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57" r:id="rId5"/>
    <p:sldId id="263" r:id="rId6"/>
    <p:sldId id="258" r:id="rId7"/>
    <p:sldId id="264" r:id="rId8"/>
    <p:sldId id="265" r:id="rId9"/>
    <p:sldId id="266" r:id="rId10"/>
    <p:sldId id="262" r:id="rId11"/>
    <p:sldId id="261"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1" d="100"/>
          <a:sy n="91" d="100"/>
        </p:scale>
        <p:origin x="48"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10/5/2017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‹Nº›</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10/5/2017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‹Nº›</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10/5/2017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3856122" y="1562420"/>
            <a:ext cx="4488220" cy="3648488"/>
          </a:xfrm>
          <a:prstGeom prst="rect">
            <a:avLst/>
          </a:prstGeom>
        </p:spPr>
      </p:pic>
      <p:sp>
        <p:nvSpPr>
          <p:cNvPr id="2" name="Título 1"/>
          <p:cNvSpPr>
            <a:spLocks noGrp="1"/>
          </p:cNvSpPr>
          <p:nvPr>
            <p:ph type="ctrTitle"/>
          </p:nvPr>
        </p:nvSpPr>
        <p:spPr/>
        <p:txBody>
          <a:bodyPr/>
          <a:lstStyle/>
          <a:p>
            <a:r>
              <a:rPr lang="es-MX" dirty="0">
                <a:solidFill>
                  <a:schemeClr val="tx1"/>
                </a:solidFill>
              </a:rPr>
              <a:t>Lenguaje de Programación Java</a:t>
            </a:r>
          </a:p>
        </p:txBody>
      </p:sp>
      <p:sp>
        <p:nvSpPr>
          <p:cNvPr id="3" name="Subtítulo 2"/>
          <p:cNvSpPr>
            <a:spLocks noGrp="1"/>
          </p:cNvSpPr>
          <p:nvPr>
            <p:ph type="subTitle" idx="1"/>
          </p:nvPr>
        </p:nvSpPr>
        <p:spPr/>
        <p:txBody>
          <a:bodyPr>
            <a:normAutofit lnSpcReduction="10000"/>
          </a:bodyPr>
          <a:lstStyle/>
          <a:p>
            <a:r>
              <a:rPr lang="es-MX" b="1" dirty="0"/>
              <a:t>Integrantes del equipo:</a:t>
            </a:r>
          </a:p>
          <a:p>
            <a:r>
              <a:rPr lang="es-MX" b="1" dirty="0"/>
              <a:t>Andrés  Apolinar Castillo.</a:t>
            </a:r>
          </a:p>
          <a:p>
            <a:r>
              <a:rPr lang="es-MX" b="1" dirty="0"/>
              <a:t>Julián de La Cruz Morales</a:t>
            </a:r>
            <a:r>
              <a:rPr lang="es-MX" dirty="0"/>
              <a:t>.</a:t>
            </a:r>
          </a:p>
          <a:p>
            <a:endParaRPr lang="es-MX" dirty="0"/>
          </a:p>
          <a:p>
            <a:endParaRPr lang="es-MX" dirty="0"/>
          </a:p>
        </p:txBody>
      </p:sp>
    </p:spTree>
    <p:extLst>
      <p:ext uri="{BB962C8B-B14F-4D97-AF65-F5344CB8AC3E}">
        <p14:creationId xmlns:p14="http://schemas.microsoft.com/office/powerpoint/2010/main" val="43906074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BBADDF-BC00-4519-900A-D829352D41EF}"/>
              </a:ext>
            </a:extLst>
          </p:cNvPr>
          <p:cNvSpPr>
            <a:spLocks noGrp="1"/>
          </p:cNvSpPr>
          <p:nvPr>
            <p:ph type="title"/>
          </p:nvPr>
        </p:nvSpPr>
        <p:spPr/>
        <p:txBody>
          <a:bodyPr/>
          <a:lstStyle/>
          <a:p>
            <a:r>
              <a:rPr lang="es-MX" dirty="0"/>
              <a:t>¿Que es Java?</a:t>
            </a:r>
          </a:p>
        </p:txBody>
      </p:sp>
      <p:sp>
        <p:nvSpPr>
          <p:cNvPr id="3" name="Marcador de contenido 2">
            <a:extLst>
              <a:ext uri="{FF2B5EF4-FFF2-40B4-BE49-F238E27FC236}">
                <a16:creationId xmlns:a16="http://schemas.microsoft.com/office/drawing/2014/main" id="{76A8CB74-1D38-4A80-B868-1AE01530E15B}"/>
              </a:ext>
            </a:extLst>
          </p:cNvPr>
          <p:cNvSpPr>
            <a:spLocks noGrp="1"/>
          </p:cNvSpPr>
          <p:nvPr>
            <p:ph idx="1"/>
          </p:nvPr>
        </p:nvSpPr>
        <p:spPr/>
        <p:txBody>
          <a:bodyPr>
            <a:normAutofit fontScale="92500"/>
          </a:bodyPr>
          <a:lstStyle/>
          <a:p>
            <a:pPr algn="just"/>
            <a:r>
              <a:rPr lang="es-MX" b="1" dirty="0"/>
              <a:t>Java es un lenguaje de programación con el que podemos realizar cualquier tipo de programa. Está desarrollado por la compañía Sun Microsystems con gran dedicación y siempre enfocado a cubrir las necesidades tecnológicas más punteras. Una de las principales características por las que Java se ha hecho muy famoso es que es un lenguaje independiente de la plataforma. Eso quiere decir que si hacemos un programa en Java podrá funcionar en cualquier ordenador del mercado. Es una ventaja significativa para los desarrolladores de software, pues antes tenían que hacer un programa para cada sistema operativo, por ejemplo Windows, Linux, Apple, etc. </a:t>
            </a:r>
          </a:p>
        </p:txBody>
      </p:sp>
      <p:pic>
        <p:nvPicPr>
          <p:cNvPr id="6" name="Imagen 5"/>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flipV="1">
            <a:off x="11139755" y="470006"/>
            <a:ext cx="515625" cy="419153"/>
          </a:xfrm>
          <a:prstGeom prst="rect">
            <a:avLst/>
          </a:prstGeom>
        </p:spPr>
      </p:pic>
    </p:spTree>
    <p:extLst>
      <p:ext uri="{BB962C8B-B14F-4D97-AF65-F5344CB8AC3E}">
        <p14:creationId xmlns:p14="http://schemas.microsoft.com/office/powerpoint/2010/main" val="79633633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15" name="Rectangle 14"/>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7" name="Picture 16"/>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8" name="Rectangle 17"/>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9" name="Picture 18"/>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20" name="Picture 19"/>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grpSp>
      <p:cxnSp>
        <p:nvCxnSpPr>
          <p:cNvPr id="22" name="Straight Connector 21"/>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6508" y="2400639"/>
            <a:ext cx="6270089" cy="0"/>
          </a:xfrm>
          <a:prstGeom prst="line">
            <a:avLst/>
          </a:prstGeom>
        </p:spPr>
        <p:style>
          <a:lnRef idx="2">
            <a:schemeClr val="accent1"/>
          </a:lnRef>
          <a:fillRef idx="0">
            <a:schemeClr val="accent1"/>
          </a:fillRef>
          <a:effectRef idx="1">
            <a:schemeClr val="accent1"/>
          </a:effectRef>
          <a:fontRef idx="minor">
            <a:schemeClr val="tx1"/>
          </a:fontRef>
        </p:style>
      </p:cxnSp>
      <p:sp>
        <p:nvSpPr>
          <p:cNvPr id="24" name="Rectangle 2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Marcador de contenido 4"/>
          <p:cNvPicPr>
            <a:picLocks noChangeAspect="1"/>
          </p:cNvPicPr>
          <p:nvPr/>
        </p:nvPicPr>
        <p:blipFill>
          <a:blip r:embed="rId4"/>
          <a:stretch>
            <a:fillRect/>
          </a:stretch>
        </p:blipFill>
        <p:spPr>
          <a:xfrm>
            <a:off x="1558768" y="1410208"/>
            <a:ext cx="2141622" cy="3858780"/>
          </a:xfrm>
          <a:prstGeom prst="rect">
            <a:avLst/>
          </a:prstGeom>
        </p:spPr>
      </p:pic>
      <p:sp>
        <p:nvSpPr>
          <p:cNvPr id="10" name="Content Placeholder 9"/>
          <p:cNvSpPr>
            <a:spLocks noGrp="1"/>
          </p:cNvSpPr>
          <p:nvPr>
            <p:ph idx="1"/>
          </p:nvPr>
        </p:nvSpPr>
        <p:spPr>
          <a:xfrm>
            <a:off x="4636482" y="1092200"/>
            <a:ext cx="6614614" cy="4818270"/>
          </a:xfrm>
        </p:spPr>
        <p:txBody>
          <a:bodyPr>
            <a:normAutofit/>
          </a:bodyPr>
          <a:lstStyle/>
          <a:p>
            <a:pPr algn="just"/>
            <a:r>
              <a:rPr lang="es-MX" b="1" dirty="0"/>
              <a:t> Java fue pensado originalmente para utilizarse en cualquier tipo de electrodoméstico pero la idea fracasó. Uno de los fundadores de Sun </a:t>
            </a:r>
          </a:p>
          <a:p>
            <a:pPr marL="0" indent="0" algn="just">
              <a:buNone/>
            </a:pPr>
            <a:r>
              <a:rPr lang="es-MX" b="1" dirty="0"/>
              <a:t>    rescató la idea para utilizarla en el ámbito de                                Internet y convirtieron a Java en un lenguaje potente, seguro y universal gracias a que lo puede utilizar todo    el mundo y es gratuito. Una de los primeros triunfos  de Java fue que se integró en el navegador Netscape y   permitía ejecutar programas dentro de una página  web, hasta entonces impensable con el HTML.</a:t>
            </a:r>
          </a:p>
          <a:p>
            <a:endParaRPr lang="es-MX" dirty="0"/>
          </a:p>
        </p:txBody>
      </p:sp>
      <p:pic>
        <p:nvPicPr>
          <p:cNvPr id="13" name="Imagen 12"/>
          <p:cNvPicPr>
            <a:picLocks noChangeAspect="1"/>
          </p:cNvPicPr>
          <p:nvPr/>
        </p:nvPicPr>
        <p:blipFill>
          <a:blip r:embed="rId5">
            <a:lum bright="70000" contrast="-70000"/>
            <a:extLst>
              <a:ext uri="{28A0092B-C50C-407E-A947-70E740481C1C}">
                <a14:useLocalDpi xmlns:a14="http://schemas.microsoft.com/office/drawing/2010/main" val="0"/>
              </a:ext>
            </a:extLst>
          </a:blip>
          <a:stretch>
            <a:fillRect/>
          </a:stretch>
        </p:blipFill>
        <p:spPr>
          <a:xfrm>
            <a:off x="708339" y="5820412"/>
            <a:ext cx="526494" cy="427988"/>
          </a:xfrm>
          <a:prstGeom prst="rect">
            <a:avLst/>
          </a:prstGeom>
        </p:spPr>
      </p:pic>
    </p:spTree>
    <p:extLst>
      <p:ext uri="{BB962C8B-B14F-4D97-AF65-F5344CB8AC3E}">
        <p14:creationId xmlns:p14="http://schemas.microsoft.com/office/powerpoint/2010/main" val="13410502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¿Para que sirve Java?</a:t>
            </a:r>
          </a:p>
        </p:txBody>
      </p:sp>
      <p:sp>
        <p:nvSpPr>
          <p:cNvPr id="3" name="Marcador de contenido 2"/>
          <p:cNvSpPr>
            <a:spLocks noGrp="1"/>
          </p:cNvSpPr>
          <p:nvPr>
            <p:ph idx="1"/>
          </p:nvPr>
        </p:nvSpPr>
        <p:spPr>
          <a:xfrm>
            <a:off x="1401419" y="2556932"/>
            <a:ext cx="9601196" cy="3318936"/>
          </a:xfrm>
        </p:spPr>
        <p:txBody>
          <a:bodyPr>
            <a:normAutofit fontScale="85000" lnSpcReduction="20000"/>
          </a:bodyPr>
          <a:lstStyle/>
          <a:p>
            <a:pPr algn="just"/>
            <a:r>
              <a:rPr lang="es-MX" sz="2800" b="1" dirty="0"/>
              <a:t>Java es tanto un lenguaje de programación así como una plataforma informática, y un amplio abanico de tecnologías. Originalmente perteneciente a la empresa Sun Microsystems posteriormente fue comprada por la compañía Oracle.</a:t>
            </a:r>
          </a:p>
          <a:p>
            <a:pPr algn="just"/>
            <a:r>
              <a:rPr lang="es-MX" sz="2800" b="1" dirty="0"/>
              <a:t>Esta plataforma informática es la base de diversos programas y aplicaciones, ya que el lenguaje que utiliza esta tecnología, es compatible con diversas plataformas y arquitecturas, siendo que es usada entre otras, en sistemas de arquitectura PC y Mac, de 16, 32 o 64 Bits, y es una tecnología con compatibilidad para sistemas operativos como OS, Unix, Linux, Solaris, Windows o Android. </a:t>
            </a:r>
            <a:endParaRPr lang="es-MX" b="1" dirty="0"/>
          </a:p>
        </p:txBody>
      </p:sp>
      <p:pic>
        <p:nvPicPr>
          <p:cNvPr id="4" name="Imagen 3"/>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9658685" y="3715483"/>
            <a:ext cx="372400" cy="302725"/>
          </a:xfrm>
          <a:prstGeom prst="rect">
            <a:avLst/>
          </a:prstGeom>
        </p:spPr>
      </p:pic>
    </p:spTree>
    <p:extLst>
      <p:ext uri="{BB962C8B-B14F-4D97-AF65-F5344CB8AC3E}">
        <p14:creationId xmlns:p14="http://schemas.microsoft.com/office/powerpoint/2010/main" val="148117737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11" name="Rectangle 10"/>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3" name="Picture 12"/>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5" name="Picture 14"/>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6" name="Picture 15"/>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grpSp>
      <p:cxnSp>
        <p:nvCxnSpPr>
          <p:cNvPr id="18" name="Straight Connector 1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6508" y="2400639"/>
            <a:ext cx="6270089" cy="0"/>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166B9849-5153-43C2-9AB9-2C6C0CDE92F5}"/>
              </a:ext>
            </a:extLst>
          </p:cNvPr>
          <p:cNvPicPr>
            <a:picLocks noChangeAspect="1"/>
          </p:cNvPicPr>
          <p:nvPr/>
        </p:nvPicPr>
        <p:blipFill>
          <a:blip r:embed="rId4"/>
          <a:stretch>
            <a:fillRect/>
          </a:stretch>
        </p:blipFill>
        <p:spPr>
          <a:xfrm>
            <a:off x="1592532" y="1410208"/>
            <a:ext cx="2074094" cy="3858780"/>
          </a:xfrm>
          <a:prstGeom prst="rect">
            <a:avLst/>
          </a:prstGeom>
        </p:spPr>
      </p:pic>
      <p:sp>
        <p:nvSpPr>
          <p:cNvPr id="3" name="Marcador de contenido 2">
            <a:extLst>
              <a:ext uri="{FF2B5EF4-FFF2-40B4-BE49-F238E27FC236}">
                <a16:creationId xmlns:a16="http://schemas.microsoft.com/office/drawing/2014/main" id="{B595FEB8-90C3-48F3-B448-C374CCFB21A3}"/>
              </a:ext>
            </a:extLst>
          </p:cNvPr>
          <p:cNvSpPr>
            <a:spLocks noGrp="1"/>
          </p:cNvSpPr>
          <p:nvPr>
            <p:ph idx="1"/>
          </p:nvPr>
        </p:nvSpPr>
        <p:spPr>
          <a:xfrm>
            <a:off x="4636482" y="943429"/>
            <a:ext cx="6260114" cy="4932439"/>
          </a:xfrm>
        </p:spPr>
        <p:txBody>
          <a:bodyPr>
            <a:normAutofit/>
          </a:bodyPr>
          <a:lstStyle/>
          <a:p>
            <a:pPr>
              <a:lnSpc>
                <a:spcPct val="90000"/>
              </a:lnSpc>
            </a:pPr>
            <a:r>
              <a:rPr lang="es-MX" sz="2500" b="1" dirty="0"/>
              <a:t>Por lo que varias aplicaciones para dispositivos que utilizan este tipo de sistemas operativos se sirven de la tecnología java para funcionar y por tanto en varios aparatos tecnológicos, deben de realizarse actualizaciones del java para su óptimo funcionamiento y compatibilidad con las aplicaciones basadas </a:t>
            </a:r>
          </a:p>
          <a:p>
            <a:pPr marL="0" indent="0">
              <a:lnSpc>
                <a:spcPct val="90000"/>
              </a:lnSpc>
              <a:buNone/>
            </a:pPr>
            <a:r>
              <a:rPr lang="es-MX" sz="2500" b="1" dirty="0"/>
              <a:t>    en esta tecnología.</a:t>
            </a:r>
          </a:p>
          <a:p>
            <a:pPr>
              <a:lnSpc>
                <a:spcPct val="90000"/>
              </a:lnSpc>
            </a:pPr>
            <a:r>
              <a:rPr lang="es-MX" sz="2500" b="1" dirty="0"/>
              <a:t>Es el caso de juegos, programas y páginas web, basadas en este lenguaje de programación de alto nivel, o que utilizan esta tecnología.</a:t>
            </a:r>
          </a:p>
        </p:txBody>
      </p:sp>
      <p:pic>
        <p:nvPicPr>
          <p:cNvPr id="17" name="Imagen 16"/>
          <p:cNvPicPr>
            <a:picLocks noChangeAspect="1"/>
          </p:cNvPicPr>
          <p:nvPr/>
        </p:nvPicPr>
        <p:blipFill>
          <a:blip r:embed="rId5">
            <a:lum bright="70000" contrast="-70000"/>
            <a:extLst>
              <a:ext uri="{28A0092B-C50C-407E-A947-70E740481C1C}">
                <a14:useLocalDpi xmlns:a14="http://schemas.microsoft.com/office/drawing/2010/main" val="0"/>
              </a:ext>
            </a:extLst>
          </a:blip>
          <a:stretch>
            <a:fillRect/>
          </a:stretch>
        </p:blipFill>
        <p:spPr>
          <a:xfrm>
            <a:off x="3060104" y="3337954"/>
            <a:ext cx="377374" cy="306768"/>
          </a:xfrm>
          <a:prstGeom prst="rect">
            <a:avLst/>
          </a:prstGeom>
        </p:spPr>
      </p:pic>
    </p:spTree>
    <p:extLst>
      <p:ext uri="{BB962C8B-B14F-4D97-AF65-F5344CB8AC3E}">
        <p14:creationId xmlns:p14="http://schemas.microsoft.com/office/powerpoint/2010/main" val="84618876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idx="1"/>
          </p:nvPr>
        </p:nvSpPr>
        <p:spPr>
          <a:xfrm>
            <a:off x="1263069" y="786483"/>
            <a:ext cx="9601200" cy="5010150"/>
          </a:xfrm>
        </p:spPr>
        <p:txBody>
          <a:bodyPr>
            <a:normAutofit/>
          </a:bodyPr>
          <a:lstStyle/>
          <a:p>
            <a:pPr algn="just"/>
            <a:r>
              <a:rPr lang="es-MX" b="1" dirty="0"/>
              <a:t>Java sirve en el desarrollo de programas y aplicaciones</a:t>
            </a:r>
          </a:p>
          <a:p>
            <a:pPr marL="0" indent="0" algn="just">
              <a:buNone/>
            </a:pPr>
            <a:r>
              <a:rPr lang="es-MX" b="1" dirty="0"/>
              <a:t>Java es una tecnología utilizada para desarrollar diversos programas y aplicaciones; muchas de las aplicaciones de dispositivos móviles como teléfonos inteligentes, tabletas y otros, usan tecnología java para funcionar.</a:t>
            </a:r>
          </a:p>
          <a:p>
            <a:pPr marL="0" indent="0" algn="just">
              <a:buNone/>
            </a:pPr>
            <a:r>
              <a:rPr lang="es-MX" b="1" dirty="0"/>
              <a:t>Esto es más patente en aplicaciones destinadas a la navegación por Internet, en donde entra en servicio como plugin, instalable en la computadora u otros dispositivos, para la mejor ejecución de programas y aplicaciones, entre las que se pueden contar varios juegos, para poder ejecutar varios servicios de chat, y diversas páginas online.</a:t>
            </a:r>
            <a:br>
              <a:rPr lang="es-MX" b="1" dirty="0"/>
            </a:br>
            <a:br>
              <a:rPr lang="es-MX" b="1" dirty="0"/>
            </a:br>
            <a:endParaRPr lang="es-MX" b="1" dirty="0"/>
          </a:p>
        </p:txBody>
      </p:sp>
      <p:pic>
        <p:nvPicPr>
          <p:cNvPr id="3" name="Imagen 2"/>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16200000">
            <a:off x="11100828" y="5314016"/>
            <a:ext cx="532424" cy="432809"/>
          </a:xfrm>
          <a:prstGeom prst="rect">
            <a:avLst/>
          </a:prstGeom>
        </p:spPr>
      </p:pic>
    </p:spTree>
    <p:extLst>
      <p:ext uri="{BB962C8B-B14F-4D97-AF65-F5344CB8AC3E}">
        <p14:creationId xmlns:p14="http://schemas.microsoft.com/office/powerpoint/2010/main" val="5477340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La historia de Java</a:t>
            </a:r>
          </a:p>
        </p:txBody>
      </p:sp>
      <p:sp>
        <p:nvSpPr>
          <p:cNvPr id="3" name="Marcador de contenido 2"/>
          <p:cNvSpPr>
            <a:spLocks noGrp="1"/>
          </p:cNvSpPr>
          <p:nvPr>
            <p:ph idx="1"/>
          </p:nvPr>
        </p:nvSpPr>
        <p:spPr/>
        <p:txBody>
          <a:bodyPr/>
          <a:lstStyle/>
          <a:p>
            <a:r>
              <a:rPr lang="es-MX" b="1" dirty="0"/>
              <a:t>Java se creó como una herramienta de programación para ser usada en un proyecto de set-top-box en una pequeña operación denominada </a:t>
            </a:r>
            <a:r>
              <a:rPr lang="es-MX" b="1" dirty="0" err="1"/>
              <a:t>the</a:t>
            </a:r>
            <a:r>
              <a:rPr lang="es-MX" b="1" dirty="0"/>
              <a:t> Green Project en </a:t>
            </a:r>
            <a:r>
              <a:rPr lang="es-MX" b="1" dirty="0" err="1"/>
              <a:t>Sun</a:t>
            </a:r>
            <a:r>
              <a:rPr lang="es-MX" b="1" dirty="0"/>
              <a:t> Microsystems en el año 1991. El equipo Green </a:t>
            </a:r>
            <a:r>
              <a:rPr lang="es-MX" b="1" dirty="0" err="1"/>
              <a:t>Team</a:t>
            </a:r>
            <a:r>
              <a:rPr lang="es-MX" b="1" dirty="0"/>
              <a:t>, compuesto por trece personas y dirigido por James </a:t>
            </a:r>
            <a:r>
              <a:rPr lang="es-MX" b="1" dirty="0" err="1"/>
              <a:t>Gosling</a:t>
            </a:r>
            <a:r>
              <a:rPr lang="es-MX" b="1" dirty="0"/>
              <a:t>, trabajó durante 18 meses en </a:t>
            </a:r>
            <a:r>
              <a:rPr lang="es-MX" b="1" dirty="0" err="1"/>
              <a:t>Sand</a:t>
            </a:r>
            <a:r>
              <a:rPr lang="es-MX" b="1" dirty="0"/>
              <a:t> Hill Road en </a:t>
            </a:r>
            <a:r>
              <a:rPr lang="es-MX" b="1" dirty="0" err="1"/>
              <a:t>Menlo</a:t>
            </a:r>
            <a:r>
              <a:rPr lang="es-MX" b="1" dirty="0"/>
              <a:t> Park en su desarrollo.</a:t>
            </a:r>
          </a:p>
          <a:p>
            <a:endParaRPr lang="es-MX" dirty="0"/>
          </a:p>
        </p:txBody>
      </p:sp>
      <p:pic>
        <p:nvPicPr>
          <p:cNvPr id="4" name="Imagen 3"/>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5400000">
            <a:off x="7985461" y="1571231"/>
            <a:ext cx="383613" cy="311840"/>
          </a:xfrm>
          <a:prstGeom prst="rect">
            <a:avLst/>
          </a:prstGeom>
        </p:spPr>
      </p:pic>
    </p:spTree>
    <p:extLst>
      <p:ext uri="{BB962C8B-B14F-4D97-AF65-F5344CB8AC3E}">
        <p14:creationId xmlns:p14="http://schemas.microsoft.com/office/powerpoint/2010/main" val="359002580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401" y="850006"/>
            <a:ext cx="9601196" cy="5025862"/>
          </a:xfrm>
        </p:spPr>
        <p:txBody>
          <a:bodyPr/>
          <a:lstStyle/>
          <a:p>
            <a:r>
              <a:rPr lang="es-MX" b="1" dirty="0"/>
              <a:t>El lenguaje se denominó inicialmente </a:t>
            </a:r>
            <a:r>
              <a:rPr lang="es-MX" b="1" dirty="0" err="1"/>
              <a:t>Oak</a:t>
            </a:r>
            <a:r>
              <a:rPr lang="es-MX" b="1" dirty="0"/>
              <a:t>, luego pasó a denominarse Green tras descubrir que </a:t>
            </a:r>
            <a:r>
              <a:rPr lang="es-MX" b="1" dirty="0" err="1"/>
              <a:t>Oak</a:t>
            </a:r>
            <a:r>
              <a:rPr lang="es-MX" b="1" dirty="0"/>
              <a:t> era ya una marca comercial registrada para adaptadores de tarjetas gráficas y finalmente se renombró a Java.</a:t>
            </a:r>
          </a:p>
          <a:p>
            <a:r>
              <a:rPr lang="es-MX" b="1" dirty="0"/>
              <a:t>Los objetivos de </a:t>
            </a:r>
            <a:r>
              <a:rPr lang="es-MX" b="1" dirty="0" err="1"/>
              <a:t>Gosling</a:t>
            </a:r>
            <a:r>
              <a:rPr lang="es-MX" b="1" dirty="0"/>
              <a:t> eran implementar una máquina virtual y un lenguaje con una estructura y sintaxis similar a C++.</a:t>
            </a:r>
          </a:p>
          <a:p>
            <a:r>
              <a:rPr lang="es-MX" b="1" dirty="0"/>
              <a:t>Entre junio y julio de 1994, tras una sesión maratoniana de tres días el equipo reorientó la plataforma hacia la Web. Sintieron que la llegada del navegador web </a:t>
            </a:r>
            <a:r>
              <a:rPr lang="es-MX" b="1" dirty="0" err="1"/>
              <a:t>Mosaic</a:t>
            </a:r>
            <a:r>
              <a:rPr lang="es-MX" b="1" dirty="0"/>
              <a:t>, propiciaría que Internet se convirtiese en un medio interactivo, </a:t>
            </a:r>
            <a:r>
              <a:rPr lang="es-MX" b="1" dirty="0" err="1"/>
              <a:t>Naughton</a:t>
            </a:r>
            <a:r>
              <a:rPr lang="es-MX" b="1" dirty="0"/>
              <a:t> creó entonces un prototipo de navegador, </a:t>
            </a:r>
            <a:r>
              <a:rPr lang="es-MX" b="1" dirty="0" err="1"/>
              <a:t>WebRunner</a:t>
            </a:r>
            <a:r>
              <a:rPr lang="es-MX" b="1" dirty="0"/>
              <a:t>, que más tarde sería conocido como </a:t>
            </a:r>
            <a:r>
              <a:rPr lang="es-MX" b="1" dirty="0" err="1"/>
              <a:t>HotJava</a:t>
            </a:r>
            <a:r>
              <a:rPr lang="es-MX" b="1" dirty="0"/>
              <a:t>.</a:t>
            </a:r>
          </a:p>
          <a:p>
            <a:endParaRPr lang="es-MX" b="1" dirty="0"/>
          </a:p>
          <a:p>
            <a:endParaRPr lang="es-MX" dirty="0"/>
          </a:p>
        </p:txBody>
      </p:sp>
      <p:pic>
        <p:nvPicPr>
          <p:cNvPr id="4" name="Imagen 3"/>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5743977" y="5714410"/>
            <a:ext cx="513616" cy="417520"/>
          </a:xfrm>
          <a:prstGeom prst="rect">
            <a:avLst/>
          </a:prstGeom>
        </p:spPr>
      </p:pic>
    </p:spTree>
    <p:extLst>
      <p:ext uri="{BB962C8B-B14F-4D97-AF65-F5344CB8AC3E}">
        <p14:creationId xmlns:p14="http://schemas.microsoft.com/office/powerpoint/2010/main" val="34367492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401" y="837127"/>
            <a:ext cx="9601196" cy="5038741"/>
          </a:xfrm>
        </p:spPr>
        <p:txBody>
          <a:bodyPr/>
          <a:lstStyle/>
          <a:p>
            <a:r>
              <a:rPr lang="es-MX" b="1" dirty="0"/>
              <a:t>En 1994, se les hizo una demostración de </a:t>
            </a:r>
            <a:r>
              <a:rPr lang="es-MX" b="1" dirty="0" err="1"/>
              <a:t>HotJava</a:t>
            </a:r>
            <a:r>
              <a:rPr lang="es-MX" b="1" dirty="0"/>
              <a:t> y la plataforma Java a los ejecutivos de </a:t>
            </a:r>
            <a:r>
              <a:rPr lang="es-MX" b="1" dirty="0" err="1"/>
              <a:t>Sun</a:t>
            </a:r>
            <a:r>
              <a:rPr lang="es-MX" b="1" dirty="0"/>
              <a:t>.</a:t>
            </a:r>
          </a:p>
          <a:p>
            <a:endParaRPr lang="es-MX" b="1" dirty="0"/>
          </a:p>
          <a:p>
            <a:endParaRPr lang="es-MX" b="1" dirty="0"/>
          </a:p>
          <a:p>
            <a:r>
              <a:rPr lang="es-MX" b="1" dirty="0"/>
              <a:t>Java 1.0a pudo descargarse por primera vez en 1994, pero hubo que esperar al 23 de mayo de 1995, durante las conferencias de </a:t>
            </a:r>
            <a:r>
              <a:rPr lang="es-MX" b="1" dirty="0" err="1"/>
              <a:t>SunWorld</a:t>
            </a:r>
            <a:r>
              <a:rPr lang="es-MX" b="1" dirty="0"/>
              <a:t>, a que vieran la luz pública Java y </a:t>
            </a:r>
            <a:r>
              <a:rPr lang="es-MX" b="1" dirty="0" err="1"/>
              <a:t>HotJava</a:t>
            </a:r>
            <a:r>
              <a:rPr lang="es-MX" b="1" dirty="0"/>
              <a:t>, el navegador Web. El acto estuvo acompañado por una pequeña sorpresa adicional, el anuncio por parte de Marc </a:t>
            </a:r>
            <a:r>
              <a:rPr lang="es-MX" b="1" dirty="0" err="1"/>
              <a:t>Andreessen</a:t>
            </a:r>
            <a:r>
              <a:rPr lang="es-MX" b="1" dirty="0"/>
              <a:t>, Vicepresidente Ejecutivo de Netscape, de que Java sería soportado en sus navegadores. </a:t>
            </a:r>
          </a:p>
          <a:p>
            <a:endParaRPr lang="es-MX" b="1" dirty="0"/>
          </a:p>
        </p:txBody>
      </p:sp>
      <p:pic>
        <p:nvPicPr>
          <p:cNvPr id="4" name="Imagen 3"/>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16200000">
            <a:off x="1359796" y="3204538"/>
            <a:ext cx="373865" cy="303916"/>
          </a:xfrm>
          <a:prstGeom prst="rect">
            <a:avLst/>
          </a:prstGeom>
        </p:spPr>
      </p:pic>
    </p:spTree>
    <p:extLst>
      <p:ext uri="{BB962C8B-B14F-4D97-AF65-F5344CB8AC3E}">
        <p14:creationId xmlns:p14="http://schemas.microsoft.com/office/powerpoint/2010/main" val="250533087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0C45B8-9FDB-4E91-804E-328CEF1AA029}"/>
              </a:ext>
            </a:extLst>
          </p:cNvPr>
          <p:cNvSpPr>
            <a:spLocks noGrp="1"/>
          </p:cNvSpPr>
          <p:nvPr>
            <p:ph type="title"/>
          </p:nvPr>
        </p:nvSpPr>
        <p:spPr/>
        <p:txBody>
          <a:bodyPr/>
          <a:lstStyle/>
          <a:p>
            <a:r>
              <a:rPr lang="es-MX" dirty="0"/>
              <a:t>Sintaxis</a:t>
            </a:r>
          </a:p>
        </p:txBody>
      </p:sp>
      <p:sp>
        <p:nvSpPr>
          <p:cNvPr id="3" name="Marcador de contenido 2">
            <a:extLst>
              <a:ext uri="{FF2B5EF4-FFF2-40B4-BE49-F238E27FC236}">
                <a16:creationId xmlns:a16="http://schemas.microsoft.com/office/drawing/2014/main" id="{3BF75075-CFAA-4589-8CE2-45B56F027103}"/>
              </a:ext>
            </a:extLst>
          </p:cNvPr>
          <p:cNvSpPr>
            <a:spLocks noGrp="1"/>
          </p:cNvSpPr>
          <p:nvPr>
            <p:ph idx="1"/>
          </p:nvPr>
        </p:nvSpPr>
        <p:spPr/>
        <p:txBody>
          <a:bodyPr/>
          <a:lstStyle/>
          <a:p>
            <a:r>
              <a:rPr lang="es-MX" b="1" dirty="0"/>
              <a:t>La sintaxis de Java se deriva en gran medida de C++. Pero a diferencia de éste, que combina la sintaxis para programación genérica, estructurada y orientada a objetos, Java fue construido desde el principio para ser completamente orientado a objetos. Todo en Java es un objeto (salvo algunas excepciones), y todo en Java reside en alguna clase (recordemos que una clase es un molde a partir del cual pueden crearse varios objetos).</a:t>
            </a:r>
          </a:p>
        </p:txBody>
      </p:sp>
      <p:pic>
        <p:nvPicPr>
          <p:cNvPr id="4" name="Imagen 3"/>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9998298" y="3456715"/>
            <a:ext cx="468923" cy="381189"/>
          </a:xfrm>
          <a:prstGeom prst="rect">
            <a:avLst/>
          </a:prstGeom>
        </p:spPr>
      </p:pic>
    </p:spTree>
    <p:extLst>
      <p:ext uri="{BB962C8B-B14F-4D97-AF65-F5344CB8AC3E}">
        <p14:creationId xmlns:p14="http://schemas.microsoft.com/office/powerpoint/2010/main" val="328215402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00C662-E444-40A9-8E86-08279BB60DC3}"/>
              </a:ext>
            </a:extLst>
          </p:cNvPr>
          <p:cNvSpPr>
            <a:spLocks noGrp="1"/>
          </p:cNvSpPr>
          <p:nvPr>
            <p:ph idx="1"/>
          </p:nvPr>
        </p:nvSpPr>
        <p:spPr>
          <a:xfrm>
            <a:off x="1219200" y="649357"/>
            <a:ext cx="9356036" cy="5565913"/>
          </a:xfrm>
        </p:spPr>
        <p:txBody>
          <a:bodyPr>
            <a:noAutofit/>
          </a:bodyPr>
          <a:lstStyle/>
          <a:p>
            <a:r>
              <a:rPr lang="es-MX" b="1" dirty="0"/>
              <a:t>Al escribir en Java y seguir una sintaxis correcta sin cometer errores y escribir de la manera correcta.</a:t>
            </a:r>
          </a:p>
          <a:p>
            <a:r>
              <a:rPr lang="es-MX" b="1" dirty="0"/>
              <a:t>-Todas las instrucciones( Una instrucción no es lo mismo que una línea, ya que en Java puedes dejar espacios entre líneas y no haber terminado la instrucción) de código en Java deben terminar con un signo punto y coma ” ; “</a:t>
            </a:r>
          </a:p>
          <a:p>
            <a:r>
              <a:rPr lang="es-MX" sz="3200" b="1" dirty="0"/>
              <a:t>Ejemplo:</a:t>
            </a:r>
          </a:p>
          <a:p>
            <a:r>
              <a:rPr lang="es-MX" b="1" dirty="0"/>
              <a:t>System.out.println(</a:t>
            </a:r>
          </a:p>
          <a:p>
            <a:pPr marL="0" indent="0">
              <a:buNone/>
            </a:pPr>
            <a:r>
              <a:rPr lang="es-MX" b="1" dirty="0"/>
              <a:t>   “Hola Mundo”  );</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5796" y="4139003"/>
            <a:ext cx="2276075" cy="1850228"/>
          </a:xfrm>
          <a:prstGeom prst="rect">
            <a:avLst/>
          </a:prstGeom>
        </p:spPr>
      </p:pic>
      <p:sp>
        <p:nvSpPr>
          <p:cNvPr id="2" name="Llamada ovalada 1"/>
          <p:cNvSpPr/>
          <p:nvPr/>
        </p:nvSpPr>
        <p:spPr>
          <a:xfrm>
            <a:off x="6372903" y="3354144"/>
            <a:ext cx="1218253" cy="759853"/>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5" name="CuadroTexto 4"/>
          <p:cNvSpPr txBox="1"/>
          <p:nvPr/>
        </p:nvSpPr>
        <p:spPr>
          <a:xfrm>
            <a:off x="6395199" y="3580181"/>
            <a:ext cx="1173659" cy="307777"/>
          </a:xfrm>
          <a:prstGeom prst="rect">
            <a:avLst/>
          </a:prstGeom>
          <a:noFill/>
        </p:spPr>
        <p:txBody>
          <a:bodyPr wrap="square" rtlCol="0">
            <a:spAutoFit/>
          </a:bodyPr>
          <a:lstStyle/>
          <a:p>
            <a:r>
              <a:rPr lang="es-MX" sz="1400" b="1" dirty="0"/>
              <a:t>Hola Mundo</a:t>
            </a:r>
          </a:p>
        </p:txBody>
      </p:sp>
      <p:sp>
        <p:nvSpPr>
          <p:cNvPr id="6" name="CuadroTexto 5"/>
          <p:cNvSpPr txBox="1"/>
          <p:nvPr/>
        </p:nvSpPr>
        <p:spPr>
          <a:xfrm rot="3625726">
            <a:off x="6582900" y="4890153"/>
            <a:ext cx="2051703" cy="276999"/>
          </a:xfrm>
          <a:prstGeom prst="rect">
            <a:avLst/>
          </a:prstGeom>
          <a:noFill/>
        </p:spPr>
        <p:txBody>
          <a:bodyPr wrap="square" rtlCol="0">
            <a:spAutoFit/>
          </a:bodyPr>
          <a:lstStyle/>
          <a:p>
            <a:r>
              <a:rPr lang="es-MX" sz="1200" dirty="0"/>
              <a:t>*Pero si yo no hablo español*</a:t>
            </a:r>
          </a:p>
        </p:txBody>
      </p:sp>
    </p:spTree>
    <p:extLst>
      <p:ext uri="{BB962C8B-B14F-4D97-AF65-F5344CB8AC3E}">
        <p14:creationId xmlns:p14="http://schemas.microsoft.com/office/powerpoint/2010/main" val="760563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6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100"/>
                            </p:stCondLst>
                            <p:childTnLst>
                              <p:par>
                                <p:cTn id="10" presetID="10" presetClass="entr" presetSubtype="0" fill="hold" grpId="0" nodeType="after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2100"/>
                            </p:stCondLst>
                            <p:childTnLst>
                              <p:par>
                                <p:cTn id="14" presetID="2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2600"/>
                            </p:stCondLst>
                            <p:childTnLst>
                              <p:par>
                                <p:cTn id="18" presetID="1" presetClass="entr" presetSubtype="0" fill="hold" grpId="0" nodeType="afterEffect">
                                  <p:stCondLst>
                                    <p:cond delay="100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endParaRPr lang="es-MX"/>
          </a:p>
        </p:txBody>
      </p:sp>
      <p:sp>
        <p:nvSpPr>
          <p:cNvPr id="4" name="CuadroTexto 3"/>
          <p:cNvSpPr txBox="1"/>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endParaRPr lang="es-MX" dirty="0"/>
          </a:p>
        </p:txBody>
      </p:sp>
    </p:spTree>
    <p:extLst>
      <p:ext uri="{BB962C8B-B14F-4D97-AF65-F5344CB8AC3E}">
        <p14:creationId xmlns:p14="http://schemas.microsoft.com/office/powerpoint/2010/main" val="3564532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allOver"/>
      </p:transition>
    </mc:Choice>
    <mc:Fallback xmlns="">
      <p:transition spd="slow" advTm="1000">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259</TotalTime>
  <Words>808</Words>
  <Application>Microsoft Office PowerPoint</Application>
  <PresentationFormat>Panorámica</PresentationFormat>
  <Paragraphs>35</Paragraphs>
  <Slides>12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12</vt:i4>
      </vt:variant>
    </vt:vector>
  </HeadingPairs>
  <TitlesOfParts>
    <vt:vector size="15" baseType="lpstr">
      <vt:lpstr>Arial</vt:lpstr>
      <vt:lpstr>Garamond</vt:lpstr>
      <vt:lpstr>Orgánico</vt:lpstr>
      <vt:lpstr>Lenguaje de Programación Java</vt:lpstr>
      <vt:lpstr>¿Que es Java?</vt:lpstr>
      <vt:lpstr>Presentación de PowerPoint</vt:lpstr>
      <vt:lpstr>¿Para que sirve Java?</vt:lpstr>
      <vt:lpstr>Presentación de PowerPoint</vt:lpstr>
      <vt:lpstr>Presentación de PowerPoint</vt:lpstr>
      <vt:lpstr>La historia de Java</vt:lpstr>
      <vt:lpstr>Presentación de PowerPoint</vt:lpstr>
      <vt:lpstr>Presentación de PowerPoint</vt:lpstr>
      <vt:lpstr>Sintaxis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Lenguaje de Programación Java</dc:title>
  <dc:creator>jorge de jesus solis montiel</dc:creator>
  <cp:lastModifiedBy>Erika Meneses</cp:lastModifiedBy>
  <cp:revision>22</cp:revision>
  <dcterms:created xsi:type="dcterms:W3CDTF">2017-09-07T00:09:28Z</dcterms:created>
  <dcterms:modified xsi:type="dcterms:W3CDTF">2017-10-05T18:27:27Z</dcterms:modified>
</cp:coreProperties>
</file>