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8/31/2017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1D2AC3-6A0B-4169-B1EA-E3AE8B351BDD}" type="datetimeFigureOut">
              <a:rPr lang="en-US" dirty="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4B9363-8B87-41B7-9F8E-64519CBB8F34}" type="datetimeFigureOut">
              <a:rPr lang="en-US" dirty="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AEF5746-5284-4951-9F37-7AE924EDBCB7}" type="datetimeFigureOut">
              <a:rPr lang="en-US" dirty="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2398B29-7265-4A65-A2A4-6703C057B7C1}" type="datetimeFigureOut">
              <a:rPr lang="en-US" dirty="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28FBA082-94DF-4C4B-A041-6624924AB0A8}" type="datetimeFigureOut">
              <a:rPr lang="en-US" dirty="0"/>
              <a:t>8/31/2017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27686C4-3AB5-4E0C-86CA-FB108C350AA9}" type="datetimeFigureOut">
              <a:rPr lang="en-US" dirty="0"/>
              <a:t>8/31/2017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F7F47CF-67C9-420C-80A5-E2069FF0C2DF}" type="datetimeFigureOut">
              <a:rPr lang="en-US" dirty="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C3BFE2-83B7-4B0A-B9D3-AB28331082B3}" type="datetimeFigureOut">
              <a:rPr lang="en-US" dirty="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2EF78E3-FDA3-4D28-AAA2-0B81F349A39D}" type="datetimeFigureOut">
              <a:rPr lang="en-US" dirty="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8/31/2017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latin typeface="AR DARLING" panose="02000000000000000000" pitchFamily="2" charset="0"/>
              </a:rPr>
              <a:t>Cuarta generación</a:t>
            </a:r>
            <a:endParaRPr lang="es-MX" dirty="0">
              <a:latin typeface="AR DARLING" panose="02000000000000000000" pitchFamily="2" charset="0"/>
            </a:endParaRPr>
          </a:p>
        </p:txBody>
      </p:sp>
      <p:sp>
        <p:nvSpPr>
          <p:cNvPr id="3" name="Subtítulo 2"/>
          <p:cNvSpPr>
            <a:spLocks noGrp="1"/>
          </p:cNvSpPr>
          <p:nvPr>
            <p:ph type="subTitle" idx="1"/>
          </p:nvPr>
        </p:nvSpPr>
        <p:spPr/>
        <p:txBody>
          <a:bodyPr/>
          <a:lstStyle/>
          <a:p>
            <a:r>
              <a:rPr lang="es-ES" sz="7200" dirty="0" smtClean="0">
                <a:latin typeface="Aharoni" panose="02010803020104030203" pitchFamily="2" charset="-79"/>
                <a:cs typeface="Aharoni" panose="02010803020104030203" pitchFamily="2" charset="-79"/>
              </a:rPr>
              <a:t>1971 - 1981</a:t>
            </a:r>
            <a:endParaRPr lang="es-MX" sz="7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84144963"/>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b="1" dirty="0">
                <a:latin typeface="AR DARLING" panose="02000000000000000000" pitchFamily="2" charset="0"/>
              </a:rPr>
              <a:t>Cuarta generación de computadoras</a:t>
            </a:r>
            <a:r>
              <a:rPr lang="es-MX" dirty="0"/>
              <a:t/>
            </a:r>
            <a:br>
              <a:rPr lang="es-MX" dirty="0"/>
            </a:br>
            <a:endParaRPr lang="es-MX" dirty="0"/>
          </a:p>
        </p:txBody>
      </p:sp>
      <p:sp>
        <p:nvSpPr>
          <p:cNvPr id="3" name="Marcador de contenido 2"/>
          <p:cNvSpPr>
            <a:spLocks noGrp="1"/>
          </p:cNvSpPr>
          <p:nvPr>
            <p:ph sz="quarter" idx="13"/>
          </p:nvPr>
        </p:nvSpPr>
        <p:spPr>
          <a:xfrm>
            <a:off x="532401" y="1198126"/>
            <a:ext cx="10636076" cy="4640992"/>
          </a:xfrm>
        </p:spPr>
        <p:txBody>
          <a:bodyPr anchor="t"/>
          <a:lstStyle/>
          <a:p>
            <a:pPr marL="0" indent="0" algn="just">
              <a:buNone/>
            </a:pPr>
            <a:r>
              <a:rPr lang="es-MX" dirty="0">
                <a:latin typeface="AR JULIAN" panose="02000000000000000000" pitchFamily="2" charset="0"/>
              </a:rPr>
              <a:t>Dos mejoras en la tecnología de las computadoras marcan el inicio de la cuarta generación: el reemplazo de las memorias con núcleos magnéticos, por las de chips de silicio y la colocación de muchos más componentes en un Chip: producto de la </a:t>
            </a:r>
            <a:r>
              <a:rPr lang="es-MX" dirty="0" smtClean="0">
                <a:latin typeface="AR JULIAN" panose="02000000000000000000" pitchFamily="2" charset="0"/>
              </a:rPr>
              <a:t>micro miniaturización </a:t>
            </a:r>
            <a:r>
              <a:rPr lang="es-MX" dirty="0">
                <a:latin typeface="AR JULIAN" panose="02000000000000000000" pitchFamily="2" charset="0"/>
              </a:rPr>
              <a:t>de los circuitos electrónicos. El tamaño reducido del microprocesador y de chips hizo posible la creación de las computadoras personales (</a:t>
            </a:r>
            <a:r>
              <a:rPr lang="es-MX" dirty="0" smtClean="0">
                <a:latin typeface="AR JULIAN" panose="02000000000000000000" pitchFamily="2" charset="0"/>
              </a:rPr>
              <a:t>PC)</a:t>
            </a:r>
            <a:endParaRPr lang="es-MX" dirty="0">
              <a:latin typeface="AR JULIAN" panose="02000000000000000000" pitchFamily="2" charset="0"/>
            </a:endParaRPr>
          </a:p>
          <a:p>
            <a:pPr marL="0" indent="0" algn="just">
              <a:buNone/>
            </a:pPr>
            <a:endParaRPr lang="es-ES" dirty="0" smtClean="0">
              <a:latin typeface="AR JULIAN" panose="02000000000000000000" pitchFamily="2" charset="0"/>
            </a:endParaRPr>
          </a:p>
          <a:p>
            <a:pPr marL="0" indent="0">
              <a:buNone/>
            </a:pPr>
            <a:r>
              <a:rPr lang="es-MX" dirty="0">
                <a:latin typeface="AR JULIAN" panose="02000000000000000000" pitchFamily="2" charset="0"/>
              </a:rPr>
              <a:t>Un microprocesador es un conjunto de </a:t>
            </a:r>
            <a:r>
              <a:rPr lang="es-MX" dirty="0" smtClean="0">
                <a:latin typeface="AR JULIAN" panose="02000000000000000000" pitchFamily="2" charset="0"/>
              </a:rPr>
              <a:t>circuitos </a:t>
            </a:r>
          </a:p>
          <a:p>
            <a:pPr marL="0" indent="0">
              <a:buNone/>
            </a:pPr>
            <a:r>
              <a:rPr lang="es-MX" dirty="0" smtClean="0">
                <a:latin typeface="AR JULIAN" panose="02000000000000000000" pitchFamily="2" charset="0"/>
              </a:rPr>
              <a:t>integrados </a:t>
            </a:r>
            <a:r>
              <a:rPr lang="es-MX" dirty="0">
                <a:latin typeface="AR JULIAN" panose="02000000000000000000" pitchFamily="2" charset="0"/>
              </a:rPr>
              <a:t>en un solo componente, capaz de </a:t>
            </a:r>
            <a:endParaRPr lang="es-MX" dirty="0" smtClean="0">
              <a:latin typeface="AR JULIAN" panose="02000000000000000000" pitchFamily="2" charset="0"/>
            </a:endParaRPr>
          </a:p>
          <a:p>
            <a:pPr marL="0" indent="0">
              <a:buNone/>
            </a:pPr>
            <a:r>
              <a:rPr lang="es-MX" dirty="0" smtClean="0">
                <a:latin typeface="AR JULIAN" panose="02000000000000000000" pitchFamily="2" charset="0"/>
              </a:rPr>
              <a:t>realizar </a:t>
            </a:r>
            <a:r>
              <a:rPr lang="es-MX" dirty="0">
                <a:latin typeface="AR JULIAN" panose="02000000000000000000" pitchFamily="2" charset="0"/>
              </a:rPr>
              <a:t>todas las funciones de una computadora.</a:t>
            </a:r>
            <a:endParaRPr lang="es-ES" dirty="0" smtClean="0">
              <a:latin typeface="AR JULIAN" panose="02000000000000000000" pitchFamily="2" charset="0"/>
            </a:endParaRPr>
          </a:p>
          <a:p>
            <a:pPr marL="0" indent="0">
              <a:buNone/>
            </a:pPr>
            <a:endParaRPr lang="es-ES" dirty="0">
              <a:latin typeface="AR JULIAN" panose="02000000000000000000" pitchFamily="2" charset="0"/>
            </a:endParaRPr>
          </a:p>
          <a:p>
            <a:pPr marL="0" indent="0">
              <a:buNone/>
            </a:pPr>
            <a:endParaRPr lang="es-MX" dirty="0">
              <a:latin typeface="AR JULIAN" panose="02000000000000000000" pitchFamily="2" charset="0"/>
            </a:endParaRPr>
          </a:p>
        </p:txBody>
      </p:sp>
      <p:pic>
        <p:nvPicPr>
          <p:cNvPr id="1026" name="Picture 2" descr="Resultado de imagen para cuarta generacion de computado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869" y="3503054"/>
            <a:ext cx="3286607" cy="233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87712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349876" y="832187"/>
            <a:ext cx="10394707" cy="2773898"/>
          </a:xfrm>
        </p:spPr>
        <p:txBody>
          <a:bodyPr anchor="t">
            <a:normAutofit fontScale="92500" lnSpcReduction="10000"/>
          </a:bodyPr>
          <a:lstStyle/>
          <a:p>
            <a:pPr marL="0" indent="0" algn="just">
              <a:buNone/>
            </a:pPr>
            <a:r>
              <a:rPr lang="es-MX" dirty="0">
                <a:latin typeface="AR JULIAN" panose="02000000000000000000" pitchFamily="2" charset="0"/>
              </a:rPr>
              <a:t>En 1971, </a:t>
            </a:r>
            <a:r>
              <a:rPr lang="es-MX" dirty="0" err="1">
                <a:latin typeface="AR JULIAN" panose="02000000000000000000" pitchFamily="2" charset="0"/>
              </a:rPr>
              <a:t>intel</a:t>
            </a:r>
            <a:r>
              <a:rPr lang="es-MX" dirty="0">
                <a:latin typeface="AR JULIAN" panose="02000000000000000000" pitchFamily="2" charset="0"/>
              </a:rPr>
              <a:t> </a:t>
            </a:r>
            <a:r>
              <a:rPr lang="es-MX" dirty="0" err="1">
                <a:latin typeface="AR JULIAN" panose="02000000000000000000" pitchFamily="2" charset="0"/>
              </a:rPr>
              <a:t>Corporation</a:t>
            </a:r>
            <a:r>
              <a:rPr lang="es-MX" dirty="0">
                <a:latin typeface="AR JULIAN" panose="02000000000000000000" pitchFamily="2" charset="0"/>
              </a:rPr>
              <a:t>, que era una pequeña compañía fabricante de semiconductores ubicada en </a:t>
            </a:r>
            <a:r>
              <a:rPr lang="es-MX" dirty="0" err="1">
                <a:latin typeface="AR JULIAN" panose="02000000000000000000" pitchFamily="2" charset="0"/>
              </a:rPr>
              <a:t>Silicon</a:t>
            </a:r>
            <a:r>
              <a:rPr lang="es-MX" dirty="0">
                <a:latin typeface="AR JULIAN" panose="02000000000000000000" pitchFamily="2" charset="0"/>
              </a:rPr>
              <a:t> Valley, presenta el primer microprocesador o Chip de 4 bits, que en un espacio de aproximadamente 4 x 5 mm contenía 2250 transistores</a:t>
            </a:r>
            <a:r>
              <a:rPr lang="es-MX" dirty="0" smtClean="0">
                <a:latin typeface="AR JULIAN" panose="02000000000000000000" pitchFamily="2" charset="0"/>
              </a:rPr>
              <a:t>.</a:t>
            </a:r>
          </a:p>
          <a:p>
            <a:pPr marL="0" indent="0" algn="just">
              <a:buNone/>
            </a:pPr>
            <a:endParaRPr lang="es-MX" dirty="0" smtClean="0">
              <a:latin typeface="AR JULIAN" panose="02000000000000000000" pitchFamily="2" charset="0"/>
            </a:endParaRPr>
          </a:p>
          <a:p>
            <a:pPr marL="0" indent="0" algn="just">
              <a:buNone/>
            </a:pPr>
            <a:r>
              <a:rPr lang="es-MX" dirty="0" smtClean="0">
                <a:latin typeface="AR JULIAN" panose="02000000000000000000" pitchFamily="2" charset="0"/>
              </a:rPr>
              <a:t>Este </a:t>
            </a:r>
            <a:r>
              <a:rPr lang="es-MX" dirty="0">
                <a:latin typeface="AR JULIAN" panose="02000000000000000000" pitchFamily="2" charset="0"/>
              </a:rPr>
              <a:t>primer microprocesador </a:t>
            </a:r>
            <a:r>
              <a:rPr lang="es-MX" dirty="0" smtClean="0">
                <a:latin typeface="AR JULIAN" panose="02000000000000000000" pitchFamily="2" charset="0"/>
              </a:rPr>
              <a:t> </a:t>
            </a:r>
          </a:p>
          <a:p>
            <a:pPr marL="0" indent="0" algn="just">
              <a:buNone/>
            </a:pPr>
            <a:r>
              <a:rPr lang="es-MX" dirty="0" smtClean="0">
                <a:latin typeface="AR JULIAN" panose="02000000000000000000" pitchFamily="2" charset="0"/>
              </a:rPr>
              <a:t>fue </a:t>
            </a:r>
            <a:r>
              <a:rPr lang="es-MX" dirty="0">
                <a:latin typeface="AR JULIAN" panose="02000000000000000000" pitchFamily="2" charset="0"/>
              </a:rPr>
              <a:t>bautizado como el </a:t>
            </a:r>
            <a:r>
              <a:rPr lang="es-MX" dirty="0" smtClean="0">
                <a:latin typeface="AR JULIAN" panose="02000000000000000000" pitchFamily="2" charset="0"/>
              </a:rPr>
              <a:t>4004.</a:t>
            </a:r>
          </a:p>
          <a:p>
            <a:pPr marL="0" indent="0" algn="just">
              <a:buNone/>
            </a:pPr>
            <a:endParaRPr lang="es-MX" dirty="0">
              <a:latin typeface="AR JULIAN" panose="02000000000000000000" pitchFamily="2" charset="0"/>
            </a:endParaRPr>
          </a:p>
        </p:txBody>
      </p:sp>
      <p:pic>
        <p:nvPicPr>
          <p:cNvPr id="4" name="Imagen 3"/>
          <p:cNvPicPr>
            <a:picLocks noChangeAspect="1"/>
          </p:cNvPicPr>
          <p:nvPr/>
        </p:nvPicPr>
        <p:blipFill>
          <a:blip r:embed="rId2"/>
          <a:stretch>
            <a:fillRect/>
          </a:stretch>
        </p:blipFill>
        <p:spPr>
          <a:xfrm>
            <a:off x="7146701" y="2017042"/>
            <a:ext cx="3005454" cy="2168605"/>
          </a:xfrm>
          <a:prstGeom prst="rect">
            <a:avLst/>
          </a:prstGeom>
        </p:spPr>
      </p:pic>
      <p:sp>
        <p:nvSpPr>
          <p:cNvPr id="5" name="Marcador de contenido 2"/>
          <p:cNvSpPr txBox="1">
            <a:spLocks/>
          </p:cNvSpPr>
          <p:nvPr/>
        </p:nvSpPr>
        <p:spPr>
          <a:xfrm>
            <a:off x="529107" y="3359241"/>
            <a:ext cx="10394707" cy="1648496"/>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Font typeface="Arial" panose="020B0604020202020204" pitchFamily="34" charset="0"/>
              <a:buNone/>
            </a:pPr>
            <a:endParaRPr lang="es-MX" dirty="0"/>
          </a:p>
        </p:txBody>
      </p:sp>
      <p:sp>
        <p:nvSpPr>
          <p:cNvPr id="7" name="Rectángulo 6"/>
          <p:cNvSpPr/>
          <p:nvPr/>
        </p:nvSpPr>
        <p:spPr>
          <a:xfrm>
            <a:off x="349875" y="4242749"/>
            <a:ext cx="7660783" cy="707886"/>
          </a:xfrm>
          <a:prstGeom prst="rect">
            <a:avLst/>
          </a:prstGeom>
        </p:spPr>
        <p:txBody>
          <a:bodyPr wrap="square">
            <a:spAutoFit/>
          </a:bodyPr>
          <a:lstStyle/>
          <a:p>
            <a:r>
              <a:rPr lang="es-MX" sz="2000" dirty="0" smtClean="0">
                <a:latin typeface="AR JULIAN" panose="02000000000000000000" pitchFamily="2" charset="0"/>
              </a:rPr>
              <a:t>EN ESTE MISMO AÑO, JOHN BLAKENBAKER FABRICÓ LA PRIMERA PC, RECONOCIDA MUNDIALMENTE COMO KENBAK 1.</a:t>
            </a:r>
            <a:endParaRPr lang="es-MX" sz="2400" dirty="0">
              <a:latin typeface="AR JULIAN" panose="02000000000000000000" pitchFamily="2" charset="0"/>
            </a:endParaRPr>
          </a:p>
        </p:txBody>
      </p:sp>
    </p:spTree>
    <p:extLst>
      <p:ext uri="{BB962C8B-B14F-4D97-AF65-F5344CB8AC3E}">
        <p14:creationId xmlns:p14="http://schemas.microsoft.com/office/powerpoint/2010/main" val="40665106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6316" y="420487"/>
            <a:ext cx="7671588" cy="1200329"/>
          </a:xfrm>
          <a:prstGeom prst="rect">
            <a:avLst/>
          </a:prstGeom>
        </p:spPr>
        <p:txBody>
          <a:bodyPr wrap="square">
            <a:spAutoFit/>
          </a:bodyPr>
          <a:lstStyle/>
          <a:p>
            <a:pPr algn="just"/>
            <a:r>
              <a:rPr lang="es-MX" dirty="0" smtClean="0">
                <a:latin typeface="AR JULIAN" panose="02000000000000000000" pitchFamily="2" charset="0"/>
              </a:rPr>
              <a:t>EN 1973 LA MARCA DE COMPUTADORAS IBM INTRODUJO EN LOS MODELOS IBM 3340 LOS DISCOS DUROS WINCHISTER, CONVIRTIENDO DICHOS DISPOSITIVOS DE ALMACENAMIENTO EN EL ESTANDAR DE ALMACENAMIENTO DE LA INDUSTRIA INFORMATICA.</a:t>
            </a:r>
            <a:endParaRPr lang="es-MX" dirty="0">
              <a:latin typeface="AR JULIAN" panose="02000000000000000000" pitchFamily="2" charset="0"/>
            </a:endParaRPr>
          </a:p>
        </p:txBody>
      </p:sp>
      <p:pic>
        <p:nvPicPr>
          <p:cNvPr id="3" name="Imagen 2"/>
          <p:cNvPicPr>
            <a:picLocks noChangeAspect="1"/>
          </p:cNvPicPr>
          <p:nvPr/>
        </p:nvPicPr>
        <p:blipFill>
          <a:blip r:embed="rId2"/>
          <a:stretch>
            <a:fillRect/>
          </a:stretch>
        </p:blipFill>
        <p:spPr>
          <a:xfrm>
            <a:off x="8710485" y="214019"/>
            <a:ext cx="1734281" cy="1406797"/>
          </a:xfrm>
          <a:prstGeom prst="rect">
            <a:avLst/>
          </a:prstGeom>
        </p:spPr>
      </p:pic>
      <p:sp>
        <p:nvSpPr>
          <p:cNvPr id="5" name="Rectángulo 4"/>
          <p:cNvSpPr/>
          <p:nvPr/>
        </p:nvSpPr>
        <p:spPr>
          <a:xfrm>
            <a:off x="356316" y="1773435"/>
            <a:ext cx="10758152" cy="923330"/>
          </a:xfrm>
          <a:prstGeom prst="rect">
            <a:avLst/>
          </a:prstGeom>
        </p:spPr>
        <p:txBody>
          <a:bodyPr wrap="square">
            <a:spAutoFit/>
          </a:bodyPr>
          <a:lstStyle/>
          <a:p>
            <a:pPr algn="just"/>
            <a:r>
              <a:rPr lang="es-MX" dirty="0" smtClean="0">
                <a:latin typeface="AR JULIAN" panose="02000000000000000000" pitchFamily="2" charset="0"/>
              </a:rPr>
              <a:t>EN 1974 COMENZÓ A LUCIRSE LA VERDADERA INDUSTRIA DE LA INFORMÁTICA, CUANDO INTEL CORPORATION PRESENTO EL PRIMER CPU (UNIDAD CENTRAL DE PROCESOS) COMPUESTO POR UN MICROCHIP DE CIRCUITO INTEGRADO DENOMINADO 8080.</a:t>
            </a:r>
            <a:endParaRPr lang="es-MX" dirty="0">
              <a:latin typeface="AR JULIAN" panose="02000000000000000000" pitchFamily="2" charset="0"/>
            </a:endParaRPr>
          </a:p>
        </p:txBody>
      </p:sp>
      <p:sp>
        <p:nvSpPr>
          <p:cNvPr id="6" name="Rectángulo 5"/>
          <p:cNvSpPr/>
          <p:nvPr/>
        </p:nvSpPr>
        <p:spPr>
          <a:xfrm>
            <a:off x="356316" y="2783113"/>
            <a:ext cx="10758152" cy="1200329"/>
          </a:xfrm>
          <a:prstGeom prst="rect">
            <a:avLst/>
          </a:prstGeom>
        </p:spPr>
        <p:txBody>
          <a:bodyPr wrap="square">
            <a:spAutoFit/>
          </a:bodyPr>
          <a:lstStyle/>
          <a:p>
            <a:pPr algn="just"/>
            <a:r>
              <a:rPr lang="es-MX" dirty="0" smtClean="0">
                <a:latin typeface="AR JULIAN" panose="02000000000000000000" pitchFamily="2" charset="0"/>
              </a:rPr>
              <a:t>LA PRIMERA COMPUTADORA COMERCIAL FUE LA ALTAIR 8800, FABRICADA EN 1975 POR LA EMPRESA MITS. NO CONTABA CON TECLADO NI MONITOR, SOLO CON LUCES LED Y PEQUEÑOS SWITCHES QUE FACILITABAN LA PROGRAMACIÓN. LA INFORMACIÓN SE ALMACENABA EN CASSETTES DE RADIO GRABADORAS Y ERA VISUALIZADA EN DISPOSITIVOS DE TELEVISIÓN.</a:t>
            </a:r>
            <a:endParaRPr lang="es-MX" dirty="0">
              <a:latin typeface="AR JULIAN" panose="02000000000000000000" pitchFamily="2" charset="0"/>
            </a:endParaRPr>
          </a:p>
        </p:txBody>
      </p:sp>
      <p:sp>
        <p:nvSpPr>
          <p:cNvPr id="7" name="Rectángulo 6"/>
          <p:cNvSpPr/>
          <p:nvPr/>
        </p:nvSpPr>
        <p:spPr>
          <a:xfrm>
            <a:off x="356316" y="3983442"/>
            <a:ext cx="10758152" cy="1754326"/>
          </a:xfrm>
          <a:prstGeom prst="rect">
            <a:avLst/>
          </a:prstGeom>
        </p:spPr>
        <p:txBody>
          <a:bodyPr wrap="square">
            <a:spAutoFit/>
          </a:bodyPr>
          <a:lstStyle/>
          <a:p>
            <a:pPr algn="just"/>
            <a:r>
              <a:rPr lang="es-MX" dirty="0" smtClean="0">
                <a:latin typeface="AR JULIAN" panose="02000000000000000000" pitchFamily="2" charset="0"/>
              </a:rPr>
              <a:t>EN 1977 APARECEN LAS PRIMERAS MICROCOMPUTADORAS, ENTRE LAS CUALES, LAS MÁS FAMOSAS FUERON LAS FABRICADAS POR APPLE COMPUTER, RADIO SHACK Y COMMODORE BUSINESS MACHINES. IBM SE INTEGRA AL MERCADO DE LAS MICROCOMPUTADORAS CON SU PERSONAL COMPUTER, DE DONDE LES HA QUEDADO COMO SINONIMO EL NOMBRE DE PC, SE INCLUYE UN SISTEMA OPERARIVO ESTANDARIZADO, EL MS-DOS (MICROSOFT DISK OPERATING SYSTEM).</a:t>
            </a:r>
            <a:endParaRPr lang="es-MX" dirty="0">
              <a:latin typeface="AR JULIAN" panose="02000000000000000000" pitchFamily="2" charset="0"/>
            </a:endParaRPr>
          </a:p>
        </p:txBody>
      </p:sp>
    </p:spTree>
    <p:extLst>
      <p:ext uri="{BB962C8B-B14F-4D97-AF65-F5344CB8AC3E}">
        <p14:creationId xmlns:p14="http://schemas.microsoft.com/office/powerpoint/2010/main" val="3471939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97982" y="536190"/>
            <a:ext cx="10268755" cy="369332"/>
          </a:xfrm>
          <a:prstGeom prst="rect">
            <a:avLst/>
          </a:prstGeom>
        </p:spPr>
        <p:txBody>
          <a:bodyPr wrap="square">
            <a:spAutoFit/>
          </a:bodyPr>
          <a:lstStyle/>
          <a:p>
            <a:pPr algn="just"/>
            <a:r>
              <a:rPr lang="es-ES" dirty="0" smtClean="0">
                <a:solidFill>
                  <a:srgbClr val="FF0000"/>
                </a:solidFill>
                <a:latin typeface="AR JULIAN" panose="02000000000000000000" pitchFamily="2" charset="0"/>
              </a:rPr>
              <a:t>Algunos  hechos históricos que colaboraron a la evolución de las computadoras fueron:</a:t>
            </a:r>
            <a:endParaRPr lang="es-MX" dirty="0">
              <a:solidFill>
                <a:srgbClr val="FF0000"/>
              </a:solidFill>
              <a:latin typeface="AR JULIAN" panose="02000000000000000000" pitchFamily="2" charset="0"/>
            </a:endParaRPr>
          </a:p>
        </p:txBody>
      </p:sp>
      <p:sp>
        <p:nvSpPr>
          <p:cNvPr id="8" name="Rectángulo 7"/>
          <p:cNvSpPr/>
          <p:nvPr/>
        </p:nvSpPr>
        <p:spPr>
          <a:xfrm>
            <a:off x="497982" y="936300"/>
            <a:ext cx="10590728" cy="646331"/>
          </a:xfrm>
          <a:prstGeom prst="rect">
            <a:avLst/>
          </a:prstGeom>
        </p:spPr>
        <p:txBody>
          <a:bodyPr wrap="square">
            <a:spAutoFit/>
          </a:bodyPr>
          <a:lstStyle/>
          <a:p>
            <a:pPr algn="just"/>
            <a:r>
              <a:rPr lang="es-MX" dirty="0">
                <a:solidFill>
                  <a:srgbClr val="FF0000"/>
                </a:solidFill>
                <a:latin typeface="AR JULIAN" panose="02000000000000000000" pitchFamily="2" charset="0"/>
              </a:rPr>
              <a:t>1975:</a:t>
            </a:r>
            <a:r>
              <a:rPr lang="es-MX" dirty="0">
                <a:latin typeface="AR JULIAN" panose="02000000000000000000" pitchFamily="2" charset="0"/>
              </a:rPr>
              <a:t> William Henry Gates y Paul Allen crearon Microsoft. Este software fue el proveedor de la versión del lenguaje BASIC para la computadora personal </a:t>
            </a:r>
            <a:r>
              <a:rPr lang="es-MX" dirty="0" err="1">
                <a:latin typeface="AR JULIAN" panose="02000000000000000000" pitchFamily="2" charset="0"/>
              </a:rPr>
              <a:t>Altair</a:t>
            </a:r>
            <a:r>
              <a:rPr lang="es-MX" dirty="0">
                <a:latin typeface="AR JULIAN" panose="02000000000000000000" pitchFamily="2" charset="0"/>
              </a:rPr>
              <a:t>, de la empresa MITS.</a:t>
            </a:r>
          </a:p>
        </p:txBody>
      </p:sp>
      <p:sp>
        <p:nvSpPr>
          <p:cNvPr id="9" name="Rectángulo 8"/>
          <p:cNvSpPr/>
          <p:nvPr/>
        </p:nvSpPr>
        <p:spPr>
          <a:xfrm>
            <a:off x="497980" y="1613409"/>
            <a:ext cx="10590730" cy="923330"/>
          </a:xfrm>
          <a:prstGeom prst="rect">
            <a:avLst/>
          </a:prstGeom>
        </p:spPr>
        <p:txBody>
          <a:bodyPr wrap="square">
            <a:spAutoFit/>
          </a:bodyPr>
          <a:lstStyle/>
          <a:p>
            <a:pPr algn="just"/>
            <a:r>
              <a:rPr lang="es-MX" dirty="0">
                <a:solidFill>
                  <a:srgbClr val="FF0000"/>
                </a:solidFill>
                <a:latin typeface="AR JULIAN" panose="02000000000000000000" pitchFamily="2" charset="0"/>
              </a:rPr>
              <a:t>1975: </a:t>
            </a:r>
            <a:r>
              <a:rPr lang="es-MX" dirty="0">
                <a:latin typeface="AR JULIAN" panose="02000000000000000000" pitchFamily="2" charset="0"/>
              </a:rPr>
              <a:t>Gary </a:t>
            </a:r>
            <a:r>
              <a:rPr lang="es-MX" dirty="0" err="1">
                <a:latin typeface="AR JULIAN" panose="02000000000000000000" pitchFamily="2" charset="0"/>
              </a:rPr>
              <a:t>Kindall</a:t>
            </a:r>
            <a:r>
              <a:rPr lang="es-MX" dirty="0">
                <a:latin typeface="AR JULIAN" panose="02000000000000000000" pitchFamily="2" charset="0"/>
              </a:rPr>
              <a:t> y John </a:t>
            </a:r>
            <a:r>
              <a:rPr lang="es-MX" dirty="0" err="1">
                <a:latin typeface="AR JULIAN" panose="02000000000000000000" pitchFamily="2" charset="0"/>
              </a:rPr>
              <a:t>Torode</a:t>
            </a:r>
            <a:r>
              <a:rPr lang="es-MX" dirty="0">
                <a:latin typeface="AR JULIAN" panose="02000000000000000000" pitchFamily="2" charset="0"/>
              </a:rPr>
              <a:t> fundan la Digital </a:t>
            </a:r>
            <a:r>
              <a:rPr lang="es-MX" dirty="0" err="1">
                <a:latin typeface="AR JULIAN" panose="02000000000000000000" pitchFamily="2" charset="0"/>
              </a:rPr>
              <a:t>Research</a:t>
            </a:r>
            <a:r>
              <a:rPr lang="es-MX" dirty="0">
                <a:latin typeface="AR JULIAN" panose="02000000000000000000" pitchFamily="2" charset="0"/>
              </a:rPr>
              <a:t>, que ingresa exitosamente al mercado con su sistema operativo CPM (Control </a:t>
            </a:r>
            <a:r>
              <a:rPr lang="es-MX" dirty="0" err="1">
                <a:latin typeface="AR JULIAN" panose="02000000000000000000" pitchFamily="2" charset="0"/>
              </a:rPr>
              <a:t>Program</a:t>
            </a:r>
            <a:r>
              <a:rPr lang="es-MX" dirty="0">
                <a:latin typeface="AR JULIAN" panose="02000000000000000000" pitchFamily="2" charset="0"/>
              </a:rPr>
              <a:t> </a:t>
            </a:r>
            <a:r>
              <a:rPr lang="es-MX" dirty="0" err="1">
                <a:latin typeface="AR JULIAN" panose="02000000000000000000" pitchFamily="2" charset="0"/>
              </a:rPr>
              <a:t>for</a:t>
            </a:r>
            <a:r>
              <a:rPr lang="es-MX" dirty="0">
                <a:latin typeface="AR JULIAN" panose="02000000000000000000" pitchFamily="2" charset="0"/>
              </a:rPr>
              <a:t> </a:t>
            </a:r>
            <a:r>
              <a:rPr lang="es-MX" dirty="0" err="1">
                <a:latin typeface="AR JULIAN" panose="02000000000000000000" pitchFamily="2" charset="0"/>
              </a:rPr>
              <a:t>Microcomputers</a:t>
            </a:r>
            <a:r>
              <a:rPr lang="es-MX" dirty="0">
                <a:latin typeface="AR JULIAN" panose="02000000000000000000" pitchFamily="2" charset="0"/>
              </a:rPr>
              <a:t>). Este fue el primer sistema operativo estándar.</a:t>
            </a:r>
          </a:p>
        </p:txBody>
      </p:sp>
      <p:sp>
        <p:nvSpPr>
          <p:cNvPr id="11" name="Rectángulo 10"/>
          <p:cNvSpPr/>
          <p:nvPr/>
        </p:nvSpPr>
        <p:spPr>
          <a:xfrm>
            <a:off x="497980" y="2567517"/>
            <a:ext cx="10590730" cy="646331"/>
          </a:xfrm>
          <a:prstGeom prst="rect">
            <a:avLst/>
          </a:prstGeom>
        </p:spPr>
        <p:txBody>
          <a:bodyPr wrap="square">
            <a:spAutoFit/>
          </a:bodyPr>
          <a:lstStyle/>
          <a:p>
            <a:pPr algn="just"/>
            <a:r>
              <a:rPr lang="es-MX" dirty="0">
                <a:solidFill>
                  <a:srgbClr val="FF0000"/>
                </a:solidFill>
                <a:latin typeface="AR JULIAN" panose="02000000000000000000" pitchFamily="2" charset="0"/>
              </a:rPr>
              <a:t>1976: </a:t>
            </a:r>
            <a:r>
              <a:rPr lang="es-MX" dirty="0">
                <a:latin typeface="AR JULIAN" panose="02000000000000000000" pitchFamily="2" charset="0"/>
              </a:rPr>
              <a:t>Steven </a:t>
            </a:r>
            <a:r>
              <a:rPr lang="es-MX" dirty="0" err="1">
                <a:latin typeface="AR JULIAN" panose="02000000000000000000" pitchFamily="2" charset="0"/>
              </a:rPr>
              <a:t>Wozniak</a:t>
            </a:r>
            <a:r>
              <a:rPr lang="es-MX" dirty="0">
                <a:latin typeface="AR JULIAN" panose="02000000000000000000" pitchFamily="2" charset="0"/>
              </a:rPr>
              <a:t> y Steven Jobs fundaron Apple </a:t>
            </a:r>
            <a:r>
              <a:rPr lang="es-MX" dirty="0" err="1">
                <a:latin typeface="AR JULIAN" panose="02000000000000000000" pitchFamily="2" charset="0"/>
              </a:rPr>
              <a:t>Computer</a:t>
            </a:r>
            <a:r>
              <a:rPr lang="es-MX" dirty="0">
                <a:latin typeface="AR JULIAN" panose="02000000000000000000" pitchFamily="2" charset="0"/>
              </a:rPr>
              <a:t> el 1 de abril de e</a:t>
            </a:r>
            <a:r>
              <a:rPr lang="es-MX" dirty="0" smtClean="0">
                <a:latin typeface="AR JULIAN" panose="02000000000000000000" pitchFamily="2" charset="0"/>
              </a:rPr>
              <a:t>se </a:t>
            </a:r>
            <a:r>
              <a:rPr lang="es-MX" dirty="0">
                <a:latin typeface="AR JULIAN" panose="02000000000000000000" pitchFamily="2" charset="0"/>
              </a:rPr>
              <a:t>mismo </a:t>
            </a:r>
            <a:r>
              <a:rPr lang="es-MX" dirty="0" smtClean="0">
                <a:latin typeface="AR JULIAN" panose="02000000000000000000" pitchFamily="2" charset="0"/>
              </a:rPr>
              <a:t>año. </a:t>
            </a:r>
            <a:r>
              <a:rPr lang="es-MX" dirty="0">
                <a:latin typeface="AR JULIAN" panose="02000000000000000000" pitchFamily="2" charset="0"/>
              </a:rPr>
              <a:t>I</a:t>
            </a:r>
            <a:r>
              <a:rPr lang="es-MX" dirty="0" smtClean="0">
                <a:latin typeface="AR JULIAN" panose="02000000000000000000" pitchFamily="2" charset="0"/>
              </a:rPr>
              <a:t>ntentaron </a:t>
            </a:r>
            <a:r>
              <a:rPr lang="es-MX" dirty="0">
                <a:latin typeface="AR JULIAN" panose="02000000000000000000" pitchFamily="2" charset="0"/>
              </a:rPr>
              <a:t>insertar en el mercado la Apple I, pero no fue bien aceptada.</a:t>
            </a:r>
          </a:p>
        </p:txBody>
      </p:sp>
      <p:sp>
        <p:nvSpPr>
          <p:cNvPr id="12" name="Rectángulo 11"/>
          <p:cNvSpPr/>
          <p:nvPr/>
        </p:nvSpPr>
        <p:spPr>
          <a:xfrm>
            <a:off x="497980" y="3270936"/>
            <a:ext cx="10590730" cy="646331"/>
          </a:xfrm>
          <a:prstGeom prst="rect">
            <a:avLst/>
          </a:prstGeom>
        </p:spPr>
        <p:txBody>
          <a:bodyPr wrap="square">
            <a:spAutoFit/>
          </a:bodyPr>
          <a:lstStyle/>
          <a:p>
            <a:pPr algn="just"/>
            <a:r>
              <a:rPr lang="es-MX" dirty="0">
                <a:solidFill>
                  <a:srgbClr val="FF0000"/>
                </a:solidFill>
                <a:latin typeface="AR JULIAN" panose="02000000000000000000" pitchFamily="2" charset="0"/>
              </a:rPr>
              <a:t>1977: </a:t>
            </a:r>
            <a:r>
              <a:rPr lang="es-MX" dirty="0">
                <a:latin typeface="AR JULIAN" panose="02000000000000000000" pitchFamily="2" charset="0"/>
              </a:rPr>
              <a:t>Apple lanza al mercado la Apple II y logra imponerse en el mercado de la informática. </a:t>
            </a:r>
            <a:r>
              <a:rPr lang="es-MX" dirty="0" smtClean="0">
                <a:latin typeface="AR JULIAN" panose="02000000000000000000" pitchFamily="2" charset="0"/>
              </a:rPr>
              <a:t>A </a:t>
            </a:r>
            <a:r>
              <a:rPr lang="es-MX" dirty="0">
                <a:latin typeface="AR JULIAN" panose="02000000000000000000" pitchFamily="2" charset="0"/>
              </a:rPr>
              <a:t>lo largo de este año, se desarrolla el apogeo de las computadoras personales.</a:t>
            </a:r>
          </a:p>
        </p:txBody>
      </p:sp>
      <p:sp>
        <p:nvSpPr>
          <p:cNvPr id="14" name="Rectángulo 13"/>
          <p:cNvSpPr/>
          <p:nvPr/>
        </p:nvSpPr>
        <p:spPr>
          <a:xfrm>
            <a:off x="497980" y="5104359"/>
            <a:ext cx="6628738" cy="369332"/>
          </a:xfrm>
          <a:prstGeom prst="rect">
            <a:avLst/>
          </a:prstGeom>
        </p:spPr>
        <p:txBody>
          <a:bodyPr wrap="none">
            <a:spAutoFit/>
          </a:bodyPr>
          <a:lstStyle/>
          <a:p>
            <a:r>
              <a:rPr lang="es-MX" dirty="0">
                <a:solidFill>
                  <a:srgbClr val="FF0000"/>
                </a:solidFill>
                <a:latin typeface="AR JULIAN" panose="02000000000000000000" pitchFamily="2" charset="0"/>
              </a:rPr>
              <a:t>1980: </a:t>
            </a:r>
            <a:r>
              <a:rPr lang="es-MX" dirty="0">
                <a:latin typeface="AR JULIAN" panose="02000000000000000000" pitchFamily="2" charset="0"/>
              </a:rPr>
              <a:t>Apple Disk II es la primera disquetera en el mercado.</a:t>
            </a:r>
          </a:p>
        </p:txBody>
      </p:sp>
      <p:sp>
        <p:nvSpPr>
          <p:cNvPr id="15" name="Rectángulo 14"/>
          <p:cNvSpPr/>
          <p:nvPr/>
        </p:nvSpPr>
        <p:spPr>
          <a:xfrm>
            <a:off x="497980" y="4049148"/>
            <a:ext cx="10590730" cy="1200329"/>
          </a:xfrm>
          <a:prstGeom prst="rect">
            <a:avLst/>
          </a:prstGeom>
        </p:spPr>
        <p:txBody>
          <a:bodyPr wrap="square">
            <a:spAutoFit/>
          </a:bodyPr>
          <a:lstStyle/>
          <a:p>
            <a:pPr algn="just"/>
            <a:r>
              <a:rPr lang="es-MX" dirty="0">
                <a:solidFill>
                  <a:srgbClr val="FF0000"/>
                </a:solidFill>
                <a:latin typeface="AR JULIAN" panose="02000000000000000000" pitchFamily="2" charset="0"/>
              </a:rPr>
              <a:t>1978: </a:t>
            </a:r>
            <a:r>
              <a:rPr lang="es-MX" dirty="0">
                <a:latin typeface="AR JULIAN" panose="02000000000000000000" pitchFamily="2" charset="0"/>
              </a:rPr>
              <a:t>Intel fabricó el microprocesador Intel 8086, el cual provocó una demanda masiva y motivó a la compañía IBM  a crear su División de Computadoras Personales. El éxitos de ventas alcanzado por Intel, lo posicionó dentro del ranking de las 500 empresas más grandes y exitosas del mundo.</a:t>
            </a:r>
          </a:p>
        </p:txBody>
      </p:sp>
    </p:spTree>
    <p:extLst>
      <p:ext uri="{BB962C8B-B14F-4D97-AF65-F5344CB8AC3E}">
        <p14:creationId xmlns:p14="http://schemas.microsoft.com/office/powerpoint/2010/main" val="314918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9195" y="368764"/>
            <a:ext cx="10886940" cy="1754326"/>
          </a:xfrm>
          <a:prstGeom prst="rect">
            <a:avLst/>
          </a:prstGeom>
        </p:spPr>
        <p:txBody>
          <a:bodyPr wrap="square">
            <a:spAutoFit/>
          </a:bodyPr>
          <a:lstStyle/>
          <a:p>
            <a:pPr algn="just"/>
            <a:r>
              <a:rPr lang="es-MX" dirty="0">
                <a:solidFill>
                  <a:srgbClr val="FF0000"/>
                </a:solidFill>
                <a:latin typeface="AR JULIAN" panose="02000000000000000000" pitchFamily="2" charset="0"/>
              </a:rPr>
              <a:t>1980: </a:t>
            </a:r>
            <a:r>
              <a:rPr lang="es-MX" dirty="0" err="1">
                <a:latin typeface="AR JULIAN" panose="02000000000000000000" pitchFamily="2" charset="0"/>
              </a:rPr>
              <a:t>Commodore</a:t>
            </a:r>
            <a:r>
              <a:rPr lang="es-MX" dirty="0">
                <a:latin typeface="AR JULIAN" panose="02000000000000000000" pitchFamily="2" charset="0"/>
              </a:rPr>
              <a:t> Inc. Presenta la VIC-20, un modelo de computadora personal muy barata, dirigida a los principiantes y </a:t>
            </a:r>
            <a:r>
              <a:rPr lang="es-MX" dirty="0" err="1">
                <a:latin typeface="AR JULIAN" panose="02000000000000000000" pitchFamily="2" charset="0"/>
              </a:rPr>
              <a:t>hobbistas</a:t>
            </a:r>
            <a:r>
              <a:rPr lang="es-MX" dirty="0">
                <a:latin typeface="AR JULIAN" panose="02000000000000000000" pitchFamily="2" charset="0"/>
              </a:rPr>
              <a:t>. Este modelo utilizaba el microprocesador 6502 con una memoria RAM de 5k.</a:t>
            </a:r>
          </a:p>
          <a:p>
            <a:pPr algn="just"/>
            <a:endParaRPr lang="es-MX" dirty="0">
              <a:latin typeface="AR JULIAN" panose="02000000000000000000" pitchFamily="2" charset="0"/>
            </a:endParaRPr>
          </a:p>
          <a:p>
            <a:pPr algn="just"/>
            <a:r>
              <a:rPr lang="es-MX" dirty="0">
                <a:latin typeface="AR JULIAN" panose="02000000000000000000" pitchFamily="2" charset="0"/>
              </a:rPr>
              <a:t>El sistema estaba diseñado para ser conectado a un televisor y los programas se almacenaban en una casetera, la cual debía  ser conectada a la VIC-20.</a:t>
            </a:r>
          </a:p>
        </p:txBody>
      </p:sp>
      <p:sp>
        <p:nvSpPr>
          <p:cNvPr id="5" name="Rectángulo 4"/>
          <p:cNvSpPr/>
          <p:nvPr/>
        </p:nvSpPr>
        <p:spPr>
          <a:xfrm>
            <a:off x="369195" y="2406425"/>
            <a:ext cx="10886940" cy="923330"/>
          </a:xfrm>
          <a:prstGeom prst="rect">
            <a:avLst/>
          </a:prstGeom>
        </p:spPr>
        <p:txBody>
          <a:bodyPr wrap="square">
            <a:spAutoFit/>
          </a:bodyPr>
          <a:lstStyle/>
          <a:p>
            <a:r>
              <a:rPr lang="es-MX" dirty="0">
                <a:solidFill>
                  <a:srgbClr val="FF0000"/>
                </a:solidFill>
                <a:latin typeface="AR JULIAN" panose="02000000000000000000" pitchFamily="2" charset="0"/>
              </a:rPr>
              <a:t>1981: </a:t>
            </a:r>
            <a:r>
              <a:rPr lang="es-MX" dirty="0">
                <a:latin typeface="AR JULIAN" panose="02000000000000000000" pitchFamily="2" charset="0"/>
              </a:rPr>
              <a:t>La </a:t>
            </a:r>
            <a:r>
              <a:rPr lang="es-MX" dirty="0" err="1">
                <a:latin typeface="AR JULIAN" panose="02000000000000000000" pitchFamily="2" charset="0"/>
              </a:rPr>
              <a:t>Commodore</a:t>
            </a:r>
            <a:r>
              <a:rPr lang="es-MX" dirty="0">
                <a:latin typeface="AR JULIAN" panose="02000000000000000000" pitchFamily="2" charset="0"/>
              </a:rPr>
              <a:t> 64 reemplazó a la VIC-20. Este novedoso modelo utilizaba un microprocesador 6510 que le otorgaba una capacidad de procesamiento de 64k. Además, la </a:t>
            </a:r>
            <a:r>
              <a:rPr lang="es-MX" dirty="0" err="1">
                <a:latin typeface="AR JULIAN" panose="02000000000000000000" pitchFamily="2" charset="0"/>
              </a:rPr>
              <a:t>Commodore</a:t>
            </a:r>
            <a:r>
              <a:rPr lang="es-MX" dirty="0">
                <a:latin typeface="AR JULIAN" panose="02000000000000000000" pitchFamily="2" charset="0"/>
              </a:rPr>
              <a:t> 64 podía integrarse a un disk drive para ejecutar los programas y el almacenamiento de la información.</a:t>
            </a:r>
          </a:p>
        </p:txBody>
      </p:sp>
      <p:pic>
        <p:nvPicPr>
          <p:cNvPr id="6" name="Imagen 5"/>
          <p:cNvPicPr>
            <a:picLocks noChangeAspect="1"/>
          </p:cNvPicPr>
          <p:nvPr/>
        </p:nvPicPr>
        <p:blipFill>
          <a:blip r:embed="rId2"/>
          <a:stretch>
            <a:fillRect/>
          </a:stretch>
        </p:blipFill>
        <p:spPr>
          <a:xfrm>
            <a:off x="1867170" y="3613091"/>
            <a:ext cx="2846498" cy="1989219"/>
          </a:xfrm>
          <a:prstGeom prst="rect">
            <a:avLst/>
          </a:prstGeom>
        </p:spPr>
      </p:pic>
      <p:pic>
        <p:nvPicPr>
          <p:cNvPr id="7" name="Imagen 6"/>
          <p:cNvPicPr>
            <a:picLocks noChangeAspect="1"/>
          </p:cNvPicPr>
          <p:nvPr/>
        </p:nvPicPr>
        <p:blipFill>
          <a:blip r:embed="rId3"/>
          <a:stretch>
            <a:fillRect/>
          </a:stretch>
        </p:blipFill>
        <p:spPr>
          <a:xfrm>
            <a:off x="6431924" y="3613090"/>
            <a:ext cx="2905260" cy="2002099"/>
          </a:xfrm>
          <a:prstGeom prst="rect">
            <a:avLst/>
          </a:prstGeom>
        </p:spPr>
      </p:pic>
      <p:sp>
        <p:nvSpPr>
          <p:cNvPr id="10" name="Flecha derecha 9"/>
          <p:cNvSpPr/>
          <p:nvPr/>
        </p:nvSpPr>
        <p:spPr>
          <a:xfrm>
            <a:off x="4713668" y="4031087"/>
            <a:ext cx="1718256" cy="112046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p:cNvSpPr txBox="1"/>
          <p:nvPr/>
        </p:nvSpPr>
        <p:spPr>
          <a:xfrm>
            <a:off x="4845140" y="4414346"/>
            <a:ext cx="1455312" cy="353943"/>
          </a:xfrm>
          <a:prstGeom prst="rect">
            <a:avLst/>
          </a:prstGeom>
          <a:noFill/>
        </p:spPr>
        <p:txBody>
          <a:bodyPr wrap="square" rtlCol="0">
            <a:spAutoFit/>
          </a:bodyPr>
          <a:lstStyle/>
          <a:p>
            <a:r>
              <a:rPr lang="es-ES" sz="1700" dirty="0" smtClean="0">
                <a:latin typeface="AR JULIAN" panose="02000000000000000000" pitchFamily="2" charset="0"/>
              </a:rPr>
              <a:t>Reemplazó a </a:t>
            </a:r>
            <a:endParaRPr lang="es-MX" sz="1700" dirty="0">
              <a:latin typeface="AR JULIAN" panose="02000000000000000000" pitchFamily="2" charset="0"/>
            </a:endParaRPr>
          </a:p>
        </p:txBody>
      </p:sp>
    </p:spTree>
    <p:extLst>
      <p:ext uri="{BB962C8B-B14F-4D97-AF65-F5344CB8AC3E}">
        <p14:creationId xmlns:p14="http://schemas.microsoft.com/office/powerpoint/2010/main" val="1698028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7532" y="1035092"/>
            <a:ext cx="6096000" cy="3785652"/>
          </a:xfrm>
          <a:prstGeom prst="rect">
            <a:avLst/>
          </a:prstGeom>
        </p:spPr>
        <p:txBody>
          <a:bodyPr>
            <a:spAutoFit/>
          </a:bodyPr>
          <a:lstStyle/>
          <a:p>
            <a:r>
              <a:rPr lang="es-MX" sz="2000" dirty="0">
                <a:solidFill>
                  <a:srgbClr val="FF0000"/>
                </a:solidFill>
                <a:latin typeface="AR JULIAN" panose="02000000000000000000" pitchFamily="2" charset="0"/>
              </a:rPr>
              <a:t>Principales características de la cuarta generación de computadoras:</a:t>
            </a:r>
          </a:p>
          <a:p>
            <a:endParaRPr lang="es-MX" sz="2000" dirty="0">
              <a:latin typeface="AR JULIAN" panose="02000000000000000000" pitchFamily="2" charset="0"/>
            </a:endParaRPr>
          </a:p>
          <a:p>
            <a:r>
              <a:rPr lang="es-MX" sz="2000" dirty="0">
                <a:latin typeface="AR JULIAN" panose="02000000000000000000" pitchFamily="2" charset="0"/>
              </a:rPr>
              <a:t>1) El microcomputadora.</a:t>
            </a:r>
          </a:p>
          <a:p>
            <a:endParaRPr lang="es-MX" sz="2000" dirty="0">
              <a:latin typeface="AR JULIAN" panose="02000000000000000000" pitchFamily="2" charset="0"/>
            </a:endParaRPr>
          </a:p>
          <a:p>
            <a:r>
              <a:rPr lang="es-MX" sz="2000" dirty="0">
                <a:latin typeface="AR JULIAN" panose="02000000000000000000" pitchFamily="2" charset="0"/>
              </a:rPr>
              <a:t>2) Memorias electrónicas que resultan más rápidas y reducidas.</a:t>
            </a:r>
          </a:p>
          <a:p>
            <a:endParaRPr lang="es-MX" sz="2000" dirty="0">
              <a:latin typeface="AR JULIAN" panose="02000000000000000000" pitchFamily="2" charset="0"/>
            </a:endParaRPr>
          </a:p>
          <a:p>
            <a:r>
              <a:rPr lang="es-MX" sz="2000" dirty="0">
                <a:latin typeface="AR JULIAN" panose="02000000000000000000" pitchFamily="2" charset="0"/>
              </a:rPr>
              <a:t>3) Sistemas de bases de datos</a:t>
            </a:r>
          </a:p>
          <a:p>
            <a:endParaRPr lang="es-MX" sz="2000" dirty="0">
              <a:latin typeface="AR JULIAN" panose="02000000000000000000" pitchFamily="2" charset="0"/>
            </a:endParaRPr>
          </a:p>
          <a:p>
            <a:r>
              <a:rPr lang="es-MX" sz="2000" dirty="0">
                <a:latin typeface="AR JULIAN" panose="02000000000000000000" pitchFamily="2" charset="0"/>
              </a:rPr>
              <a:t>4) Micro-computadora y computadora personal (PC)</a:t>
            </a:r>
          </a:p>
        </p:txBody>
      </p:sp>
    </p:spTree>
    <p:extLst>
      <p:ext uri="{BB962C8B-B14F-4D97-AF65-F5344CB8AC3E}">
        <p14:creationId xmlns:p14="http://schemas.microsoft.com/office/powerpoint/2010/main" val="4118449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85800" y="540914"/>
            <a:ext cx="10394707" cy="4833672"/>
          </a:xfrm>
        </p:spPr>
        <p:txBody>
          <a:bodyPr>
            <a:normAutofit/>
          </a:bodyPr>
          <a:lstStyle/>
          <a:p>
            <a:pPr marL="0" indent="0">
              <a:buNone/>
            </a:pPr>
            <a:r>
              <a:rPr lang="es-ES" sz="2800" dirty="0" smtClean="0">
                <a:latin typeface="AR JULIAN" panose="02000000000000000000" pitchFamily="2" charset="0"/>
              </a:rPr>
              <a:t>Participantes</a:t>
            </a:r>
          </a:p>
          <a:p>
            <a:pPr>
              <a:buFontTx/>
              <a:buChar char="-"/>
            </a:pPr>
            <a:r>
              <a:rPr lang="es-ES" sz="2800" dirty="0" smtClean="0">
                <a:latin typeface="AR JULIAN" panose="02000000000000000000" pitchFamily="2" charset="0"/>
              </a:rPr>
              <a:t>Mauricio Ozuna</a:t>
            </a:r>
          </a:p>
          <a:p>
            <a:pPr>
              <a:buFontTx/>
              <a:buChar char="-"/>
            </a:pPr>
            <a:r>
              <a:rPr lang="es-ES" sz="2800" dirty="0" smtClean="0">
                <a:latin typeface="AR JULIAN" panose="02000000000000000000" pitchFamily="2" charset="0"/>
              </a:rPr>
              <a:t>Lisset Abigail Luna Ortiz</a:t>
            </a:r>
          </a:p>
          <a:p>
            <a:pPr marL="0" indent="0">
              <a:buNone/>
            </a:pPr>
            <a:r>
              <a:rPr lang="es-ES" sz="2800" smtClean="0">
                <a:latin typeface="AR JULIAN" panose="02000000000000000000" pitchFamily="2" charset="0"/>
              </a:rPr>
              <a:t>Tecnologías Computacionales</a:t>
            </a:r>
            <a:endParaRPr lang="es-MX" sz="2800" dirty="0">
              <a:latin typeface="AR JULIAN" panose="02000000000000000000" pitchFamily="2" charset="0"/>
            </a:endParaRPr>
          </a:p>
        </p:txBody>
      </p:sp>
    </p:spTree>
    <p:extLst>
      <p:ext uri="{BB962C8B-B14F-4D97-AF65-F5344CB8AC3E}">
        <p14:creationId xmlns:p14="http://schemas.microsoft.com/office/powerpoint/2010/main" val="26810391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167</TotalTime>
  <Words>745</Words>
  <Application>Microsoft Office PowerPoint</Application>
  <PresentationFormat>Panorámica</PresentationFormat>
  <Paragraphs>42</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Aharoni</vt:lpstr>
      <vt:lpstr>AR DARLING</vt:lpstr>
      <vt:lpstr>AR JULIAN</vt:lpstr>
      <vt:lpstr>Arial</vt:lpstr>
      <vt:lpstr>Impact</vt:lpstr>
      <vt:lpstr>Evento principal</vt:lpstr>
      <vt:lpstr>Cuarta generación</vt:lpstr>
      <vt:lpstr>Cuarta generación de computadoras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Cuarta generación</dc:title>
  <dc:creator>Lisset Abigail Luna Ortiz</dc:creator>
  <cp:lastModifiedBy>Lisset Abigail Luna Ortiz</cp:lastModifiedBy>
  <cp:revision>13</cp:revision>
  <dcterms:created xsi:type="dcterms:W3CDTF">2017-08-31T15:52:48Z</dcterms:created>
  <dcterms:modified xsi:type="dcterms:W3CDTF">2017-09-01T02:22:22Z</dcterms:modified>
</cp:coreProperties>
</file>