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8" r:id="rId3"/>
    <p:sldId id="269" r:id="rId4"/>
    <p:sldId id="270" r:id="rId5"/>
    <p:sldId id="271" r:id="rId6"/>
    <p:sldId id="260" r:id="rId7"/>
    <p:sldId id="272" r:id="rId8"/>
    <p:sldId id="291" r:id="rId9"/>
    <p:sldId id="301" r:id="rId10"/>
    <p:sldId id="302" r:id="rId11"/>
    <p:sldId id="303" r:id="rId12"/>
    <p:sldId id="290" r:id="rId13"/>
    <p:sldId id="292" r:id="rId14"/>
    <p:sldId id="277" r:id="rId15"/>
    <p:sldId id="276" r:id="rId16"/>
    <p:sldId id="273" r:id="rId17"/>
    <p:sldId id="274" r:id="rId18"/>
    <p:sldId id="278" r:id="rId19"/>
    <p:sldId id="279" r:id="rId20"/>
    <p:sldId id="280" r:id="rId21"/>
    <p:sldId id="281" r:id="rId22"/>
    <p:sldId id="282" r:id="rId23"/>
    <p:sldId id="283" r:id="rId24"/>
    <p:sldId id="284" r:id="rId25"/>
    <p:sldId id="285" r:id="rId26"/>
    <p:sldId id="286" r:id="rId27"/>
    <p:sldId id="287" r:id="rId28"/>
    <p:sldId id="288" r:id="rId29"/>
    <p:sldId id="293" r:id="rId30"/>
    <p:sldId id="294" r:id="rId31"/>
    <p:sldId id="295" r:id="rId32"/>
    <p:sldId id="296" r:id="rId33"/>
    <p:sldId id="297" r:id="rId34"/>
    <p:sldId id="298" r:id="rId35"/>
    <p:sldId id="299" r:id="rId36"/>
    <p:sldId id="300" r:id="rId3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074" autoAdjust="0"/>
    <p:restoredTop sz="94660"/>
  </p:normalViewPr>
  <p:slideViewPr>
    <p:cSldViewPr snapToGrid="0">
      <p:cViewPr varScale="1">
        <p:scale>
          <a:sx n="61" d="100"/>
          <a:sy n="61" d="100"/>
        </p:scale>
        <p:origin x="10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D258A64-50A7-4866-8C52-4F89AF229C98}" type="datetimeFigureOut">
              <a:rPr lang="es-MX" smtClean="0"/>
              <a:t>04/09/2017</a:t>
            </a:fld>
            <a:endParaRPr lang="es-MX"/>
          </a:p>
        </p:txBody>
      </p:sp>
      <p:sp>
        <p:nvSpPr>
          <p:cNvPr id="5" name="Footer Placeholder 4"/>
          <p:cNvSpPr>
            <a:spLocks noGrp="1"/>
          </p:cNvSpPr>
          <p:nvPr>
            <p:ph type="ftr" sz="quarter" idx="11"/>
          </p:nvPr>
        </p:nvSpPr>
        <p:spPr>
          <a:xfrm>
            <a:off x="1371600" y="4323845"/>
            <a:ext cx="6400800" cy="365125"/>
          </a:xfrm>
        </p:spPr>
        <p:txBody>
          <a:bodyPr/>
          <a:lstStyle/>
          <a:p>
            <a:endParaRPr lang="es-MX"/>
          </a:p>
        </p:txBody>
      </p:sp>
      <p:sp>
        <p:nvSpPr>
          <p:cNvPr id="6" name="Slide Number Placeholder 5"/>
          <p:cNvSpPr>
            <a:spLocks noGrp="1"/>
          </p:cNvSpPr>
          <p:nvPr>
            <p:ph type="sldNum" sz="quarter" idx="12"/>
          </p:nvPr>
        </p:nvSpPr>
        <p:spPr>
          <a:xfrm>
            <a:off x="8077200" y="1430866"/>
            <a:ext cx="2743200" cy="365125"/>
          </a:xfrm>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129029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D258A64-50A7-4866-8C52-4F89AF229C98}" type="datetimeFigureOut">
              <a:rPr lang="es-MX" smtClean="0"/>
              <a:t>04/09/2017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179662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D258A64-50A7-4866-8C52-4F89AF229C98}" type="datetimeFigureOut">
              <a:rPr lang="es-MX" smtClean="0"/>
              <a:t>04/09/2017</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399019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D258A64-50A7-4866-8C52-4F89AF229C98}" type="datetimeFigureOut">
              <a:rPr lang="es-MX" smtClean="0"/>
              <a:t>04/09/2017</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F6227957-8ACA-496A-86CE-990988349E79}" type="slidenum">
              <a:rPr lang="es-MX" smtClean="0"/>
              <a:t>‹Nº›</a:t>
            </a:fld>
            <a:endParaRPr lang="es-MX"/>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6997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D258A64-50A7-4866-8C52-4F89AF229C98}" type="datetimeFigureOut">
              <a:rPr lang="es-MX" smtClean="0"/>
              <a:t>04/09/2017</a:t>
            </a:fld>
            <a:endParaRPr lang="es-MX"/>
          </a:p>
        </p:txBody>
      </p:sp>
      <p:sp>
        <p:nvSpPr>
          <p:cNvPr id="6" name="Footer Placeholder 5"/>
          <p:cNvSpPr>
            <a:spLocks noGrp="1"/>
          </p:cNvSpPr>
          <p:nvPr>
            <p:ph type="ftr" sz="quarter" idx="11"/>
          </p:nvPr>
        </p:nvSpPr>
        <p:spPr>
          <a:xfrm>
            <a:off x="685800" y="378883"/>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350301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9D258A64-50A7-4866-8C52-4F89AF229C98}" type="datetimeFigureOut">
              <a:rPr lang="es-MX" smtClean="0"/>
              <a:t>04/09/2017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322840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9D258A64-50A7-4866-8C52-4F89AF229C98}" type="datetimeFigureOut">
              <a:rPr lang="es-MX" smtClean="0"/>
              <a:t>04/09/2017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93308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258A64-50A7-4866-8C52-4F89AF229C98}" type="datetimeFigureOut">
              <a:rPr lang="es-MX" smtClean="0"/>
              <a:t>04/09/2017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3396941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D258A64-50A7-4866-8C52-4F89AF229C98}" type="datetimeFigureOut">
              <a:rPr lang="es-MX" smtClean="0"/>
              <a:t>04/09/2017</a:t>
            </a:fld>
            <a:endParaRPr lang="es-MX"/>
          </a:p>
        </p:txBody>
      </p:sp>
      <p:sp>
        <p:nvSpPr>
          <p:cNvPr id="5" name="Footer Placeholder 4"/>
          <p:cNvSpPr>
            <a:spLocks noGrp="1"/>
          </p:cNvSpPr>
          <p:nvPr>
            <p:ph type="ftr" sz="quarter" idx="11"/>
          </p:nvPr>
        </p:nvSpPr>
        <p:spPr>
          <a:xfrm>
            <a:off x="685800" y="381000"/>
            <a:ext cx="6991492" cy="36512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194787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258A64-50A7-4866-8C52-4F89AF229C98}" type="datetimeFigureOut">
              <a:rPr lang="es-MX" smtClean="0"/>
              <a:t>04/09/2017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33711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D258A64-50A7-4866-8C52-4F89AF229C98}" type="datetimeFigureOut">
              <a:rPr lang="es-MX" smtClean="0"/>
              <a:t>04/09/2017</a:t>
            </a:fld>
            <a:endParaRPr lang="es-MX"/>
          </a:p>
        </p:txBody>
      </p:sp>
      <p:sp>
        <p:nvSpPr>
          <p:cNvPr id="5" name="Footer Placeholder 4"/>
          <p:cNvSpPr>
            <a:spLocks noGrp="1"/>
          </p:cNvSpPr>
          <p:nvPr>
            <p:ph type="ftr" sz="quarter" idx="11"/>
          </p:nvPr>
        </p:nvSpPr>
        <p:spPr>
          <a:xfrm>
            <a:off x="685800" y="381001"/>
            <a:ext cx="6991492" cy="36406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335467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D258A64-50A7-4866-8C52-4F89AF229C98}" type="datetimeFigureOut">
              <a:rPr lang="es-MX" smtClean="0"/>
              <a:t>04/09/2017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206274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D258A64-50A7-4866-8C52-4F89AF229C98}" type="datetimeFigureOut">
              <a:rPr lang="es-MX" smtClean="0"/>
              <a:t>04/09/2017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50613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D258A64-50A7-4866-8C52-4F89AF229C98}" type="datetimeFigureOut">
              <a:rPr lang="es-MX" smtClean="0"/>
              <a:t>04/09/2017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384667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58A64-50A7-4866-8C52-4F89AF229C98}" type="datetimeFigureOut">
              <a:rPr lang="es-MX" smtClean="0"/>
              <a:t>04/09/2017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256512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D258A64-50A7-4866-8C52-4F89AF229C98}" type="datetimeFigureOut">
              <a:rPr lang="es-MX" smtClean="0"/>
              <a:t>04/09/2017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113957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D258A64-50A7-4866-8C52-4F89AF229C98}" type="datetimeFigureOut">
              <a:rPr lang="es-MX" smtClean="0"/>
              <a:t>04/09/2017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6227957-8ACA-496A-86CE-990988349E79}" type="slidenum">
              <a:rPr lang="es-MX" smtClean="0"/>
              <a:t>‹Nº›</a:t>
            </a:fld>
            <a:endParaRPr lang="es-MX"/>
          </a:p>
        </p:txBody>
      </p:sp>
    </p:spTree>
    <p:extLst>
      <p:ext uri="{BB962C8B-B14F-4D97-AF65-F5344CB8AC3E}">
        <p14:creationId xmlns:p14="http://schemas.microsoft.com/office/powerpoint/2010/main" val="313549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258A64-50A7-4866-8C52-4F89AF229C98}" type="datetimeFigureOut">
              <a:rPr lang="es-MX" smtClean="0"/>
              <a:t>04/09/2017</a:t>
            </a:fld>
            <a:endParaRPr lang="es-MX"/>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227957-8ACA-496A-86CE-990988349E79}" type="slidenum">
              <a:rPr lang="es-MX" smtClean="0"/>
              <a:t>‹Nº›</a:t>
            </a:fld>
            <a:endParaRPr lang="es-MX"/>
          </a:p>
        </p:txBody>
      </p:sp>
    </p:spTree>
    <p:extLst>
      <p:ext uri="{BB962C8B-B14F-4D97-AF65-F5344CB8AC3E}">
        <p14:creationId xmlns:p14="http://schemas.microsoft.com/office/powerpoint/2010/main" val="126748032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ulturacion.com/relacion-y-diferencia-entre-bit-y-byt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ured.cu/index.php?title=W._Chandler&amp;action=edit&amp;redlink=1" TargetMode="External"/><Relationship Id="rId2" Type="http://schemas.openxmlformats.org/officeDocument/2006/relationships/hyperlink" Target="https://www.ecured.cu/index.php?title=S._W._Broadbent&amp;action=edit&amp;redlink=1" TargetMode="External"/><Relationship Id="rId1" Type="http://schemas.openxmlformats.org/officeDocument/2006/relationships/slideLayout" Target="../slideLayouts/slideLayout2.xml"/><Relationship Id="rId5" Type="http://schemas.openxmlformats.org/officeDocument/2006/relationships/hyperlink" Target="https://www.ecured.cu/1943" TargetMode="External"/><Relationship Id="rId4" Type="http://schemas.openxmlformats.org/officeDocument/2006/relationships/hyperlink" Target="https://www.ecured.cu/Diciembr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thocp.net/hardware/univac.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aestrosdelweb.com/principiantes/la-historia-de-ibm/" TargetMode="External"/><Relationship Id="rId2" Type="http://schemas.openxmlformats.org/officeDocument/2006/relationships/hyperlink" Target="http://www.thocp.net/hardware/univac.htm" TargetMode="External"/><Relationship Id="rId1" Type="http://schemas.openxmlformats.org/officeDocument/2006/relationships/slideLayout" Target="../slideLayouts/slideLayout2.xml"/><Relationship Id="rId4" Type="http://schemas.openxmlformats.org/officeDocument/2006/relationships/hyperlink" Target="http://www-03.ibm.com/ibm/history/exhibits/701/701_intro.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Remington_Rand" TargetMode="External"/><Relationship Id="rId2" Type="http://schemas.openxmlformats.org/officeDocument/2006/relationships/hyperlink" Target="http://www-03.ibm.com/ibm/history/exhibits/650/650_album.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monografias.com/trabajos15/transf-calor/transf-calor.shtml" TargetMode="External"/><Relationship Id="rId3" Type="http://schemas.openxmlformats.org/officeDocument/2006/relationships/hyperlink" Target="http://www.monografias.com/trabajos5/cuentas/cuentas.shtml" TargetMode="External"/><Relationship Id="rId7" Type="http://schemas.openxmlformats.org/officeDocument/2006/relationships/hyperlink" Target="http://www.monografias.com/trabajos12/dispalm/dispalm.shtml" TargetMode="External"/><Relationship Id="rId2" Type="http://schemas.openxmlformats.org/officeDocument/2006/relationships/hyperlink" Target="http://www.monografias.com/trabajos13/memor/memor.shtml" TargetMode="External"/><Relationship Id="rId1" Type="http://schemas.openxmlformats.org/officeDocument/2006/relationships/slideLayout" Target="../slideLayouts/slideLayout2.xml"/><Relationship Id="rId6" Type="http://schemas.openxmlformats.org/officeDocument/2006/relationships/hyperlink" Target="http://www.monografias.com/trabajos11/metods/metods.shtml" TargetMode="External"/><Relationship Id="rId5" Type="http://schemas.openxmlformats.org/officeDocument/2006/relationships/hyperlink" Target="http://www.monografias.com/trabajos10/tarin/tarin.shtml" TargetMode="External"/><Relationship Id="rId4" Type="http://schemas.openxmlformats.org/officeDocument/2006/relationships/hyperlink" Target="http://www.monografias.com/trabajos12/alma/alma.shtml" TargetMode="External"/><Relationship Id="rId9" Type="http://schemas.openxmlformats.org/officeDocument/2006/relationships/hyperlink" Target="http://www.monografias.com/trabajos/aire/aire.s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1057817"/>
            <a:ext cx="9448800" cy="1825096"/>
          </a:xfrm>
        </p:spPr>
        <p:txBody>
          <a:bodyPr/>
          <a:lstStyle/>
          <a:p>
            <a:r>
              <a:rPr lang="es-MX" dirty="0"/>
              <a:t>Primera generación</a:t>
            </a:r>
          </a:p>
        </p:txBody>
      </p:sp>
      <p:sp>
        <p:nvSpPr>
          <p:cNvPr id="3" name="Subtítulo 2"/>
          <p:cNvSpPr>
            <a:spLocks noGrp="1"/>
          </p:cNvSpPr>
          <p:nvPr>
            <p:ph type="subTitle" idx="1"/>
          </p:nvPr>
        </p:nvSpPr>
        <p:spPr/>
        <p:txBody>
          <a:bodyPr>
            <a:normAutofit/>
          </a:bodyPr>
          <a:lstStyle/>
          <a:p>
            <a:pPr algn="ctr"/>
            <a:r>
              <a:rPr lang="es-MX" sz="3200" dirty="0"/>
              <a:t>Computadoras</a:t>
            </a:r>
          </a:p>
          <a:p>
            <a:pPr algn="ctr"/>
            <a:endParaRPr lang="es-MX" sz="3200" dirty="0"/>
          </a:p>
        </p:txBody>
      </p:sp>
      <p:pic>
        <p:nvPicPr>
          <p:cNvPr id="2050" name="Picture 2" descr="Resultado de imagen para primera generacion de computadoras 1951 a 1958 col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810" y="4318001"/>
            <a:ext cx="3419475" cy="2238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primera generacion de computadoras 1951 a 1958 co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555" y="3632201"/>
            <a:ext cx="339090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93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500" fill="hold"/>
                                        <p:tgtEl>
                                          <p:spTgt spid="2052"/>
                                        </p:tgtEl>
                                        <p:attrNameLst>
                                          <p:attrName>ppt_w</p:attrName>
                                        </p:attrNameLst>
                                      </p:cBhvr>
                                      <p:tavLst>
                                        <p:tav tm="0">
                                          <p:val>
                                            <p:fltVal val="0"/>
                                          </p:val>
                                        </p:tav>
                                        <p:tav tm="100000">
                                          <p:val>
                                            <p:strVal val="#ppt_w"/>
                                          </p:val>
                                        </p:tav>
                                      </p:tavLst>
                                    </p:anim>
                                    <p:anim calcmode="lin" valueType="num">
                                      <p:cBhvr>
                                        <p:cTn id="23" dur="500" fill="hold"/>
                                        <p:tgtEl>
                                          <p:spTgt spid="2052"/>
                                        </p:tgtEl>
                                        <p:attrNameLst>
                                          <p:attrName>ppt_h</p:attrName>
                                        </p:attrNameLst>
                                      </p:cBhvr>
                                      <p:tavLst>
                                        <p:tav tm="0">
                                          <p:val>
                                            <p:fltVal val="0"/>
                                          </p:val>
                                        </p:tav>
                                        <p:tav tm="100000">
                                          <p:val>
                                            <p:strVal val="#ppt_h"/>
                                          </p:val>
                                        </p:tav>
                                      </p:tavLst>
                                    </p:anim>
                                    <p:animEffect transition="in" filter="fade">
                                      <p:cBhvr>
                                        <p:cTn id="2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299546"/>
            <a:ext cx="10820400" cy="5919140"/>
          </a:xfrm>
        </p:spPr>
        <p:txBody>
          <a:bodyPr/>
          <a:lstStyle/>
          <a:p>
            <a:r>
              <a:rPr lang="es-MX" b="1" dirty="0"/>
              <a:t>Ejemplos para convertir un número decimal a binario:</a:t>
            </a:r>
            <a:endParaRPr lang="es-MX" dirty="0"/>
          </a:p>
          <a:p>
            <a:r>
              <a:rPr lang="es-MX" dirty="0"/>
              <a:t>Convertir 874 a binario.</a:t>
            </a:r>
          </a:p>
          <a:p>
            <a:r>
              <a:rPr lang="es-MX" dirty="0"/>
              <a:t>Dividir 874 entre 2  cociente 437  residuo 0</a:t>
            </a:r>
          </a:p>
          <a:p>
            <a:r>
              <a:rPr lang="es-MX" dirty="0"/>
              <a:t>Dividir 437 entre 2 cociente 218 residuo 1</a:t>
            </a:r>
          </a:p>
          <a:p>
            <a:r>
              <a:rPr lang="es-MX" dirty="0"/>
              <a:t>Dividir 218 entre 2 cociente 109  residuo 0</a:t>
            </a:r>
          </a:p>
          <a:p>
            <a:r>
              <a:rPr lang="es-MX" dirty="0"/>
              <a:t>Dividir 109 entre 2 cociente 54  residuo 1</a:t>
            </a:r>
          </a:p>
          <a:p>
            <a:r>
              <a:rPr lang="es-MX" dirty="0"/>
              <a:t>Dividir 54 entre 2  cociente 27  residuo 0</a:t>
            </a:r>
          </a:p>
          <a:p>
            <a:r>
              <a:rPr lang="es-MX" dirty="0"/>
              <a:t>Dividir 27 entre 2  cociente 13  residuo 0</a:t>
            </a:r>
          </a:p>
          <a:p>
            <a:r>
              <a:rPr lang="es-MX" dirty="0"/>
              <a:t>Dividir 13 entre 2 cociente 6  residuo 1</a:t>
            </a:r>
          </a:p>
          <a:p>
            <a:r>
              <a:rPr lang="es-MX" dirty="0"/>
              <a:t>Dividir 6 entre 2  cociente 3  residuo 0</a:t>
            </a:r>
          </a:p>
          <a:p>
            <a:r>
              <a:rPr lang="es-MX" dirty="0"/>
              <a:t>Dividir 3 entre 2 cociente 1  residuo 1</a:t>
            </a:r>
          </a:p>
          <a:p>
            <a:r>
              <a:rPr lang="es-MX" dirty="0"/>
              <a:t>Como el cociente es menor a 2 entonces forma parte de la cantidad siendo la cifra más a la izquierda, colocando los residuos de abajo hacia arriba en posiciones de izquierda a derecha, quedando 1101001010.</a:t>
            </a:r>
          </a:p>
          <a:p>
            <a:endParaRPr lang="es-MX" dirty="0"/>
          </a:p>
        </p:txBody>
      </p:sp>
    </p:spTree>
    <p:extLst>
      <p:ext uri="{BB962C8B-B14F-4D97-AF65-F5344CB8AC3E}">
        <p14:creationId xmlns:p14="http://schemas.microsoft.com/office/powerpoint/2010/main" val="30873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435">
                                          <p:stCondLst>
                                            <p:cond delay="0"/>
                                          </p:stCondLst>
                                        </p:cTn>
                                        <p:tgtEl>
                                          <p:spTgt spid="3">
                                            <p:txEl>
                                              <p:pRg st="0" end="0"/>
                                            </p:txEl>
                                          </p:spTgt>
                                        </p:tgtEl>
                                      </p:cBhvr>
                                    </p:animEffect>
                                    <p:anim calcmode="lin" valueType="num">
                                      <p:cBhvr>
                                        <p:cTn id="8" dur="1367"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xEl>
                                              <p:pRg st="0" end="0"/>
                                            </p:txEl>
                                          </p:spTgt>
                                        </p:tgtEl>
                                      </p:cBhvr>
                                      <p:to x="100000" y="60000"/>
                                    </p:animScale>
                                    <p:animScale>
                                      <p:cBhvr>
                                        <p:cTn id="14" dur="124" decel="50000">
                                          <p:stCondLst>
                                            <p:cond delay="507"/>
                                          </p:stCondLst>
                                        </p:cTn>
                                        <p:tgtEl>
                                          <p:spTgt spid="3">
                                            <p:txEl>
                                              <p:pRg st="0" end="0"/>
                                            </p:txEl>
                                          </p:spTgt>
                                        </p:tgtEl>
                                      </p:cBhvr>
                                      <p:to x="100000" y="100000"/>
                                    </p:animScale>
                                    <p:animScale>
                                      <p:cBhvr>
                                        <p:cTn id="15" dur="20">
                                          <p:stCondLst>
                                            <p:cond delay="984"/>
                                          </p:stCondLst>
                                        </p:cTn>
                                        <p:tgtEl>
                                          <p:spTgt spid="3">
                                            <p:txEl>
                                              <p:pRg st="0" end="0"/>
                                            </p:txEl>
                                          </p:spTgt>
                                        </p:tgtEl>
                                      </p:cBhvr>
                                      <p:to x="100000" y="80000"/>
                                    </p:animScale>
                                    <p:animScale>
                                      <p:cBhvr>
                                        <p:cTn id="16" dur="124" decel="50000">
                                          <p:stCondLst>
                                            <p:cond delay="1004"/>
                                          </p:stCondLst>
                                        </p:cTn>
                                        <p:tgtEl>
                                          <p:spTgt spid="3">
                                            <p:txEl>
                                              <p:pRg st="0" end="0"/>
                                            </p:txEl>
                                          </p:spTgt>
                                        </p:tgtEl>
                                      </p:cBhvr>
                                      <p:to x="100000" y="100000"/>
                                    </p:animScale>
                                    <p:animScale>
                                      <p:cBhvr>
                                        <p:cTn id="17" dur="20">
                                          <p:stCondLst>
                                            <p:cond delay="1231"/>
                                          </p:stCondLst>
                                        </p:cTn>
                                        <p:tgtEl>
                                          <p:spTgt spid="3">
                                            <p:txEl>
                                              <p:pRg st="0" end="0"/>
                                            </p:txEl>
                                          </p:spTgt>
                                        </p:tgtEl>
                                      </p:cBhvr>
                                      <p:to x="100000" y="90000"/>
                                    </p:animScale>
                                    <p:animScale>
                                      <p:cBhvr>
                                        <p:cTn id="18" dur="124" decel="50000">
                                          <p:stCondLst>
                                            <p:cond delay="1251"/>
                                          </p:stCondLst>
                                        </p:cTn>
                                        <p:tgtEl>
                                          <p:spTgt spid="3">
                                            <p:txEl>
                                              <p:pRg st="0" end="0"/>
                                            </p:txEl>
                                          </p:spTgt>
                                        </p:tgtEl>
                                      </p:cBhvr>
                                      <p:to x="100000" y="100000"/>
                                    </p:animScale>
                                    <p:animScale>
                                      <p:cBhvr>
                                        <p:cTn id="19" dur="20">
                                          <p:stCondLst>
                                            <p:cond delay="1356"/>
                                          </p:stCondLst>
                                        </p:cTn>
                                        <p:tgtEl>
                                          <p:spTgt spid="3">
                                            <p:txEl>
                                              <p:pRg st="0" end="0"/>
                                            </p:txEl>
                                          </p:spTgt>
                                        </p:tgtEl>
                                      </p:cBhvr>
                                      <p:to x="100000" y="95000"/>
                                    </p:animScale>
                                    <p:animScale>
                                      <p:cBhvr>
                                        <p:cTn id="20" dur="124" decel="50000">
                                          <p:stCondLst>
                                            <p:cond delay="1376"/>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435">
                                          <p:stCondLst>
                                            <p:cond delay="0"/>
                                          </p:stCondLst>
                                        </p:cTn>
                                        <p:tgtEl>
                                          <p:spTgt spid="3">
                                            <p:txEl>
                                              <p:pRg st="1" end="1"/>
                                            </p:txEl>
                                          </p:spTgt>
                                        </p:tgtEl>
                                      </p:cBhvr>
                                    </p:animEffect>
                                    <p:anim calcmode="lin" valueType="num">
                                      <p:cBhvr>
                                        <p:cTn id="26" dur="1367"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498"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498" tmFilter="0, 0; 0.125,0.2665; 0.25,0.4; 0.375,0.465; 0.5,0.5;  0.625,0.535; 0.75,0.6; 0.875,0.7335; 1,1">
                                          <p:stCondLst>
                                            <p:cond delay="498"/>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249" tmFilter="0, 0; 0.125,0.2665; 0.25,0.4; 0.375,0.465; 0.5,0.5;  0.625,0.535; 0.75,0.6; 0.875,0.7335; 1,1">
                                          <p:stCondLst>
                                            <p:cond delay="993"/>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23" tmFilter="0, 0; 0.125,0.2665; 0.25,0.4; 0.375,0.465; 0.5,0.5;  0.625,0.535; 0.75,0.6; 0.875,0.7335; 1,1">
                                          <p:stCondLst>
                                            <p:cond delay="1242"/>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0">
                                          <p:stCondLst>
                                            <p:cond delay="487"/>
                                          </p:stCondLst>
                                        </p:cTn>
                                        <p:tgtEl>
                                          <p:spTgt spid="3">
                                            <p:txEl>
                                              <p:pRg st="1" end="1"/>
                                            </p:txEl>
                                          </p:spTgt>
                                        </p:tgtEl>
                                      </p:cBhvr>
                                      <p:to x="100000" y="60000"/>
                                    </p:animScale>
                                    <p:animScale>
                                      <p:cBhvr>
                                        <p:cTn id="32" dur="124" decel="50000">
                                          <p:stCondLst>
                                            <p:cond delay="507"/>
                                          </p:stCondLst>
                                        </p:cTn>
                                        <p:tgtEl>
                                          <p:spTgt spid="3">
                                            <p:txEl>
                                              <p:pRg st="1" end="1"/>
                                            </p:txEl>
                                          </p:spTgt>
                                        </p:tgtEl>
                                      </p:cBhvr>
                                      <p:to x="100000" y="100000"/>
                                    </p:animScale>
                                    <p:animScale>
                                      <p:cBhvr>
                                        <p:cTn id="33" dur="20">
                                          <p:stCondLst>
                                            <p:cond delay="984"/>
                                          </p:stCondLst>
                                        </p:cTn>
                                        <p:tgtEl>
                                          <p:spTgt spid="3">
                                            <p:txEl>
                                              <p:pRg st="1" end="1"/>
                                            </p:txEl>
                                          </p:spTgt>
                                        </p:tgtEl>
                                      </p:cBhvr>
                                      <p:to x="100000" y="80000"/>
                                    </p:animScale>
                                    <p:animScale>
                                      <p:cBhvr>
                                        <p:cTn id="34" dur="124" decel="50000">
                                          <p:stCondLst>
                                            <p:cond delay="1004"/>
                                          </p:stCondLst>
                                        </p:cTn>
                                        <p:tgtEl>
                                          <p:spTgt spid="3">
                                            <p:txEl>
                                              <p:pRg st="1" end="1"/>
                                            </p:txEl>
                                          </p:spTgt>
                                        </p:tgtEl>
                                      </p:cBhvr>
                                      <p:to x="100000" y="100000"/>
                                    </p:animScale>
                                    <p:animScale>
                                      <p:cBhvr>
                                        <p:cTn id="35" dur="20">
                                          <p:stCondLst>
                                            <p:cond delay="1231"/>
                                          </p:stCondLst>
                                        </p:cTn>
                                        <p:tgtEl>
                                          <p:spTgt spid="3">
                                            <p:txEl>
                                              <p:pRg st="1" end="1"/>
                                            </p:txEl>
                                          </p:spTgt>
                                        </p:tgtEl>
                                      </p:cBhvr>
                                      <p:to x="100000" y="90000"/>
                                    </p:animScale>
                                    <p:animScale>
                                      <p:cBhvr>
                                        <p:cTn id="36" dur="124" decel="50000">
                                          <p:stCondLst>
                                            <p:cond delay="1251"/>
                                          </p:stCondLst>
                                        </p:cTn>
                                        <p:tgtEl>
                                          <p:spTgt spid="3">
                                            <p:txEl>
                                              <p:pRg st="1" end="1"/>
                                            </p:txEl>
                                          </p:spTgt>
                                        </p:tgtEl>
                                      </p:cBhvr>
                                      <p:to x="100000" y="100000"/>
                                    </p:animScale>
                                    <p:animScale>
                                      <p:cBhvr>
                                        <p:cTn id="37" dur="20">
                                          <p:stCondLst>
                                            <p:cond delay="1356"/>
                                          </p:stCondLst>
                                        </p:cTn>
                                        <p:tgtEl>
                                          <p:spTgt spid="3">
                                            <p:txEl>
                                              <p:pRg st="1" end="1"/>
                                            </p:txEl>
                                          </p:spTgt>
                                        </p:tgtEl>
                                      </p:cBhvr>
                                      <p:to x="100000" y="95000"/>
                                    </p:animScale>
                                    <p:animScale>
                                      <p:cBhvr>
                                        <p:cTn id="38" dur="124" decel="50000">
                                          <p:stCondLst>
                                            <p:cond delay="1376"/>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435">
                                          <p:stCondLst>
                                            <p:cond delay="0"/>
                                          </p:stCondLst>
                                        </p:cTn>
                                        <p:tgtEl>
                                          <p:spTgt spid="3">
                                            <p:txEl>
                                              <p:pRg st="2" end="2"/>
                                            </p:txEl>
                                          </p:spTgt>
                                        </p:tgtEl>
                                      </p:cBhvr>
                                    </p:animEffect>
                                    <p:anim calcmode="lin" valueType="num">
                                      <p:cBhvr>
                                        <p:cTn id="44" dur="1367"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498"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498" tmFilter="0, 0; 0.125,0.2665; 0.25,0.4; 0.375,0.465; 0.5,0.5;  0.625,0.535; 0.75,0.6; 0.875,0.7335; 1,1">
                                          <p:stCondLst>
                                            <p:cond delay="498"/>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249" tmFilter="0, 0; 0.125,0.2665; 0.25,0.4; 0.375,0.465; 0.5,0.5;  0.625,0.535; 0.75,0.6; 0.875,0.7335; 1,1">
                                          <p:stCondLst>
                                            <p:cond delay="993"/>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23" tmFilter="0, 0; 0.125,0.2665; 0.25,0.4; 0.375,0.465; 0.5,0.5;  0.625,0.535; 0.75,0.6; 0.875,0.7335; 1,1">
                                          <p:stCondLst>
                                            <p:cond delay="1242"/>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0">
                                          <p:stCondLst>
                                            <p:cond delay="487"/>
                                          </p:stCondLst>
                                        </p:cTn>
                                        <p:tgtEl>
                                          <p:spTgt spid="3">
                                            <p:txEl>
                                              <p:pRg st="2" end="2"/>
                                            </p:txEl>
                                          </p:spTgt>
                                        </p:tgtEl>
                                      </p:cBhvr>
                                      <p:to x="100000" y="60000"/>
                                    </p:animScale>
                                    <p:animScale>
                                      <p:cBhvr>
                                        <p:cTn id="50" dur="124" decel="50000">
                                          <p:stCondLst>
                                            <p:cond delay="507"/>
                                          </p:stCondLst>
                                        </p:cTn>
                                        <p:tgtEl>
                                          <p:spTgt spid="3">
                                            <p:txEl>
                                              <p:pRg st="2" end="2"/>
                                            </p:txEl>
                                          </p:spTgt>
                                        </p:tgtEl>
                                      </p:cBhvr>
                                      <p:to x="100000" y="100000"/>
                                    </p:animScale>
                                    <p:animScale>
                                      <p:cBhvr>
                                        <p:cTn id="51" dur="20">
                                          <p:stCondLst>
                                            <p:cond delay="984"/>
                                          </p:stCondLst>
                                        </p:cTn>
                                        <p:tgtEl>
                                          <p:spTgt spid="3">
                                            <p:txEl>
                                              <p:pRg st="2" end="2"/>
                                            </p:txEl>
                                          </p:spTgt>
                                        </p:tgtEl>
                                      </p:cBhvr>
                                      <p:to x="100000" y="80000"/>
                                    </p:animScale>
                                    <p:animScale>
                                      <p:cBhvr>
                                        <p:cTn id="52" dur="124" decel="50000">
                                          <p:stCondLst>
                                            <p:cond delay="1004"/>
                                          </p:stCondLst>
                                        </p:cTn>
                                        <p:tgtEl>
                                          <p:spTgt spid="3">
                                            <p:txEl>
                                              <p:pRg st="2" end="2"/>
                                            </p:txEl>
                                          </p:spTgt>
                                        </p:tgtEl>
                                      </p:cBhvr>
                                      <p:to x="100000" y="100000"/>
                                    </p:animScale>
                                    <p:animScale>
                                      <p:cBhvr>
                                        <p:cTn id="53" dur="20">
                                          <p:stCondLst>
                                            <p:cond delay="1231"/>
                                          </p:stCondLst>
                                        </p:cTn>
                                        <p:tgtEl>
                                          <p:spTgt spid="3">
                                            <p:txEl>
                                              <p:pRg st="2" end="2"/>
                                            </p:txEl>
                                          </p:spTgt>
                                        </p:tgtEl>
                                      </p:cBhvr>
                                      <p:to x="100000" y="90000"/>
                                    </p:animScale>
                                    <p:animScale>
                                      <p:cBhvr>
                                        <p:cTn id="54" dur="124" decel="50000">
                                          <p:stCondLst>
                                            <p:cond delay="1251"/>
                                          </p:stCondLst>
                                        </p:cTn>
                                        <p:tgtEl>
                                          <p:spTgt spid="3">
                                            <p:txEl>
                                              <p:pRg st="2" end="2"/>
                                            </p:txEl>
                                          </p:spTgt>
                                        </p:tgtEl>
                                      </p:cBhvr>
                                      <p:to x="100000" y="100000"/>
                                    </p:animScale>
                                    <p:animScale>
                                      <p:cBhvr>
                                        <p:cTn id="55" dur="20">
                                          <p:stCondLst>
                                            <p:cond delay="1356"/>
                                          </p:stCondLst>
                                        </p:cTn>
                                        <p:tgtEl>
                                          <p:spTgt spid="3">
                                            <p:txEl>
                                              <p:pRg st="2" end="2"/>
                                            </p:txEl>
                                          </p:spTgt>
                                        </p:tgtEl>
                                      </p:cBhvr>
                                      <p:to x="100000" y="95000"/>
                                    </p:animScale>
                                    <p:animScale>
                                      <p:cBhvr>
                                        <p:cTn id="56" dur="124" decel="50000">
                                          <p:stCondLst>
                                            <p:cond delay="1376"/>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435">
                                          <p:stCondLst>
                                            <p:cond delay="0"/>
                                          </p:stCondLst>
                                        </p:cTn>
                                        <p:tgtEl>
                                          <p:spTgt spid="3">
                                            <p:txEl>
                                              <p:pRg st="3" end="3"/>
                                            </p:txEl>
                                          </p:spTgt>
                                        </p:tgtEl>
                                      </p:cBhvr>
                                    </p:animEffect>
                                    <p:anim calcmode="lin" valueType="num">
                                      <p:cBhvr>
                                        <p:cTn id="62" dur="1367"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498"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498" tmFilter="0, 0; 0.125,0.2665; 0.25,0.4; 0.375,0.465; 0.5,0.5;  0.625,0.535; 0.75,0.6; 0.875,0.7335; 1,1">
                                          <p:stCondLst>
                                            <p:cond delay="498"/>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249" tmFilter="0, 0; 0.125,0.2665; 0.25,0.4; 0.375,0.465; 0.5,0.5;  0.625,0.535; 0.75,0.6; 0.875,0.7335; 1,1">
                                          <p:stCondLst>
                                            <p:cond delay="993"/>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23" tmFilter="0, 0; 0.125,0.2665; 0.25,0.4; 0.375,0.465; 0.5,0.5;  0.625,0.535; 0.75,0.6; 0.875,0.7335; 1,1">
                                          <p:stCondLst>
                                            <p:cond delay="1242"/>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0">
                                          <p:stCondLst>
                                            <p:cond delay="487"/>
                                          </p:stCondLst>
                                        </p:cTn>
                                        <p:tgtEl>
                                          <p:spTgt spid="3">
                                            <p:txEl>
                                              <p:pRg st="3" end="3"/>
                                            </p:txEl>
                                          </p:spTgt>
                                        </p:tgtEl>
                                      </p:cBhvr>
                                      <p:to x="100000" y="60000"/>
                                    </p:animScale>
                                    <p:animScale>
                                      <p:cBhvr>
                                        <p:cTn id="68" dur="124" decel="50000">
                                          <p:stCondLst>
                                            <p:cond delay="507"/>
                                          </p:stCondLst>
                                        </p:cTn>
                                        <p:tgtEl>
                                          <p:spTgt spid="3">
                                            <p:txEl>
                                              <p:pRg st="3" end="3"/>
                                            </p:txEl>
                                          </p:spTgt>
                                        </p:tgtEl>
                                      </p:cBhvr>
                                      <p:to x="100000" y="100000"/>
                                    </p:animScale>
                                    <p:animScale>
                                      <p:cBhvr>
                                        <p:cTn id="69" dur="20">
                                          <p:stCondLst>
                                            <p:cond delay="984"/>
                                          </p:stCondLst>
                                        </p:cTn>
                                        <p:tgtEl>
                                          <p:spTgt spid="3">
                                            <p:txEl>
                                              <p:pRg st="3" end="3"/>
                                            </p:txEl>
                                          </p:spTgt>
                                        </p:tgtEl>
                                      </p:cBhvr>
                                      <p:to x="100000" y="80000"/>
                                    </p:animScale>
                                    <p:animScale>
                                      <p:cBhvr>
                                        <p:cTn id="70" dur="124" decel="50000">
                                          <p:stCondLst>
                                            <p:cond delay="1004"/>
                                          </p:stCondLst>
                                        </p:cTn>
                                        <p:tgtEl>
                                          <p:spTgt spid="3">
                                            <p:txEl>
                                              <p:pRg st="3" end="3"/>
                                            </p:txEl>
                                          </p:spTgt>
                                        </p:tgtEl>
                                      </p:cBhvr>
                                      <p:to x="100000" y="100000"/>
                                    </p:animScale>
                                    <p:animScale>
                                      <p:cBhvr>
                                        <p:cTn id="71" dur="20">
                                          <p:stCondLst>
                                            <p:cond delay="1231"/>
                                          </p:stCondLst>
                                        </p:cTn>
                                        <p:tgtEl>
                                          <p:spTgt spid="3">
                                            <p:txEl>
                                              <p:pRg st="3" end="3"/>
                                            </p:txEl>
                                          </p:spTgt>
                                        </p:tgtEl>
                                      </p:cBhvr>
                                      <p:to x="100000" y="90000"/>
                                    </p:animScale>
                                    <p:animScale>
                                      <p:cBhvr>
                                        <p:cTn id="72" dur="124" decel="50000">
                                          <p:stCondLst>
                                            <p:cond delay="1251"/>
                                          </p:stCondLst>
                                        </p:cTn>
                                        <p:tgtEl>
                                          <p:spTgt spid="3">
                                            <p:txEl>
                                              <p:pRg st="3" end="3"/>
                                            </p:txEl>
                                          </p:spTgt>
                                        </p:tgtEl>
                                      </p:cBhvr>
                                      <p:to x="100000" y="100000"/>
                                    </p:animScale>
                                    <p:animScale>
                                      <p:cBhvr>
                                        <p:cTn id="73" dur="20">
                                          <p:stCondLst>
                                            <p:cond delay="1356"/>
                                          </p:stCondLst>
                                        </p:cTn>
                                        <p:tgtEl>
                                          <p:spTgt spid="3">
                                            <p:txEl>
                                              <p:pRg st="3" end="3"/>
                                            </p:txEl>
                                          </p:spTgt>
                                        </p:tgtEl>
                                      </p:cBhvr>
                                      <p:to x="100000" y="95000"/>
                                    </p:animScale>
                                    <p:animScale>
                                      <p:cBhvr>
                                        <p:cTn id="74" dur="124" decel="50000">
                                          <p:stCondLst>
                                            <p:cond delay="1376"/>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435">
                                          <p:stCondLst>
                                            <p:cond delay="0"/>
                                          </p:stCondLst>
                                        </p:cTn>
                                        <p:tgtEl>
                                          <p:spTgt spid="3">
                                            <p:txEl>
                                              <p:pRg st="4" end="4"/>
                                            </p:txEl>
                                          </p:spTgt>
                                        </p:tgtEl>
                                      </p:cBhvr>
                                    </p:animEffect>
                                    <p:anim calcmode="lin" valueType="num">
                                      <p:cBhvr>
                                        <p:cTn id="80" dur="1367"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498"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498" tmFilter="0, 0; 0.125,0.2665; 0.25,0.4; 0.375,0.465; 0.5,0.5;  0.625,0.535; 0.75,0.6; 0.875,0.7335; 1,1">
                                          <p:stCondLst>
                                            <p:cond delay="498"/>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249" tmFilter="0, 0; 0.125,0.2665; 0.25,0.4; 0.375,0.465; 0.5,0.5;  0.625,0.535; 0.75,0.6; 0.875,0.7335; 1,1">
                                          <p:stCondLst>
                                            <p:cond delay="993"/>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23" tmFilter="0, 0; 0.125,0.2665; 0.25,0.4; 0.375,0.465; 0.5,0.5;  0.625,0.535; 0.75,0.6; 0.875,0.7335; 1,1">
                                          <p:stCondLst>
                                            <p:cond delay="1242"/>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0">
                                          <p:stCondLst>
                                            <p:cond delay="487"/>
                                          </p:stCondLst>
                                        </p:cTn>
                                        <p:tgtEl>
                                          <p:spTgt spid="3">
                                            <p:txEl>
                                              <p:pRg st="4" end="4"/>
                                            </p:txEl>
                                          </p:spTgt>
                                        </p:tgtEl>
                                      </p:cBhvr>
                                      <p:to x="100000" y="60000"/>
                                    </p:animScale>
                                    <p:animScale>
                                      <p:cBhvr>
                                        <p:cTn id="86" dur="124" decel="50000">
                                          <p:stCondLst>
                                            <p:cond delay="507"/>
                                          </p:stCondLst>
                                        </p:cTn>
                                        <p:tgtEl>
                                          <p:spTgt spid="3">
                                            <p:txEl>
                                              <p:pRg st="4" end="4"/>
                                            </p:txEl>
                                          </p:spTgt>
                                        </p:tgtEl>
                                      </p:cBhvr>
                                      <p:to x="100000" y="100000"/>
                                    </p:animScale>
                                    <p:animScale>
                                      <p:cBhvr>
                                        <p:cTn id="87" dur="20">
                                          <p:stCondLst>
                                            <p:cond delay="984"/>
                                          </p:stCondLst>
                                        </p:cTn>
                                        <p:tgtEl>
                                          <p:spTgt spid="3">
                                            <p:txEl>
                                              <p:pRg st="4" end="4"/>
                                            </p:txEl>
                                          </p:spTgt>
                                        </p:tgtEl>
                                      </p:cBhvr>
                                      <p:to x="100000" y="80000"/>
                                    </p:animScale>
                                    <p:animScale>
                                      <p:cBhvr>
                                        <p:cTn id="88" dur="124" decel="50000">
                                          <p:stCondLst>
                                            <p:cond delay="1004"/>
                                          </p:stCondLst>
                                        </p:cTn>
                                        <p:tgtEl>
                                          <p:spTgt spid="3">
                                            <p:txEl>
                                              <p:pRg st="4" end="4"/>
                                            </p:txEl>
                                          </p:spTgt>
                                        </p:tgtEl>
                                      </p:cBhvr>
                                      <p:to x="100000" y="100000"/>
                                    </p:animScale>
                                    <p:animScale>
                                      <p:cBhvr>
                                        <p:cTn id="89" dur="20">
                                          <p:stCondLst>
                                            <p:cond delay="1231"/>
                                          </p:stCondLst>
                                        </p:cTn>
                                        <p:tgtEl>
                                          <p:spTgt spid="3">
                                            <p:txEl>
                                              <p:pRg st="4" end="4"/>
                                            </p:txEl>
                                          </p:spTgt>
                                        </p:tgtEl>
                                      </p:cBhvr>
                                      <p:to x="100000" y="90000"/>
                                    </p:animScale>
                                    <p:animScale>
                                      <p:cBhvr>
                                        <p:cTn id="90" dur="124" decel="50000">
                                          <p:stCondLst>
                                            <p:cond delay="1251"/>
                                          </p:stCondLst>
                                        </p:cTn>
                                        <p:tgtEl>
                                          <p:spTgt spid="3">
                                            <p:txEl>
                                              <p:pRg st="4" end="4"/>
                                            </p:txEl>
                                          </p:spTgt>
                                        </p:tgtEl>
                                      </p:cBhvr>
                                      <p:to x="100000" y="100000"/>
                                    </p:animScale>
                                    <p:animScale>
                                      <p:cBhvr>
                                        <p:cTn id="91" dur="20">
                                          <p:stCondLst>
                                            <p:cond delay="1356"/>
                                          </p:stCondLst>
                                        </p:cTn>
                                        <p:tgtEl>
                                          <p:spTgt spid="3">
                                            <p:txEl>
                                              <p:pRg st="4" end="4"/>
                                            </p:txEl>
                                          </p:spTgt>
                                        </p:tgtEl>
                                      </p:cBhvr>
                                      <p:to x="100000" y="95000"/>
                                    </p:animScale>
                                    <p:animScale>
                                      <p:cBhvr>
                                        <p:cTn id="92" dur="124" decel="50000">
                                          <p:stCondLst>
                                            <p:cond delay="1376"/>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435">
                                          <p:stCondLst>
                                            <p:cond delay="0"/>
                                          </p:stCondLst>
                                        </p:cTn>
                                        <p:tgtEl>
                                          <p:spTgt spid="3">
                                            <p:txEl>
                                              <p:pRg st="5" end="5"/>
                                            </p:txEl>
                                          </p:spTgt>
                                        </p:tgtEl>
                                      </p:cBhvr>
                                    </p:animEffect>
                                    <p:anim calcmode="lin" valueType="num">
                                      <p:cBhvr>
                                        <p:cTn id="98" dur="1367"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498"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498" tmFilter="0, 0; 0.125,0.2665; 0.25,0.4; 0.375,0.465; 0.5,0.5;  0.625,0.535; 0.75,0.6; 0.875,0.7335; 1,1">
                                          <p:stCondLst>
                                            <p:cond delay="498"/>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249" tmFilter="0, 0; 0.125,0.2665; 0.25,0.4; 0.375,0.465; 0.5,0.5;  0.625,0.535; 0.75,0.6; 0.875,0.7335; 1,1">
                                          <p:stCondLst>
                                            <p:cond delay="993"/>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23" tmFilter="0, 0; 0.125,0.2665; 0.25,0.4; 0.375,0.465; 0.5,0.5;  0.625,0.535; 0.75,0.6; 0.875,0.7335; 1,1">
                                          <p:stCondLst>
                                            <p:cond delay="1242"/>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0">
                                          <p:stCondLst>
                                            <p:cond delay="487"/>
                                          </p:stCondLst>
                                        </p:cTn>
                                        <p:tgtEl>
                                          <p:spTgt spid="3">
                                            <p:txEl>
                                              <p:pRg st="5" end="5"/>
                                            </p:txEl>
                                          </p:spTgt>
                                        </p:tgtEl>
                                      </p:cBhvr>
                                      <p:to x="100000" y="60000"/>
                                    </p:animScale>
                                    <p:animScale>
                                      <p:cBhvr>
                                        <p:cTn id="104" dur="124" decel="50000">
                                          <p:stCondLst>
                                            <p:cond delay="507"/>
                                          </p:stCondLst>
                                        </p:cTn>
                                        <p:tgtEl>
                                          <p:spTgt spid="3">
                                            <p:txEl>
                                              <p:pRg st="5" end="5"/>
                                            </p:txEl>
                                          </p:spTgt>
                                        </p:tgtEl>
                                      </p:cBhvr>
                                      <p:to x="100000" y="100000"/>
                                    </p:animScale>
                                    <p:animScale>
                                      <p:cBhvr>
                                        <p:cTn id="105" dur="20">
                                          <p:stCondLst>
                                            <p:cond delay="984"/>
                                          </p:stCondLst>
                                        </p:cTn>
                                        <p:tgtEl>
                                          <p:spTgt spid="3">
                                            <p:txEl>
                                              <p:pRg st="5" end="5"/>
                                            </p:txEl>
                                          </p:spTgt>
                                        </p:tgtEl>
                                      </p:cBhvr>
                                      <p:to x="100000" y="80000"/>
                                    </p:animScale>
                                    <p:animScale>
                                      <p:cBhvr>
                                        <p:cTn id="106" dur="124" decel="50000">
                                          <p:stCondLst>
                                            <p:cond delay="1004"/>
                                          </p:stCondLst>
                                        </p:cTn>
                                        <p:tgtEl>
                                          <p:spTgt spid="3">
                                            <p:txEl>
                                              <p:pRg st="5" end="5"/>
                                            </p:txEl>
                                          </p:spTgt>
                                        </p:tgtEl>
                                      </p:cBhvr>
                                      <p:to x="100000" y="100000"/>
                                    </p:animScale>
                                    <p:animScale>
                                      <p:cBhvr>
                                        <p:cTn id="107" dur="20">
                                          <p:stCondLst>
                                            <p:cond delay="1231"/>
                                          </p:stCondLst>
                                        </p:cTn>
                                        <p:tgtEl>
                                          <p:spTgt spid="3">
                                            <p:txEl>
                                              <p:pRg st="5" end="5"/>
                                            </p:txEl>
                                          </p:spTgt>
                                        </p:tgtEl>
                                      </p:cBhvr>
                                      <p:to x="100000" y="90000"/>
                                    </p:animScale>
                                    <p:animScale>
                                      <p:cBhvr>
                                        <p:cTn id="108" dur="124" decel="50000">
                                          <p:stCondLst>
                                            <p:cond delay="1251"/>
                                          </p:stCondLst>
                                        </p:cTn>
                                        <p:tgtEl>
                                          <p:spTgt spid="3">
                                            <p:txEl>
                                              <p:pRg st="5" end="5"/>
                                            </p:txEl>
                                          </p:spTgt>
                                        </p:tgtEl>
                                      </p:cBhvr>
                                      <p:to x="100000" y="100000"/>
                                    </p:animScale>
                                    <p:animScale>
                                      <p:cBhvr>
                                        <p:cTn id="109" dur="20">
                                          <p:stCondLst>
                                            <p:cond delay="1356"/>
                                          </p:stCondLst>
                                        </p:cTn>
                                        <p:tgtEl>
                                          <p:spTgt spid="3">
                                            <p:txEl>
                                              <p:pRg st="5" end="5"/>
                                            </p:txEl>
                                          </p:spTgt>
                                        </p:tgtEl>
                                      </p:cBhvr>
                                      <p:to x="100000" y="95000"/>
                                    </p:animScale>
                                    <p:animScale>
                                      <p:cBhvr>
                                        <p:cTn id="110" dur="124" decel="50000">
                                          <p:stCondLst>
                                            <p:cond delay="1376"/>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435">
                                          <p:stCondLst>
                                            <p:cond delay="0"/>
                                          </p:stCondLst>
                                        </p:cTn>
                                        <p:tgtEl>
                                          <p:spTgt spid="3">
                                            <p:txEl>
                                              <p:pRg st="6" end="6"/>
                                            </p:txEl>
                                          </p:spTgt>
                                        </p:tgtEl>
                                      </p:cBhvr>
                                    </p:animEffect>
                                    <p:anim calcmode="lin" valueType="num">
                                      <p:cBhvr>
                                        <p:cTn id="116" dur="1367"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498"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498" tmFilter="0, 0; 0.125,0.2665; 0.25,0.4; 0.375,0.465; 0.5,0.5;  0.625,0.535; 0.75,0.6; 0.875,0.7335; 1,1">
                                          <p:stCondLst>
                                            <p:cond delay="498"/>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249" tmFilter="0, 0; 0.125,0.2665; 0.25,0.4; 0.375,0.465; 0.5,0.5;  0.625,0.535; 0.75,0.6; 0.875,0.7335; 1,1">
                                          <p:stCondLst>
                                            <p:cond delay="993"/>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23" tmFilter="0, 0; 0.125,0.2665; 0.25,0.4; 0.375,0.465; 0.5,0.5;  0.625,0.535; 0.75,0.6; 0.875,0.7335; 1,1">
                                          <p:stCondLst>
                                            <p:cond delay="1242"/>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0">
                                          <p:stCondLst>
                                            <p:cond delay="487"/>
                                          </p:stCondLst>
                                        </p:cTn>
                                        <p:tgtEl>
                                          <p:spTgt spid="3">
                                            <p:txEl>
                                              <p:pRg st="6" end="6"/>
                                            </p:txEl>
                                          </p:spTgt>
                                        </p:tgtEl>
                                      </p:cBhvr>
                                      <p:to x="100000" y="60000"/>
                                    </p:animScale>
                                    <p:animScale>
                                      <p:cBhvr>
                                        <p:cTn id="122" dur="124" decel="50000">
                                          <p:stCondLst>
                                            <p:cond delay="507"/>
                                          </p:stCondLst>
                                        </p:cTn>
                                        <p:tgtEl>
                                          <p:spTgt spid="3">
                                            <p:txEl>
                                              <p:pRg st="6" end="6"/>
                                            </p:txEl>
                                          </p:spTgt>
                                        </p:tgtEl>
                                      </p:cBhvr>
                                      <p:to x="100000" y="100000"/>
                                    </p:animScale>
                                    <p:animScale>
                                      <p:cBhvr>
                                        <p:cTn id="123" dur="20">
                                          <p:stCondLst>
                                            <p:cond delay="984"/>
                                          </p:stCondLst>
                                        </p:cTn>
                                        <p:tgtEl>
                                          <p:spTgt spid="3">
                                            <p:txEl>
                                              <p:pRg st="6" end="6"/>
                                            </p:txEl>
                                          </p:spTgt>
                                        </p:tgtEl>
                                      </p:cBhvr>
                                      <p:to x="100000" y="80000"/>
                                    </p:animScale>
                                    <p:animScale>
                                      <p:cBhvr>
                                        <p:cTn id="124" dur="124" decel="50000">
                                          <p:stCondLst>
                                            <p:cond delay="1004"/>
                                          </p:stCondLst>
                                        </p:cTn>
                                        <p:tgtEl>
                                          <p:spTgt spid="3">
                                            <p:txEl>
                                              <p:pRg st="6" end="6"/>
                                            </p:txEl>
                                          </p:spTgt>
                                        </p:tgtEl>
                                      </p:cBhvr>
                                      <p:to x="100000" y="100000"/>
                                    </p:animScale>
                                    <p:animScale>
                                      <p:cBhvr>
                                        <p:cTn id="125" dur="20">
                                          <p:stCondLst>
                                            <p:cond delay="1231"/>
                                          </p:stCondLst>
                                        </p:cTn>
                                        <p:tgtEl>
                                          <p:spTgt spid="3">
                                            <p:txEl>
                                              <p:pRg st="6" end="6"/>
                                            </p:txEl>
                                          </p:spTgt>
                                        </p:tgtEl>
                                      </p:cBhvr>
                                      <p:to x="100000" y="90000"/>
                                    </p:animScale>
                                    <p:animScale>
                                      <p:cBhvr>
                                        <p:cTn id="126" dur="124" decel="50000">
                                          <p:stCondLst>
                                            <p:cond delay="1251"/>
                                          </p:stCondLst>
                                        </p:cTn>
                                        <p:tgtEl>
                                          <p:spTgt spid="3">
                                            <p:txEl>
                                              <p:pRg st="6" end="6"/>
                                            </p:txEl>
                                          </p:spTgt>
                                        </p:tgtEl>
                                      </p:cBhvr>
                                      <p:to x="100000" y="100000"/>
                                    </p:animScale>
                                    <p:animScale>
                                      <p:cBhvr>
                                        <p:cTn id="127" dur="20">
                                          <p:stCondLst>
                                            <p:cond delay="1356"/>
                                          </p:stCondLst>
                                        </p:cTn>
                                        <p:tgtEl>
                                          <p:spTgt spid="3">
                                            <p:txEl>
                                              <p:pRg st="6" end="6"/>
                                            </p:txEl>
                                          </p:spTgt>
                                        </p:tgtEl>
                                      </p:cBhvr>
                                      <p:to x="100000" y="95000"/>
                                    </p:animScale>
                                    <p:animScale>
                                      <p:cBhvr>
                                        <p:cTn id="128" dur="124" decel="50000">
                                          <p:stCondLst>
                                            <p:cond delay="1376"/>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435">
                                          <p:stCondLst>
                                            <p:cond delay="0"/>
                                          </p:stCondLst>
                                        </p:cTn>
                                        <p:tgtEl>
                                          <p:spTgt spid="3">
                                            <p:txEl>
                                              <p:pRg st="7" end="7"/>
                                            </p:txEl>
                                          </p:spTgt>
                                        </p:tgtEl>
                                      </p:cBhvr>
                                    </p:animEffect>
                                    <p:anim calcmode="lin" valueType="num">
                                      <p:cBhvr>
                                        <p:cTn id="134" dur="1367"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498"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498" tmFilter="0, 0; 0.125,0.2665; 0.25,0.4; 0.375,0.465; 0.5,0.5;  0.625,0.535; 0.75,0.6; 0.875,0.7335; 1,1">
                                          <p:stCondLst>
                                            <p:cond delay="498"/>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249" tmFilter="0, 0; 0.125,0.2665; 0.25,0.4; 0.375,0.465; 0.5,0.5;  0.625,0.535; 0.75,0.6; 0.875,0.7335; 1,1">
                                          <p:stCondLst>
                                            <p:cond delay="993"/>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23" tmFilter="0, 0; 0.125,0.2665; 0.25,0.4; 0.375,0.465; 0.5,0.5;  0.625,0.535; 0.75,0.6; 0.875,0.7335; 1,1">
                                          <p:stCondLst>
                                            <p:cond delay="1242"/>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0">
                                          <p:stCondLst>
                                            <p:cond delay="487"/>
                                          </p:stCondLst>
                                        </p:cTn>
                                        <p:tgtEl>
                                          <p:spTgt spid="3">
                                            <p:txEl>
                                              <p:pRg st="7" end="7"/>
                                            </p:txEl>
                                          </p:spTgt>
                                        </p:tgtEl>
                                      </p:cBhvr>
                                      <p:to x="100000" y="60000"/>
                                    </p:animScale>
                                    <p:animScale>
                                      <p:cBhvr>
                                        <p:cTn id="140" dur="124" decel="50000">
                                          <p:stCondLst>
                                            <p:cond delay="507"/>
                                          </p:stCondLst>
                                        </p:cTn>
                                        <p:tgtEl>
                                          <p:spTgt spid="3">
                                            <p:txEl>
                                              <p:pRg st="7" end="7"/>
                                            </p:txEl>
                                          </p:spTgt>
                                        </p:tgtEl>
                                      </p:cBhvr>
                                      <p:to x="100000" y="100000"/>
                                    </p:animScale>
                                    <p:animScale>
                                      <p:cBhvr>
                                        <p:cTn id="141" dur="20">
                                          <p:stCondLst>
                                            <p:cond delay="984"/>
                                          </p:stCondLst>
                                        </p:cTn>
                                        <p:tgtEl>
                                          <p:spTgt spid="3">
                                            <p:txEl>
                                              <p:pRg st="7" end="7"/>
                                            </p:txEl>
                                          </p:spTgt>
                                        </p:tgtEl>
                                      </p:cBhvr>
                                      <p:to x="100000" y="80000"/>
                                    </p:animScale>
                                    <p:animScale>
                                      <p:cBhvr>
                                        <p:cTn id="142" dur="124" decel="50000">
                                          <p:stCondLst>
                                            <p:cond delay="1004"/>
                                          </p:stCondLst>
                                        </p:cTn>
                                        <p:tgtEl>
                                          <p:spTgt spid="3">
                                            <p:txEl>
                                              <p:pRg st="7" end="7"/>
                                            </p:txEl>
                                          </p:spTgt>
                                        </p:tgtEl>
                                      </p:cBhvr>
                                      <p:to x="100000" y="100000"/>
                                    </p:animScale>
                                    <p:animScale>
                                      <p:cBhvr>
                                        <p:cTn id="143" dur="20">
                                          <p:stCondLst>
                                            <p:cond delay="1231"/>
                                          </p:stCondLst>
                                        </p:cTn>
                                        <p:tgtEl>
                                          <p:spTgt spid="3">
                                            <p:txEl>
                                              <p:pRg st="7" end="7"/>
                                            </p:txEl>
                                          </p:spTgt>
                                        </p:tgtEl>
                                      </p:cBhvr>
                                      <p:to x="100000" y="90000"/>
                                    </p:animScale>
                                    <p:animScale>
                                      <p:cBhvr>
                                        <p:cTn id="144" dur="124" decel="50000">
                                          <p:stCondLst>
                                            <p:cond delay="1251"/>
                                          </p:stCondLst>
                                        </p:cTn>
                                        <p:tgtEl>
                                          <p:spTgt spid="3">
                                            <p:txEl>
                                              <p:pRg st="7" end="7"/>
                                            </p:txEl>
                                          </p:spTgt>
                                        </p:tgtEl>
                                      </p:cBhvr>
                                      <p:to x="100000" y="100000"/>
                                    </p:animScale>
                                    <p:animScale>
                                      <p:cBhvr>
                                        <p:cTn id="145" dur="20">
                                          <p:stCondLst>
                                            <p:cond delay="1356"/>
                                          </p:stCondLst>
                                        </p:cTn>
                                        <p:tgtEl>
                                          <p:spTgt spid="3">
                                            <p:txEl>
                                              <p:pRg st="7" end="7"/>
                                            </p:txEl>
                                          </p:spTgt>
                                        </p:tgtEl>
                                      </p:cBhvr>
                                      <p:to x="100000" y="95000"/>
                                    </p:animScale>
                                    <p:animScale>
                                      <p:cBhvr>
                                        <p:cTn id="146" dur="124" decel="50000">
                                          <p:stCondLst>
                                            <p:cond delay="1376"/>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435">
                                          <p:stCondLst>
                                            <p:cond delay="0"/>
                                          </p:stCondLst>
                                        </p:cTn>
                                        <p:tgtEl>
                                          <p:spTgt spid="3">
                                            <p:txEl>
                                              <p:pRg st="8" end="8"/>
                                            </p:txEl>
                                          </p:spTgt>
                                        </p:tgtEl>
                                      </p:cBhvr>
                                    </p:animEffect>
                                    <p:anim calcmode="lin" valueType="num">
                                      <p:cBhvr>
                                        <p:cTn id="152" dur="1367"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498"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498" tmFilter="0, 0; 0.125,0.2665; 0.25,0.4; 0.375,0.465; 0.5,0.5;  0.625,0.535; 0.75,0.6; 0.875,0.7335; 1,1">
                                          <p:stCondLst>
                                            <p:cond delay="498"/>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249" tmFilter="0, 0; 0.125,0.2665; 0.25,0.4; 0.375,0.465; 0.5,0.5;  0.625,0.535; 0.75,0.6; 0.875,0.7335; 1,1">
                                          <p:stCondLst>
                                            <p:cond delay="993"/>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23" tmFilter="0, 0; 0.125,0.2665; 0.25,0.4; 0.375,0.465; 0.5,0.5;  0.625,0.535; 0.75,0.6; 0.875,0.7335; 1,1">
                                          <p:stCondLst>
                                            <p:cond delay="1242"/>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0">
                                          <p:stCondLst>
                                            <p:cond delay="487"/>
                                          </p:stCondLst>
                                        </p:cTn>
                                        <p:tgtEl>
                                          <p:spTgt spid="3">
                                            <p:txEl>
                                              <p:pRg st="8" end="8"/>
                                            </p:txEl>
                                          </p:spTgt>
                                        </p:tgtEl>
                                      </p:cBhvr>
                                      <p:to x="100000" y="60000"/>
                                    </p:animScale>
                                    <p:animScale>
                                      <p:cBhvr>
                                        <p:cTn id="158" dur="124" decel="50000">
                                          <p:stCondLst>
                                            <p:cond delay="507"/>
                                          </p:stCondLst>
                                        </p:cTn>
                                        <p:tgtEl>
                                          <p:spTgt spid="3">
                                            <p:txEl>
                                              <p:pRg st="8" end="8"/>
                                            </p:txEl>
                                          </p:spTgt>
                                        </p:tgtEl>
                                      </p:cBhvr>
                                      <p:to x="100000" y="100000"/>
                                    </p:animScale>
                                    <p:animScale>
                                      <p:cBhvr>
                                        <p:cTn id="159" dur="20">
                                          <p:stCondLst>
                                            <p:cond delay="984"/>
                                          </p:stCondLst>
                                        </p:cTn>
                                        <p:tgtEl>
                                          <p:spTgt spid="3">
                                            <p:txEl>
                                              <p:pRg st="8" end="8"/>
                                            </p:txEl>
                                          </p:spTgt>
                                        </p:tgtEl>
                                      </p:cBhvr>
                                      <p:to x="100000" y="80000"/>
                                    </p:animScale>
                                    <p:animScale>
                                      <p:cBhvr>
                                        <p:cTn id="160" dur="124" decel="50000">
                                          <p:stCondLst>
                                            <p:cond delay="1004"/>
                                          </p:stCondLst>
                                        </p:cTn>
                                        <p:tgtEl>
                                          <p:spTgt spid="3">
                                            <p:txEl>
                                              <p:pRg st="8" end="8"/>
                                            </p:txEl>
                                          </p:spTgt>
                                        </p:tgtEl>
                                      </p:cBhvr>
                                      <p:to x="100000" y="100000"/>
                                    </p:animScale>
                                    <p:animScale>
                                      <p:cBhvr>
                                        <p:cTn id="161" dur="20">
                                          <p:stCondLst>
                                            <p:cond delay="1231"/>
                                          </p:stCondLst>
                                        </p:cTn>
                                        <p:tgtEl>
                                          <p:spTgt spid="3">
                                            <p:txEl>
                                              <p:pRg st="8" end="8"/>
                                            </p:txEl>
                                          </p:spTgt>
                                        </p:tgtEl>
                                      </p:cBhvr>
                                      <p:to x="100000" y="90000"/>
                                    </p:animScale>
                                    <p:animScale>
                                      <p:cBhvr>
                                        <p:cTn id="162" dur="124" decel="50000">
                                          <p:stCondLst>
                                            <p:cond delay="1251"/>
                                          </p:stCondLst>
                                        </p:cTn>
                                        <p:tgtEl>
                                          <p:spTgt spid="3">
                                            <p:txEl>
                                              <p:pRg st="8" end="8"/>
                                            </p:txEl>
                                          </p:spTgt>
                                        </p:tgtEl>
                                      </p:cBhvr>
                                      <p:to x="100000" y="100000"/>
                                    </p:animScale>
                                    <p:animScale>
                                      <p:cBhvr>
                                        <p:cTn id="163" dur="20">
                                          <p:stCondLst>
                                            <p:cond delay="1356"/>
                                          </p:stCondLst>
                                        </p:cTn>
                                        <p:tgtEl>
                                          <p:spTgt spid="3">
                                            <p:txEl>
                                              <p:pRg st="8" end="8"/>
                                            </p:txEl>
                                          </p:spTgt>
                                        </p:tgtEl>
                                      </p:cBhvr>
                                      <p:to x="100000" y="95000"/>
                                    </p:animScale>
                                    <p:animScale>
                                      <p:cBhvr>
                                        <p:cTn id="164" dur="124" decel="50000">
                                          <p:stCondLst>
                                            <p:cond delay="1376"/>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435">
                                          <p:stCondLst>
                                            <p:cond delay="0"/>
                                          </p:stCondLst>
                                        </p:cTn>
                                        <p:tgtEl>
                                          <p:spTgt spid="3">
                                            <p:txEl>
                                              <p:pRg st="9" end="9"/>
                                            </p:txEl>
                                          </p:spTgt>
                                        </p:tgtEl>
                                      </p:cBhvr>
                                    </p:animEffect>
                                    <p:anim calcmode="lin" valueType="num">
                                      <p:cBhvr>
                                        <p:cTn id="170" dur="1367"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498"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498" tmFilter="0, 0; 0.125,0.2665; 0.25,0.4; 0.375,0.465; 0.5,0.5;  0.625,0.535; 0.75,0.6; 0.875,0.7335; 1,1">
                                          <p:stCondLst>
                                            <p:cond delay="498"/>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249" tmFilter="0, 0; 0.125,0.2665; 0.25,0.4; 0.375,0.465; 0.5,0.5;  0.625,0.535; 0.75,0.6; 0.875,0.7335; 1,1">
                                          <p:stCondLst>
                                            <p:cond delay="993"/>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23" tmFilter="0, 0; 0.125,0.2665; 0.25,0.4; 0.375,0.465; 0.5,0.5;  0.625,0.535; 0.75,0.6; 0.875,0.7335; 1,1">
                                          <p:stCondLst>
                                            <p:cond delay="1242"/>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0">
                                          <p:stCondLst>
                                            <p:cond delay="487"/>
                                          </p:stCondLst>
                                        </p:cTn>
                                        <p:tgtEl>
                                          <p:spTgt spid="3">
                                            <p:txEl>
                                              <p:pRg st="9" end="9"/>
                                            </p:txEl>
                                          </p:spTgt>
                                        </p:tgtEl>
                                      </p:cBhvr>
                                      <p:to x="100000" y="60000"/>
                                    </p:animScale>
                                    <p:animScale>
                                      <p:cBhvr>
                                        <p:cTn id="176" dur="124" decel="50000">
                                          <p:stCondLst>
                                            <p:cond delay="507"/>
                                          </p:stCondLst>
                                        </p:cTn>
                                        <p:tgtEl>
                                          <p:spTgt spid="3">
                                            <p:txEl>
                                              <p:pRg st="9" end="9"/>
                                            </p:txEl>
                                          </p:spTgt>
                                        </p:tgtEl>
                                      </p:cBhvr>
                                      <p:to x="100000" y="100000"/>
                                    </p:animScale>
                                    <p:animScale>
                                      <p:cBhvr>
                                        <p:cTn id="177" dur="20">
                                          <p:stCondLst>
                                            <p:cond delay="984"/>
                                          </p:stCondLst>
                                        </p:cTn>
                                        <p:tgtEl>
                                          <p:spTgt spid="3">
                                            <p:txEl>
                                              <p:pRg st="9" end="9"/>
                                            </p:txEl>
                                          </p:spTgt>
                                        </p:tgtEl>
                                      </p:cBhvr>
                                      <p:to x="100000" y="80000"/>
                                    </p:animScale>
                                    <p:animScale>
                                      <p:cBhvr>
                                        <p:cTn id="178" dur="124" decel="50000">
                                          <p:stCondLst>
                                            <p:cond delay="1004"/>
                                          </p:stCondLst>
                                        </p:cTn>
                                        <p:tgtEl>
                                          <p:spTgt spid="3">
                                            <p:txEl>
                                              <p:pRg st="9" end="9"/>
                                            </p:txEl>
                                          </p:spTgt>
                                        </p:tgtEl>
                                      </p:cBhvr>
                                      <p:to x="100000" y="100000"/>
                                    </p:animScale>
                                    <p:animScale>
                                      <p:cBhvr>
                                        <p:cTn id="179" dur="20">
                                          <p:stCondLst>
                                            <p:cond delay="1231"/>
                                          </p:stCondLst>
                                        </p:cTn>
                                        <p:tgtEl>
                                          <p:spTgt spid="3">
                                            <p:txEl>
                                              <p:pRg st="9" end="9"/>
                                            </p:txEl>
                                          </p:spTgt>
                                        </p:tgtEl>
                                      </p:cBhvr>
                                      <p:to x="100000" y="90000"/>
                                    </p:animScale>
                                    <p:animScale>
                                      <p:cBhvr>
                                        <p:cTn id="180" dur="124" decel="50000">
                                          <p:stCondLst>
                                            <p:cond delay="1251"/>
                                          </p:stCondLst>
                                        </p:cTn>
                                        <p:tgtEl>
                                          <p:spTgt spid="3">
                                            <p:txEl>
                                              <p:pRg st="9" end="9"/>
                                            </p:txEl>
                                          </p:spTgt>
                                        </p:tgtEl>
                                      </p:cBhvr>
                                      <p:to x="100000" y="100000"/>
                                    </p:animScale>
                                    <p:animScale>
                                      <p:cBhvr>
                                        <p:cTn id="181" dur="20">
                                          <p:stCondLst>
                                            <p:cond delay="1356"/>
                                          </p:stCondLst>
                                        </p:cTn>
                                        <p:tgtEl>
                                          <p:spTgt spid="3">
                                            <p:txEl>
                                              <p:pRg st="9" end="9"/>
                                            </p:txEl>
                                          </p:spTgt>
                                        </p:tgtEl>
                                      </p:cBhvr>
                                      <p:to x="100000" y="95000"/>
                                    </p:animScale>
                                    <p:animScale>
                                      <p:cBhvr>
                                        <p:cTn id="182" dur="124" decel="50000">
                                          <p:stCondLst>
                                            <p:cond delay="1376"/>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435">
                                          <p:stCondLst>
                                            <p:cond delay="0"/>
                                          </p:stCondLst>
                                        </p:cTn>
                                        <p:tgtEl>
                                          <p:spTgt spid="3">
                                            <p:txEl>
                                              <p:pRg st="10" end="10"/>
                                            </p:txEl>
                                          </p:spTgt>
                                        </p:tgtEl>
                                      </p:cBhvr>
                                    </p:animEffect>
                                    <p:anim calcmode="lin" valueType="num">
                                      <p:cBhvr>
                                        <p:cTn id="188" dur="1367"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498"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498" tmFilter="0, 0; 0.125,0.2665; 0.25,0.4; 0.375,0.465; 0.5,0.5;  0.625,0.535; 0.75,0.6; 0.875,0.7335; 1,1">
                                          <p:stCondLst>
                                            <p:cond delay="498"/>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249" tmFilter="0, 0; 0.125,0.2665; 0.25,0.4; 0.375,0.465; 0.5,0.5;  0.625,0.535; 0.75,0.6; 0.875,0.7335; 1,1">
                                          <p:stCondLst>
                                            <p:cond delay="993"/>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123" tmFilter="0, 0; 0.125,0.2665; 0.25,0.4; 0.375,0.465; 0.5,0.5;  0.625,0.535; 0.75,0.6; 0.875,0.7335; 1,1">
                                          <p:stCondLst>
                                            <p:cond delay="1242"/>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20">
                                          <p:stCondLst>
                                            <p:cond delay="487"/>
                                          </p:stCondLst>
                                        </p:cTn>
                                        <p:tgtEl>
                                          <p:spTgt spid="3">
                                            <p:txEl>
                                              <p:pRg st="10" end="10"/>
                                            </p:txEl>
                                          </p:spTgt>
                                        </p:tgtEl>
                                      </p:cBhvr>
                                      <p:to x="100000" y="60000"/>
                                    </p:animScale>
                                    <p:animScale>
                                      <p:cBhvr>
                                        <p:cTn id="194" dur="124" decel="50000">
                                          <p:stCondLst>
                                            <p:cond delay="507"/>
                                          </p:stCondLst>
                                        </p:cTn>
                                        <p:tgtEl>
                                          <p:spTgt spid="3">
                                            <p:txEl>
                                              <p:pRg st="10" end="10"/>
                                            </p:txEl>
                                          </p:spTgt>
                                        </p:tgtEl>
                                      </p:cBhvr>
                                      <p:to x="100000" y="100000"/>
                                    </p:animScale>
                                    <p:animScale>
                                      <p:cBhvr>
                                        <p:cTn id="195" dur="20">
                                          <p:stCondLst>
                                            <p:cond delay="984"/>
                                          </p:stCondLst>
                                        </p:cTn>
                                        <p:tgtEl>
                                          <p:spTgt spid="3">
                                            <p:txEl>
                                              <p:pRg st="10" end="10"/>
                                            </p:txEl>
                                          </p:spTgt>
                                        </p:tgtEl>
                                      </p:cBhvr>
                                      <p:to x="100000" y="80000"/>
                                    </p:animScale>
                                    <p:animScale>
                                      <p:cBhvr>
                                        <p:cTn id="196" dur="124" decel="50000">
                                          <p:stCondLst>
                                            <p:cond delay="1004"/>
                                          </p:stCondLst>
                                        </p:cTn>
                                        <p:tgtEl>
                                          <p:spTgt spid="3">
                                            <p:txEl>
                                              <p:pRg st="10" end="10"/>
                                            </p:txEl>
                                          </p:spTgt>
                                        </p:tgtEl>
                                      </p:cBhvr>
                                      <p:to x="100000" y="100000"/>
                                    </p:animScale>
                                    <p:animScale>
                                      <p:cBhvr>
                                        <p:cTn id="197" dur="20">
                                          <p:stCondLst>
                                            <p:cond delay="1231"/>
                                          </p:stCondLst>
                                        </p:cTn>
                                        <p:tgtEl>
                                          <p:spTgt spid="3">
                                            <p:txEl>
                                              <p:pRg st="10" end="10"/>
                                            </p:txEl>
                                          </p:spTgt>
                                        </p:tgtEl>
                                      </p:cBhvr>
                                      <p:to x="100000" y="90000"/>
                                    </p:animScale>
                                    <p:animScale>
                                      <p:cBhvr>
                                        <p:cTn id="198" dur="124" decel="50000">
                                          <p:stCondLst>
                                            <p:cond delay="1251"/>
                                          </p:stCondLst>
                                        </p:cTn>
                                        <p:tgtEl>
                                          <p:spTgt spid="3">
                                            <p:txEl>
                                              <p:pRg st="10" end="10"/>
                                            </p:txEl>
                                          </p:spTgt>
                                        </p:tgtEl>
                                      </p:cBhvr>
                                      <p:to x="100000" y="100000"/>
                                    </p:animScale>
                                    <p:animScale>
                                      <p:cBhvr>
                                        <p:cTn id="199" dur="20">
                                          <p:stCondLst>
                                            <p:cond delay="1356"/>
                                          </p:stCondLst>
                                        </p:cTn>
                                        <p:tgtEl>
                                          <p:spTgt spid="3">
                                            <p:txEl>
                                              <p:pRg st="10" end="10"/>
                                            </p:txEl>
                                          </p:spTgt>
                                        </p:tgtEl>
                                      </p:cBhvr>
                                      <p:to x="100000" y="95000"/>
                                    </p:animScale>
                                    <p:animScale>
                                      <p:cBhvr>
                                        <p:cTn id="200" dur="124" decel="50000">
                                          <p:stCondLst>
                                            <p:cond delay="1376"/>
                                          </p:stCondLst>
                                        </p:cTn>
                                        <p:tgtEl>
                                          <p:spTgt spid="3">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3">
                                            <p:txEl>
                                              <p:pRg st="11" end="11"/>
                                            </p:txEl>
                                          </p:spTgt>
                                        </p:tgtEl>
                                        <p:attrNameLst>
                                          <p:attrName>style.visibility</p:attrName>
                                        </p:attrNameLst>
                                      </p:cBhvr>
                                      <p:to>
                                        <p:strVal val="visible"/>
                                      </p:to>
                                    </p:set>
                                    <p:animEffect transition="in" filter="wipe(down)">
                                      <p:cBhvr>
                                        <p:cTn id="205" dur="435">
                                          <p:stCondLst>
                                            <p:cond delay="0"/>
                                          </p:stCondLst>
                                        </p:cTn>
                                        <p:tgtEl>
                                          <p:spTgt spid="3">
                                            <p:txEl>
                                              <p:pRg st="11" end="11"/>
                                            </p:txEl>
                                          </p:spTgt>
                                        </p:tgtEl>
                                      </p:cBhvr>
                                    </p:animEffect>
                                    <p:anim calcmode="lin" valueType="num">
                                      <p:cBhvr>
                                        <p:cTn id="206" dur="1367"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7" dur="498"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8" dur="498" tmFilter="0, 0; 0.125,0.2665; 0.25,0.4; 0.375,0.465; 0.5,0.5;  0.625,0.535; 0.75,0.6; 0.875,0.7335; 1,1">
                                          <p:stCondLst>
                                            <p:cond delay="498"/>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09" dur="249" tmFilter="0, 0; 0.125,0.2665; 0.25,0.4; 0.375,0.465; 0.5,0.5;  0.625,0.535; 0.75,0.6; 0.875,0.7335; 1,1">
                                          <p:stCondLst>
                                            <p:cond delay="993"/>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0" dur="123" tmFilter="0, 0; 0.125,0.2665; 0.25,0.4; 0.375,0.465; 0.5,0.5;  0.625,0.535; 0.75,0.6; 0.875,0.7335; 1,1">
                                          <p:stCondLst>
                                            <p:cond delay="1242"/>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1" dur="20">
                                          <p:stCondLst>
                                            <p:cond delay="487"/>
                                          </p:stCondLst>
                                        </p:cTn>
                                        <p:tgtEl>
                                          <p:spTgt spid="3">
                                            <p:txEl>
                                              <p:pRg st="11" end="11"/>
                                            </p:txEl>
                                          </p:spTgt>
                                        </p:tgtEl>
                                      </p:cBhvr>
                                      <p:to x="100000" y="60000"/>
                                    </p:animScale>
                                    <p:animScale>
                                      <p:cBhvr>
                                        <p:cTn id="212" dur="124" decel="50000">
                                          <p:stCondLst>
                                            <p:cond delay="507"/>
                                          </p:stCondLst>
                                        </p:cTn>
                                        <p:tgtEl>
                                          <p:spTgt spid="3">
                                            <p:txEl>
                                              <p:pRg st="11" end="11"/>
                                            </p:txEl>
                                          </p:spTgt>
                                        </p:tgtEl>
                                      </p:cBhvr>
                                      <p:to x="100000" y="100000"/>
                                    </p:animScale>
                                    <p:animScale>
                                      <p:cBhvr>
                                        <p:cTn id="213" dur="20">
                                          <p:stCondLst>
                                            <p:cond delay="984"/>
                                          </p:stCondLst>
                                        </p:cTn>
                                        <p:tgtEl>
                                          <p:spTgt spid="3">
                                            <p:txEl>
                                              <p:pRg st="11" end="11"/>
                                            </p:txEl>
                                          </p:spTgt>
                                        </p:tgtEl>
                                      </p:cBhvr>
                                      <p:to x="100000" y="80000"/>
                                    </p:animScale>
                                    <p:animScale>
                                      <p:cBhvr>
                                        <p:cTn id="214" dur="124" decel="50000">
                                          <p:stCondLst>
                                            <p:cond delay="1004"/>
                                          </p:stCondLst>
                                        </p:cTn>
                                        <p:tgtEl>
                                          <p:spTgt spid="3">
                                            <p:txEl>
                                              <p:pRg st="11" end="11"/>
                                            </p:txEl>
                                          </p:spTgt>
                                        </p:tgtEl>
                                      </p:cBhvr>
                                      <p:to x="100000" y="100000"/>
                                    </p:animScale>
                                    <p:animScale>
                                      <p:cBhvr>
                                        <p:cTn id="215" dur="20">
                                          <p:stCondLst>
                                            <p:cond delay="1231"/>
                                          </p:stCondLst>
                                        </p:cTn>
                                        <p:tgtEl>
                                          <p:spTgt spid="3">
                                            <p:txEl>
                                              <p:pRg st="11" end="11"/>
                                            </p:txEl>
                                          </p:spTgt>
                                        </p:tgtEl>
                                      </p:cBhvr>
                                      <p:to x="100000" y="90000"/>
                                    </p:animScale>
                                    <p:animScale>
                                      <p:cBhvr>
                                        <p:cTn id="216" dur="124" decel="50000">
                                          <p:stCondLst>
                                            <p:cond delay="1251"/>
                                          </p:stCondLst>
                                        </p:cTn>
                                        <p:tgtEl>
                                          <p:spTgt spid="3">
                                            <p:txEl>
                                              <p:pRg st="11" end="11"/>
                                            </p:txEl>
                                          </p:spTgt>
                                        </p:tgtEl>
                                      </p:cBhvr>
                                      <p:to x="100000" y="100000"/>
                                    </p:animScale>
                                    <p:animScale>
                                      <p:cBhvr>
                                        <p:cTn id="217" dur="20">
                                          <p:stCondLst>
                                            <p:cond delay="1356"/>
                                          </p:stCondLst>
                                        </p:cTn>
                                        <p:tgtEl>
                                          <p:spTgt spid="3">
                                            <p:txEl>
                                              <p:pRg st="11" end="11"/>
                                            </p:txEl>
                                          </p:spTgt>
                                        </p:tgtEl>
                                      </p:cBhvr>
                                      <p:to x="100000" y="95000"/>
                                    </p:animScale>
                                    <p:animScale>
                                      <p:cBhvr>
                                        <p:cTn id="218" dur="124" decel="50000">
                                          <p:stCondLst>
                                            <p:cond delay="1376"/>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omo convertir un numero decimal a binari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3269" y="1595136"/>
            <a:ext cx="4524703" cy="4705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0279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96AAB5F-F644-4EBF-A67D-540FEBB9EDD1}"/>
              </a:ext>
            </a:extLst>
          </p:cNvPr>
          <p:cNvSpPr>
            <a:spLocks noGrp="1"/>
          </p:cNvSpPr>
          <p:nvPr>
            <p:ph idx="1"/>
          </p:nvPr>
        </p:nvSpPr>
        <p:spPr>
          <a:xfrm>
            <a:off x="969190" y="1378857"/>
            <a:ext cx="10537009" cy="4839829"/>
          </a:xfrm>
        </p:spPr>
        <p:txBody>
          <a:bodyPr>
            <a:normAutofit/>
          </a:bodyPr>
          <a:lstStyle/>
          <a:p>
            <a:r>
              <a:rPr lang="es-ES_tradnl" b="1" i="1" u="sng" dirty="0"/>
              <a:t>Las Tarjetas Perforadas:</a:t>
            </a:r>
            <a:endParaRPr lang="es-MX" dirty="0"/>
          </a:p>
          <a:p>
            <a:r>
              <a:rPr lang="es-ES_tradnl" i="1" dirty="0"/>
              <a:t>Mientras tanto Charles Jacquard (francés), fabricante de tejidos, había creado un telar que podía reproducir automáticamente patrones de tejidos leyendo la información codificada en patrones de agujeros perforados en tarjetas de papel rígido. </a:t>
            </a:r>
          </a:p>
          <a:p>
            <a:endParaRPr lang="es-MX" dirty="0"/>
          </a:p>
          <a:p>
            <a:r>
              <a:rPr lang="es-ES_tradnl" b="1" i="1" u="sng" dirty="0"/>
              <a:t>Procesamiento de datos mediante tarjetas:</a:t>
            </a:r>
            <a:endParaRPr lang="es-MX" dirty="0"/>
          </a:p>
          <a:p>
            <a:r>
              <a:rPr lang="es-ES_tradnl" i="1" dirty="0"/>
              <a:t>En 1890 se efectuó un censo en Estados Unidos. El señor Herman Hollerith era empleado de la oficina de censo y pensando en facilitar la tabulación de los datos, desarrollo un método (la tarjeta, el código a utilizar y una máquina lectora) que sirvió de base al posterior almacenamiento de datos mediante las tarjetas perforadas.  Hollerith fundó una compañía que años mas tarde se transformaría en la IBM. </a:t>
            </a:r>
            <a:endParaRPr lang="es-MX" dirty="0"/>
          </a:p>
          <a:p>
            <a:endParaRPr lang="es-MX" dirty="0"/>
          </a:p>
        </p:txBody>
      </p:sp>
      <p:pic>
        <p:nvPicPr>
          <p:cNvPr id="2054" name="Picture 6" descr="Resultado de imagen para tarjetas perforadas">
            <a:extLst>
              <a:ext uri="{FF2B5EF4-FFF2-40B4-BE49-F238E27FC236}">
                <a16:creationId xmlns:a16="http://schemas.microsoft.com/office/drawing/2014/main" id="{4778870E-05F3-4C12-BB4B-60D799A8A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220" y="1857828"/>
            <a:ext cx="7537098" cy="330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3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Bulbos</a:t>
            </a:r>
            <a:br>
              <a:rPr lang="es-MX" dirty="0"/>
            </a:br>
            <a:endParaRPr lang="es-MX" dirty="0"/>
          </a:p>
        </p:txBody>
      </p:sp>
      <p:sp>
        <p:nvSpPr>
          <p:cNvPr id="3" name="Marcador de contenido 2"/>
          <p:cNvSpPr>
            <a:spLocks noGrp="1"/>
          </p:cNvSpPr>
          <p:nvPr>
            <p:ph idx="1"/>
          </p:nvPr>
        </p:nvSpPr>
        <p:spPr>
          <a:xfrm>
            <a:off x="737638" y="1680573"/>
            <a:ext cx="10815477" cy="4773854"/>
          </a:xfrm>
        </p:spPr>
        <p:txBody>
          <a:bodyPr/>
          <a:lstStyle/>
          <a:p>
            <a:r>
              <a:rPr lang="es-MX" dirty="0"/>
              <a:t>Sistemas constituidos por tubos de vacío, desprendían bastante calor y tenían una vida relativamente corta.</a:t>
            </a:r>
          </a:p>
          <a:p>
            <a:r>
              <a:rPr lang="es-MX" dirty="0"/>
              <a:t> Alto consumo de energía. El voltaje de los tubos era de 300 v y la posibilidad de fundirse era grande. Almacenamiento de la información en tambor magnético interior. </a:t>
            </a:r>
          </a:p>
          <a:p>
            <a:r>
              <a:rPr lang="es-MX" dirty="0"/>
              <a:t>Un tambor magnético disponía de su interior del ordenador, recogía y memorizaba los datos y los programas que se le suministraban. Continuas fallas o interrupciones en el proceso. Requerían sistemas auxiliares de aire acondicionado especial.</a:t>
            </a:r>
          </a:p>
        </p:txBody>
      </p:sp>
      <p:pic>
        <p:nvPicPr>
          <p:cNvPr id="3076" name="Picture 4" descr="Resultado de imagen para bulbos de computadoras primera gener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895600" y="4206622"/>
            <a:ext cx="3249777" cy="23967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bulbos de computadoras primera gener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718" y="3470446"/>
            <a:ext cx="3738972" cy="280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4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3">
                                            <p:txEl>
                                              <p:pRg st="0" end="0"/>
                                            </p:txEl>
                                          </p:spTgt>
                                        </p:tgtEl>
                                        <p:attrNameLst>
                                          <p:attrName>r</p:attrName>
                                        </p:attrNameLst>
                                      </p:cBhvr>
                                    </p:animRot>
                                    <p:animRot by="-240000">
                                      <p:cBhvr>
                                        <p:cTn id="14" dur="200" fill="hold">
                                          <p:stCondLst>
                                            <p:cond delay="200"/>
                                          </p:stCondLst>
                                        </p:cTn>
                                        <p:tgtEl>
                                          <p:spTgt spid="3">
                                            <p:txEl>
                                              <p:pRg st="0" end="0"/>
                                            </p:txEl>
                                          </p:spTgt>
                                        </p:tgtEl>
                                        <p:attrNameLst>
                                          <p:attrName>r</p:attrName>
                                        </p:attrNameLst>
                                      </p:cBhvr>
                                    </p:animRot>
                                    <p:animRot by="240000">
                                      <p:cBhvr>
                                        <p:cTn id="15" dur="200" fill="hold">
                                          <p:stCondLst>
                                            <p:cond delay="400"/>
                                          </p:stCondLst>
                                        </p:cTn>
                                        <p:tgtEl>
                                          <p:spTgt spid="3">
                                            <p:txEl>
                                              <p:pRg st="0" end="0"/>
                                            </p:txEl>
                                          </p:spTgt>
                                        </p:tgtEl>
                                        <p:attrNameLst>
                                          <p:attrName>r</p:attrName>
                                        </p:attrNameLst>
                                      </p:cBhvr>
                                    </p:animRot>
                                    <p:animRot by="-240000">
                                      <p:cBhvr>
                                        <p:cTn id="16" dur="200" fill="hold">
                                          <p:stCondLst>
                                            <p:cond delay="600"/>
                                          </p:stCondLst>
                                        </p:cTn>
                                        <p:tgtEl>
                                          <p:spTgt spid="3">
                                            <p:txEl>
                                              <p:pRg st="0" end="0"/>
                                            </p:txEl>
                                          </p:spTgt>
                                        </p:tgtEl>
                                        <p:attrNameLst>
                                          <p:attrName>r</p:attrName>
                                        </p:attrNameLst>
                                      </p:cBhvr>
                                    </p:animRot>
                                    <p:animRot by="120000">
                                      <p:cBhvr>
                                        <p:cTn id="17" dur="200" fill="hold">
                                          <p:stCondLst>
                                            <p:cond delay="80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3">
                                            <p:txEl>
                                              <p:pRg st="1" end="1"/>
                                            </p:txEl>
                                          </p:spTgt>
                                        </p:tgtEl>
                                        <p:attrNameLst>
                                          <p:attrName>r</p:attrName>
                                        </p:attrNameLst>
                                      </p:cBhvr>
                                    </p:animRot>
                                    <p:animRot by="-240000">
                                      <p:cBhvr>
                                        <p:cTn id="22" dur="200" fill="hold">
                                          <p:stCondLst>
                                            <p:cond delay="200"/>
                                          </p:stCondLst>
                                        </p:cTn>
                                        <p:tgtEl>
                                          <p:spTgt spid="3">
                                            <p:txEl>
                                              <p:pRg st="1" end="1"/>
                                            </p:txEl>
                                          </p:spTgt>
                                        </p:tgtEl>
                                        <p:attrNameLst>
                                          <p:attrName>r</p:attrName>
                                        </p:attrNameLst>
                                      </p:cBhvr>
                                    </p:animRot>
                                    <p:animRot by="240000">
                                      <p:cBhvr>
                                        <p:cTn id="23" dur="200" fill="hold">
                                          <p:stCondLst>
                                            <p:cond delay="400"/>
                                          </p:stCondLst>
                                        </p:cTn>
                                        <p:tgtEl>
                                          <p:spTgt spid="3">
                                            <p:txEl>
                                              <p:pRg st="1" end="1"/>
                                            </p:txEl>
                                          </p:spTgt>
                                        </p:tgtEl>
                                        <p:attrNameLst>
                                          <p:attrName>r</p:attrName>
                                        </p:attrNameLst>
                                      </p:cBhvr>
                                    </p:animRot>
                                    <p:animRot by="-240000">
                                      <p:cBhvr>
                                        <p:cTn id="24" dur="200" fill="hold">
                                          <p:stCondLst>
                                            <p:cond delay="600"/>
                                          </p:stCondLst>
                                        </p:cTn>
                                        <p:tgtEl>
                                          <p:spTgt spid="3">
                                            <p:txEl>
                                              <p:pRg st="1" end="1"/>
                                            </p:txEl>
                                          </p:spTgt>
                                        </p:tgtEl>
                                        <p:attrNameLst>
                                          <p:attrName>r</p:attrName>
                                        </p:attrNameLst>
                                      </p:cBhvr>
                                    </p:animRot>
                                    <p:animRot by="120000">
                                      <p:cBhvr>
                                        <p:cTn id="25" dur="200" fill="hold">
                                          <p:stCondLst>
                                            <p:cond delay="800"/>
                                          </p:stCondLst>
                                        </p:cTn>
                                        <p:tgtEl>
                                          <p:spTgt spid="3">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3">
                                            <p:txEl>
                                              <p:pRg st="2" end="2"/>
                                            </p:txEl>
                                          </p:spTgt>
                                        </p:tgtEl>
                                        <p:attrNameLst>
                                          <p:attrName>r</p:attrName>
                                        </p:attrNameLst>
                                      </p:cBhvr>
                                    </p:animRot>
                                    <p:animRot by="-240000">
                                      <p:cBhvr>
                                        <p:cTn id="30" dur="200" fill="hold">
                                          <p:stCondLst>
                                            <p:cond delay="200"/>
                                          </p:stCondLst>
                                        </p:cTn>
                                        <p:tgtEl>
                                          <p:spTgt spid="3">
                                            <p:txEl>
                                              <p:pRg st="2" end="2"/>
                                            </p:txEl>
                                          </p:spTgt>
                                        </p:tgtEl>
                                        <p:attrNameLst>
                                          <p:attrName>r</p:attrName>
                                        </p:attrNameLst>
                                      </p:cBhvr>
                                    </p:animRot>
                                    <p:animRot by="240000">
                                      <p:cBhvr>
                                        <p:cTn id="31" dur="200" fill="hold">
                                          <p:stCondLst>
                                            <p:cond delay="400"/>
                                          </p:stCondLst>
                                        </p:cTn>
                                        <p:tgtEl>
                                          <p:spTgt spid="3">
                                            <p:txEl>
                                              <p:pRg st="2" end="2"/>
                                            </p:txEl>
                                          </p:spTgt>
                                        </p:tgtEl>
                                        <p:attrNameLst>
                                          <p:attrName>r</p:attrName>
                                        </p:attrNameLst>
                                      </p:cBhvr>
                                    </p:animRot>
                                    <p:animRot by="-240000">
                                      <p:cBhvr>
                                        <p:cTn id="32" dur="200" fill="hold">
                                          <p:stCondLst>
                                            <p:cond delay="600"/>
                                          </p:stCondLst>
                                        </p:cTn>
                                        <p:tgtEl>
                                          <p:spTgt spid="3">
                                            <p:txEl>
                                              <p:pRg st="2" end="2"/>
                                            </p:txEl>
                                          </p:spTgt>
                                        </p:tgtEl>
                                        <p:attrNameLst>
                                          <p:attrName>r</p:attrName>
                                        </p:attrNameLst>
                                      </p:cBhvr>
                                    </p:animRot>
                                    <p:animRot by="120000">
                                      <p:cBhvr>
                                        <p:cTn id="33" dur="200" fill="hold">
                                          <p:stCondLst>
                                            <p:cond delay="800"/>
                                          </p:stCondLst>
                                        </p:cTn>
                                        <p:tgtEl>
                                          <p:spTgt spid="3">
                                            <p:txEl>
                                              <p:pRg st="2" end="2"/>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wipe(down)">
                                      <p:cBhvr>
                                        <p:cTn id="38" dur="580">
                                          <p:stCondLst>
                                            <p:cond delay="0"/>
                                          </p:stCondLst>
                                        </p:cTn>
                                        <p:tgtEl>
                                          <p:spTgt spid="3076"/>
                                        </p:tgtEl>
                                      </p:cBhvr>
                                    </p:animEffect>
                                    <p:anim calcmode="lin" valueType="num">
                                      <p:cBhvr>
                                        <p:cTn id="39"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44" dur="26">
                                          <p:stCondLst>
                                            <p:cond delay="650"/>
                                          </p:stCondLst>
                                        </p:cTn>
                                        <p:tgtEl>
                                          <p:spTgt spid="3076"/>
                                        </p:tgtEl>
                                      </p:cBhvr>
                                      <p:to x="100000" y="60000"/>
                                    </p:animScale>
                                    <p:animScale>
                                      <p:cBhvr>
                                        <p:cTn id="45" dur="166" decel="50000">
                                          <p:stCondLst>
                                            <p:cond delay="676"/>
                                          </p:stCondLst>
                                        </p:cTn>
                                        <p:tgtEl>
                                          <p:spTgt spid="3076"/>
                                        </p:tgtEl>
                                      </p:cBhvr>
                                      <p:to x="100000" y="100000"/>
                                    </p:animScale>
                                    <p:animScale>
                                      <p:cBhvr>
                                        <p:cTn id="46" dur="26">
                                          <p:stCondLst>
                                            <p:cond delay="1312"/>
                                          </p:stCondLst>
                                        </p:cTn>
                                        <p:tgtEl>
                                          <p:spTgt spid="3076"/>
                                        </p:tgtEl>
                                      </p:cBhvr>
                                      <p:to x="100000" y="80000"/>
                                    </p:animScale>
                                    <p:animScale>
                                      <p:cBhvr>
                                        <p:cTn id="47" dur="166" decel="50000">
                                          <p:stCondLst>
                                            <p:cond delay="1338"/>
                                          </p:stCondLst>
                                        </p:cTn>
                                        <p:tgtEl>
                                          <p:spTgt spid="3076"/>
                                        </p:tgtEl>
                                      </p:cBhvr>
                                      <p:to x="100000" y="100000"/>
                                    </p:animScale>
                                    <p:animScale>
                                      <p:cBhvr>
                                        <p:cTn id="48" dur="26">
                                          <p:stCondLst>
                                            <p:cond delay="1642"/>
                                          </p:stCondLst>
                                        </p:cTn>
                                        <p:tgtEl>
                                          <p:spTgt spid="3076"/>
                                        </p:tgtEl>
                                      </p:cBhvr>
                                      <p:to x="100000" y="90000"/>
                                    </p:animScale>
                                    <p:animScale>
                                      <p:cBhvr>
                                        <p:cTn id="49" dur="166" decel="50000">
                                          <p:stCondLst>
                                            <p:cond delay="1668"/>
                                          </p:stCondLst>
                                        </p:cTn>
                                        <p:tgtEl>
                                          <p:spTgt spid="3076"/>
                                        </p:tgtEl>
                                      </p:cBhvr>
                                      <p:to x="100000" y="100000"/>
                                    </p:animScale>
                                    <p:animScale>
                                      <p:cBhvr>
                                        <p:cTn id="50" dur="26">
                                          <p:stCondLst>
                                            <p:cond delay="1808"/>
                                          </p:stCondLst>
                                        </p:cTn>
                                        <p:tgtEl>
                                          <p:spTgt spid="3076"/>
                                        </p:tgtEl>
                                      </p:cBhvr>
                                      <p:to x="100000" y="95000"/>
                                    </p:animScale>
                                    <p:animScale>
                                      <p:cBhvr>
                                        <p:cTn id="51" dur="166" decel="50000">
                                          <p:stCondLst>
                                            <p:cond delay="1834"/>
                                          </p:stCondLst>
                                        </p:cTn>
                                        <p:tgtEl>
                                          <p:spTgt spid="3076"/>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3078"/>
                                        </p:tgtEl>
                                        <p:attrNameLst>
                                          <p:attrName>style.visibility</p:attrName>
                                        </p:attrNameLst>
                                      </p:cBhvr>
                                      <p:to>
                                        <p:strVal val="visible"/>
                                      </p:to>
                                    </p:set>
                                    <p:animEffect transition="in" filter="wipe(down)">
                                      <p:cBhvr>
                                        <p:cTn id="56" dur="580">
                                          <p:stCondLst>
                                            <p:cond delay="0"/>
                                          </p:stCondLst>
                                        </p:cTn>
                                        <p:tgtEl>
                                          <p:spTgt spid="3078"/>
                                        </p:tgtEl>
                                      </p:cBhvr>
                                    </p:animEffect>
                                    <p:anim calcmode="lin" valueType="num">
                                      <p:cBhvr>
                                        <p:cTn id="57"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62" dur="26">
                                          <p:stCondLst>
                                            <p:cond delay="650"/>
                                          </p:stCondLst>
                                        </p:cTn>
                                        <p:tgtEl>
                                          <p:spTgt spid="3078"/>
                                        </p:tgtEl>
                                      </p:cBhvr>
                                      <p:to x="100000" y="60000"/>
                                    </p:animScale>
                                    <p:animScale>
                                      <p:cBhvr>
                                        <p:cTn id="63" dur="166" decel="50000">
                                          <p:stCondLst>
                                            <p:cond delay="676"/>
                                          </p:stCondLst>
                                        </p:cTn>
                                        <p:tgtEl>
                                          <p:spTgt spid="3078"/>
                                        </p:tgtEl>
                                      </p:cBhvr>
                                      <p:to x="100000" y="100000"/>
                                    </p:animScale>
                                    <p:animScale>
                                      <p:cBhvr>
                                        <p:cTn id="64" dur="26">
                                          <p:stCondLst>
                                            <p:cond delay="1312"/>
                                          </p:stCondLst>
                                        </p:cTn>
                                        <p:tgtEl>
                                          <p:spTgt spid="3078"/>
                                        </p:tgtEl>
                                      </p:cBhvr>
                                      <p:to x="100000" y="80000"/>
                                    </p:animScale>
                                    <p:animScale>
                                      <p:cBhvr>
                                        <p:cTn id="65" dur="166" decel="50000">
                                          <p:stCondLst>
                                            <p:cond delay="1338"/>
                                          </p:stCondLst>
                                        </p:cTn>
                                        <p:tgtEl>
                                          <p:spTgt spid="3078"/>
                                        </p:tgtEl>
                                      </p:cBhvr>
                                      <p:to x="100000" y="100000"/>
                                    </p:animScale>
                                    <p:animScale>
                                      <p:cBhvr>
                                        <p:cTn id="66" dur="26">
                                          <p:stCondLst>
                                            <p:cond delay="1642"/>
                                          </p:stCondLst>
                                        </p:cTn>
                                        <p:tgtEl>
                                          <p:spTgt spid="3078"/>
                                        </p:tgtEl>
                                      </p:cBhvr>
                                      <p:to x="100000" y="90000"/>
                                    </p:animScale>
                                    <p:animScale>
                                      <p:cBhvr>
                                        <p:cTn id="67" dur="166" decel="50000">
                                          <p:stCondLst>
                                            <p:cond delay="1668"/>
                                          </p:stCondLst>
                                        </p:cTn>
                                        <p:tgtEl>
                                          <p:spTgt spid="3078"/>
                                        </p:tgtEl>
                                      </p:cBhvr>
                                      <p:to x="100000" y="100000"/>
                                    </p:animScale>
                                    <p:animScale>
                                      <p:cBhvr>
                                        <p:cTn id="68" dur="26">
                                          <p:stCondLst>
                                            <p:cond delay="1808"/>
                                          </p:stCondLst>
                                        </p:cTn>
                                        <p:tgtEl>
                                          <p:spTgt spid="3078"/>
                                        </p:tgtEl>
                                      </p:cBhvr>
                                      <p:to x="100000" y="95000"/>
                                    </p:animScale>
                                    <p:animScale>
                                      <p:cBhvr>
                                        <p:cTn id="69" dur="166" decel="50000">
                                          <p:stCondLst>
                                            <p:cond delay="1834"/>
                                          </p:stCondLst>
                                        </p:cTn>
                                        <p:tgtEl>
                                          <p:spTgt spid="30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799" y="1608084"/>
            <a:ext cx="10838793" cy="4610602"/>
          </a:xfrm>
        </p:spPr>
        <p:txBody>
          <a:bodyPr>
            <a:normAutofit/>
          </a:bodyPr>
          <a:lstStyle/>
          <a:p>
            <a:pPr algn="ctr"/>
            <a:r>
              <a:rPr lang="es-MX" sz="6000" dirty="0"/>
              <a:t>Tipos</a:t>
            </a:r>
          </a:p>
          <a:p>
            <a:pPr marL="0" indent="0" algn="ctr">
              <a:buNone/>
            </a:pPr>
            <a:r>
              <a:rPr lang="es-MX" sz="6000" dirty="0"/>
              <a:t>De</a:t>
            </a:r>
          </a:p>
          <a:p>
            <a:pPr marL="0" indent="0" algn="ctr">
              <a:buNone/>
            </a:pPr>
            <a:r>
              <a:rPr lang="es-MX" sz="6000" dirty="0"/>
              <a:t>Computadoras</a:t>
            </a:r>
          </a:p>
        </p:txBody>
      </p:sp>
    </p:spTree>
    <p:extLst>
      <p:ext uri="{BB962C8B-B14F-4D97-AF65-F5344CB8AC3E}">
        <p14:creationId xmlns:p14="http://schemas.microsoft.com/office/powerpoint/2010/main" val="337017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F0594A-01CF-4555-8262-62B5957D2213}"/>
              </a:ext>
            </a:extLst>
          </p:cNvPr>
          <p:cNvSpPr>
            <a:spLocks noGrp="1"/>
          </p:cNvSpPr>
          <p:nvPr>
            <p:ph idx="1"/>
          </p:nvPr>
        </p:nvSpPr>
        <p:spPr>
          <a:xfrm>
            <a:off x="685800" y="972457"/>
            <a:ext cx="11506200" cy="5471885"/>
          </a:xfrm>
        </p:spPr>
        <p:txBody>
          <a:bodyPr>
            <a:normAutofit lnSpcReduction="10000"/>
          </a:bodyPr>
          <a:lstStyle/>
          <a:p>
            <a:r>
              <a:rPr lang="es-ES_tradnl" b="1" i="1" dirty="0"/>
              <a:t>1936. </a:t>
            </a:r>
            <a:r>
              <a:rPr lang="es-ES_tradnl" i="1" dirty="0"/>
              <a:t>El ingeniero alemán Konrad </a:t>
            </a:r>
            <a:r>
              <a:rPr lang="es-ES_tradnl" i="1" dirty="0" err="1"/>
              <a:t>Zuse</a:t>
            </a:r>
            <a:r>
              <a:rPr lang="es-ES_tradnl" i="1" dirty="0"/>
              <a:t> construyó el Z1</a:t>
            </a:r>
          </a:p>
          <a:p>
            <a:endParaRPr lang="es-ES_tradnl" i="1" dirty="0"/>
          </a:p>
          <a:p>
            <a:pPr marL="0" lvl="0" indent="0" algn="just" eaLnBrk="0" fontAlgn="base" hangingPunct="0">
              <a:lnSpc>
                <a:spcPct val="100000"/>
              </a:lnSpc>
              <a:spcBef>
                <a:spcPct val="0"/>
              </a:spcBef>
              <a:spcAft>
                <a:spcPct val="0"/>
              </a:spcAft>
              <a:buNone/>
            </a:pPr>
            <a:r>
              <a:rPr lang="es-MX" altLang="es-MX" sz="3500" b="1" i="1" dirty="0" err="1">
                <a:latin typeface="+mj-lt"/>
              </a:rPr>
              <a:t>Zuse</a:t>
            </a:r>
            <a:r>
              <a:rPr lang="es-MX" altLang="es-MX" sz="3500" b="1" i="1" dirty="0">
                <a:latin typeface="+mj-lt"/>
              </a:rPr>
              <a:t> V1 (Z1)</a:t>
            </a:r>
          </a:p>
          <a:p>
            <a:pPr marL="0" lvl="0" indent="0" algn="just" eaLnBrk="0" fontAlgn="base" hangingPunct="0">
              <a:lnSpc>
                <a:spcPct val="100000"/>
              </a:lnSpc>
              <a:spcBef>
                <a:spcPct val="0"/>
              </a:spcBef>
              <a:spcAft>
                <a:spcPct val="0"/>
              </a:spcAft>
              <a:buNone/>
            </a:pPr>
            <a:endParaRPr lang="es-MX" altLang="es-MX" sz="3500" i="1" dirty="0">
              <a:latin typeface="+mj-lt"/>
            </a:endParaRPr>
          </a:p>
          <a:p>
            <a:pPr marL="0" lvl="0" indent="0" algn="just" eaLnBrk="0" fontAlgn="base" hangingPunct="0">
              <a:lnSpc>
                <a:spcPct val="100000"/>
              </a:lnSpc>
              <a:spcBef>
                <a:spcPct val="0"/>
              </a:spcBef>
              <a:spcAft>
                <a:spcPct val="0"/>
              </a:spcAft>
              <a:buNone/>
            </a:pPr>
            <a:r>
              <a:rPr lang="es-MX" altLang="es-MX" sz="2400" i="1" dirty="0">
                <a:latin typeface="+mj-lt"/>
              </a:rPr>
              <a:t>En 1936, el ingeniero Konrad </a:t>
            </a:r>
            <a:r>
              <a:rPr lang="es-MX" altLang="es-MX" sz="2400" i="1" dirty="0" err="1">
                <a:latin typeface="+mj-lt"/>
              </a:rPr>
              <a:t>Zuse</a:t>
            </a:r>
            <a:r>
              <a:rPr lang="es-MX" altLang="es-MX" sz="2400" i="1" dirty="0">
                <a:latin typeface="+mj-lt"/>
              </a:rPr>
              <a:t> diseño su primera computadora, la cual, fue inicialmente llamada V1, después de la segunda guerra mundial, la V1 fue conocida como la Z1. La construcción de la Z1 comenzó ese mismo año y fue terminada en 1938.</a:t>
            </a:r>
          </a:p>
          <a:p>
            <a:pPr marL="0" lvl="0" indent="0" algn="just" eaLnBrk="0" fontAlgn="base" hangingPunct="0">
              <a:lnSpc>
                <a:spcPct val="100000"/>
              </a:lnSpc>
              <a:spcBef>
                <a:spcPct val="0"/>
              </a:spcBef>
              <a:spcAft>
                <a:spcPct val="0"/>
              </a:spcAft>
              <a:buNone/>
            </a:pPr>
            <a:endParaRPr lang="es-MX" altLang="es-MX" sz="2000" i="1" dirty="0">
              <a:latin typeface="+mj-lt"/>
            </a:endParaRPr>
          </a:p>
          <a:p>
            <a:pPr marL="0" lvl="0" indent="0" algn="just" eaLnBrk="0" fontAlgn="base" hangingPunct="0">
              <a:lnSpc>
                <a:spcPct val="100000"/>
              </a:lnSpc>
              <a:spcBef>
                <a:spcPct val="0"/>
              </a:spcBef>
              <a:spcAft>
                <a:spcPct val="0"/>
              </a:spcAft>
              <a:buNone/>
            </a:pPr>
            <a:r>
              <a:rPr lang="es-MX" altLang="es-MX" sz="1600" i="1" dirty="0">
                <a:latin typeface="+mj-lt"/>
              </a:rPr>
              <a:t>  </a:t>
            </a:r>
            <a:endParaRPr lang="es-MX" altLang="es-MX" sz="2000" i="1" dirty="0">
              <a:latin typeface="+mj-lt"/>
            </a:endParaRPr>
          </a:p>
          <a:p>
            <a:pPr marL="0" lvl="0" indent="0" algn="just" eaLnBrk="0" fontAlgn="base" hangingPunct="0">
              <a:lnSpc>
                <a:spcPct val="100000"/>
              </a:lnSpc>
              <a:spcBef>
                <a:spcPct val="0"/>
              </a:spcBef>
              <a:spcAft>
                <a:spcPct val="0"/>
              </a:spcAft>
              <a:buNone/>
            </a:pPr>
            <a:r>
              <a:rPr lang="es-MX" altLang="es-MX" sz="2400" i="1" dirty="0">
                <a:latin typeface="+mj-lt"/>
              </a:rPr>
              <a:t>La Z1 incluía un total de 20,000 piezas y pesaba alrededor de 1 tonelada. La Z1 era </a:t>
            </a:r>
            <a:r>
              <a:rPr lang="es-MX" altLang="es-MX" sz="2400" b="1" i="1" dirty="0">
                <a:latin typeface="+mj-lt"/>
              </a:rPr>
              <a:t>una computadora programable</a:t>
            </a:r>
            <a:r>
              <a:rPr lang="es-MX" altLang="es-MX" sz="2400" i="1" dirty="0">
                <a:latin typeface="+mj-lt"/>
              </a:rPr>
              <a:t> y por eso es considerada por muchos como </a:t>
            </a:r>
            <a:r>
              <a:rPr lang="es-MX" altLang="es-MX" sz="2400" b="1" i="1" dirty="0">
                <a:latin typeface="+mj-lt"/>
              </a:rPr>
              <a:t>la primera computadora</a:t>
            </a:r>
            <a:r>
              <a:rPr lang="es-MX" altLang="es-MX" sz="2400" i="1" dirty="0">
                <a:latin typeface="+mj-lt"/>
              </a:rPr>
              <a:t>. La Z1 consistía en seis unidades básicas: una unidad de control, una unidad aritmética, entrada y salida, una memoria, un selector de memoria y un lector de cintas.</a:t>
            </a:r>
            <a:endParaRPr lang="es-MX" altLang="es-MX" sz="44600" i="1" dirty="0">
              <a:latin typeface="+mj-lt"/>
            </a:endParaRPr>
          </a:p>
          <a:p>
            <a:endParaRPr lang="es-ES_tradnl" i="1" dirty="0"/>
          </a:p>
          <a:p>
            <a:endParaRPr lang="es-MX" dirty="0"/>
          </a:p>
        </p:txBody>
      </p:sp>
      <p:pic>
        <p:nvPicPr>
          <p:cNvPr id="3076" name="Picture 4" descr="computadora z1 de Zuse">
            <a:extLst>
              <a:ext uri="{FF2B5EF4-FFF2-40B4-BE49-F238E27FC236}">
                <a16:creationId xmlns:a16="http://schemas.microsoft.com/office/drawing/2014/main" id="{6C8AB356-767B-4993-9B21-B4F288E70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686" y="1360870"/>
            <a:ext cx="7199086" cy="469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3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barn(inVertical)">
                                      <p:cBhvr>
                                        <p:cTn id="19" dur="125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ABC(</a:t>
            </a:r>
            <a:r>
              <a:rPr lang="es-MX" dirty="0" err="1"/>
              <a:t>Atanasoff</a:t>
            </a:r>
            <a:r>
              <a:rPr lang="es-MX" dirty="0"/>
              <a:t>-Berry </a:t>
            </a:r>
            <a:r>
              <a:rPr lang="es-MX" dirty="0" err="1"/>
              <a:t>Computer</a:t>
            </a:r>
            <a:r>
              <a:rPr lang="es-MX" dirty="0"/>
              <a:t>)</a:t>
            </a:r>
            <a:br>
              <a:rPr lang="es-MX" dirty="0"/>
            </a:br>
            <a:br>
              <a:rPr lang="es-MX" dirty="0"/>
            </a:br>
            <a:endParaRPr lang="es-MX" dirty="0"/>
          </a:p>
        </p:txBody>
      </p:sp>
      <p:sp>
        <p:nvSpPr>
          <p:cNvPr id="3" name="Marcador de contenido 2"/>
          <p:cNvSpPr>
            <a:spLocks noGrp="1"/>
          </p:cNvSpPr>
          <p:nvPr>
            <p:ph idx="1"/>
          </p:nvPr>
        </p:nvSpPr>
        <p:spPr/>
        <p:txBody>
          <a:bodyPr>
            <a:normAutofit/>
          </a:bodyPr>
          <a:lstStyle/>
          <a:p>
            <a:pPr>
              <a:buFont typeface="Wingdings" panose="05000000000000000000" pitchFamily="2" charset="2"/>
              <a:buChar char="v"/>
            </a:pPr>
            <a:r>
              <a:rPr lang="es-MX" dirty="0"/>
              <a:t>El primero que existió en historia, mismo que fue </a:t>
            </a:r>
            <a:r>
              <a:rPr lang="es-MX" b="1" dirty="0"/>
              <a:t>desarrollado por John </a:t>
            </a:r>
            <a:r>
              <a:rPr lang="es-MX" b="1" dirty="0" err="1"/>
              <a:t>Vincent</a:t>
            </a:r>
            <a:r>
              <a:rPr lang="es-MX" b="1" dirty="0"/>
              <a:t> </a:t>
            </a:r>
            <a:r>
              <a:rPr lang="es-MX" b="1" dirty="0" err="1"/>
              <a:t>Atanasoff</a:t>
            </a:r>
            <a:r>
              <a:rPr lang="es-MX" b="1" dirty="0"/>
              <a:t> y Cliff Berry</a:t>
            </a:r>
            <a:r>
              <a:rPr lang="es-MX" dirty="0"/>
              <a:t>, quienes como profesor y estudiante respectivamente desarrollaron este ordenador digital desde el año de 1937 hasta 1942, del cual se dice que partieron todas las tecnologías de los ordenadores actuales, pues éste ordenador ABC trabajaba también con las características principales que los ordenadores actuales tienen, mismas que son:</a:t>
            </a:r>
          </a:p>
          <a:p>
            <a:pPr>
              <a:buFont typeface="Wingdings" panose="05000000000000000000" pitchFamily="2" charset="2"/>
              <a:buChar char="v"/>
            </a:pPr>
            <a:r>
              <a:rPr lang="es-MX" dirty="0"/>
              <a:t>Representación de datos por el método de </a:t>
            </a:r>
            <a:r>
              <a:rPr lang="es-MX" dirty="0">
                <a:hlinkClick r:id="rId2" tooltip="semejanza y diferencia entre bit y byte"/>
              </a:rPr>
              <a:t>sistema binario</a:t>
            </a:r>
            <a:r>
              <a:rPr lang="es-MX" dirty="0"/>
              <a:t>.</a:t>
            </a:r>
          </a:p>
          <a:p>
            <a:pPr>
              <a:buFont typeface="Wingdings" panose="05000000000000000000" pitchFamily="2" charset="2"/>
              <a:buChar char="v"/>
            </a:pPr>
            <a:r>
              <a:rPr lang="es-MX" dirty="0"/>
              <a:t> Las operaciones se realizan usando el fundamento de la electrónica.</a:t>
            </a:r>
          </a:p>
          <a:p>
            <a:pPr>
              <a:buFont typeface="Wingdings" panose="05000000000000000000" pitchFamily="2" charset="2"/>
              <a:buChar char="v"/>
            </a:pPr>
            <a:r>
              <a:rPr lang="es-MX" dirty="0"/>
              <a:t>El ordenador propiamente dicho está separado del dispositivo de almacenamiento de datos (conocido como disco duro en la actualidad).</a:t>
            </a:r>
          </a:p>
          <a:p>
            <a:endParaRPr lang="es-MX" dirty="0"/>
          </a:p>
        </p:txBody>
      </p:sp>
    </p:spTree>
    <p:extLst>
      <p:ext uri="{BB962C8B-B14F-4D97-AF65-F5344CB8AC3E}">
        <p14:creationId xmlns:p14="http://schemas.microsoft.com/office/powerpoint/2010/main" val="87809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430545"/>
            <a:ext cx="5105400" cy="1293028"/>
          </a:xfrm>
        </p:spPr>
        <p:txBody>
          <a:bodyPr/>
          <a:lstStyle/>
          <a:p>
            <a:pPr algn="l"/>
            <a:r>
              <a:rPr lang="es-MX" dirty="0"/>
              <a:t>ABC</a:t>
            </a:r>
          </a:p>
        </p:txBody>
      </p:sp>
      <p:pic>
        <p:nvPicPr>
          <p:cNvPr id="1026" name="Picture 2" descr="Resultado de imagen para abc primera computador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0199" y="430545"/>
            <a:ext cx="7899401" cy="6102287"/>
          </a:xfrm>
          <a:prstGeom prst="rect">
            <a:avLst/>
          </a:prstGeom>
          <a:noFill/>
          <a:effectLst>
            <a:softEdge rad="317500"/>
          </a:effectLst>
          <a:scene3d>
            <a:camera prst="orthographicFront"/>
            <a:lightRig rig="threePt" dir="t"/>
          </a:scene3d>
          <a:sp3d contourW="12700" prstMaterial="dkEdge">
            <a:contourClr>
              <a:schemeClr val="tx1">
                <a:lumMod val="65000"/>
              </a:schemeClr>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39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A29D8-E7D2-43DB-8E2B-8ACEED284CAD}"/>
              </a:ext>
            </a:extLst>
          </p:cNvPr>
          <p:cNvSpPr>
            <a:spLocks noGrp="1"/>
          </p:cNvSpPr>
          <p:nvPr>
            <p:ph type="title"/>
          </p:nvPr>
        </p:nvSpPr>
        <p:spPr/>
        <p:txBody>
          <a:bodyPr/>
          <a:lstStyle/>
          <a:p>
            <a:r>
              <a:rPr lang="es-MX" dirty="0" err="1"/>
              <a:t>colossus</a:t>
            </a:r>
            <a:endParaRPr lang="es-MX" dirty="0"/>
          </a:p>
        </p:txBody>
      </p:sp>
      <p:sp>
        <p:nvSpPr>
          <p:cNvPr id="3" name="Marcador de contenido 2">
            <a:extLst>
              <a:ext uri="{FF2B5EF4-FFF2-40B4-BE49-F238E27FC236}">
                <a16:creationId xmlns:a16="http://schemas.microsoft.com/office/drawing/2014/main" id="{0B74C6A3-9CCC-43CE-8A82-8B58D0D65F81}"/>
              </a:ext>
            </a:extLst>
          </p:cNvPr>
          <p:cNvSpPr>
            <a:spLocks noGrp="1"/>
          </p:cNvSpPr>
          <p:nvPr>
            <p:ph idx="1"/>
          </p:nvPr>
        </p:nvSpPr>
        <p:spPr>
          <a:xfrm>
            <a:off x="685800" y="2057401"/>
            <a:ext cx="10820400" cy="4359165"/>
          </a:xfrm>
        </p:spPr>
        <p:txBody>
          <a:bodyPr>
            <a:normAutofit lnSpcReduction="10000"/>
          </a:bodyPr>
          <a:lstStyle/>
          <a:p>
            <a:r>
              <a:rPr lang="es-MX" sz="2800" dirty="0"/>
              <a:t> Fue diseñada por Thomas H. </a:t>
            </a:r>
            <a:r>
              <a:rPr lang="es-MX" sz="2800" dirty="0" err="1"/>
              <a:t>Flowers</a:t>
            </a:r>
            <a:r>
              <a:rPr lang="es-MX" sz="2800" dirty="0"/>
              <a:t>, </a:t>
            </a:r>
            <a:r>
              <a:rPr lang="es-MX" sz="2800" dirty="0">
                <a:hlinkClick r:id="rId2" tooltip="S. W. Broadbent (la página no existe)"/>
              </a:rPr>
              <a:t>S. W. </a:t>
            </a:r>
            <a:r>
              <a:rPr lang="es-MX" sz="2800" dirty="0" err="1">
                <a:hlinkClick r:id="rId2" tooltip="S. W. Broadbent (la página no existe)"/>
              </a:rPr>
              <a:t>Broadbent</a:t>
            </a:r>
            <a:r>
              <a:rPr lang="es-MX" sz="2800" dirty="0"/>
              <a:t> y </a:t>
            </a:r>
            <a:r>
              <a:rPr lang="es-MX" sz="2800" dirty="0">
                <a:hlinkClick r:id="rId3" tooltip="W. Chandler (la página no existe)"/>
              </a:rPr>
              <a:t>W. Chandler</a:t>
            </a:r>
            <a:r>
              <a:rPr lang="es-MX" sz="2800" dirty="0"/>
              <a:t> de forma ultra-</a:t>
            </a:r>
            <a:r>
              <a:rPr lang="es-MX" sz="2800" dirty="0" err="1"/>
              <a:t>secreta.La</a:t>
            </a:r>
            <a:r>
              <a:rPr lang="es-MX" sz="2800" dirty="0"/>
              <a:t> primera </a:t>
            </a:r>
            <a:r>
              <a:rPr lang="es-MX" sz="2800" dirty="0" err="1"/>
              <a:t>Colossus</a:t>
            </a:r>
            <a:r>
              <a:rPr lang="es-MX" sz="2800" dirty="0"/>
              <a:t> se puso en funcionamiento en </a:t>
            </a:r>
            <a:r>
              <a:rPr lang="es-MX" sz="2800" dirty="0">
                <a:hlinkClick r:id="rId4" tooltip="Diciembre"/>
              </a:rPr>
              <a:t>diciembre</a:t>
            </a:r>
            <a:r>
              <a:rPr lang="es-MX" sz="2800" dirty="0"/>
              <a:t> de </a:t>
            </a:r>
            <a:r>
              <a:rPr lang="es-MX" sz="2800" dirty="0">
                <a:hlinkClick r:id="rId5" tooltip="1943"/>
              </a:rPr>
              <a:t>1943</a:t>
            </a:r>
            <a:endParaRPr lang="es-MX" sz="2800" dirty="0"/>
          </a:p>
          <a:p>
            <a:endParaRPr lang="es-MX" sz="2800" dirty="0"/>
          </a:p>
          <a:p>
            <a:r>
              <a:rPr lang="es-MX" sz="2800" dirty="0"/>
              <a:t> La máquina resolvió adecuadamente su primer problema en sólo 10 minutos, repitiendo el resultado de manera consistente en al menos dos ocasiones consecutivas. </a:t>
            </a:r>
            <a:r>
              <a:rPr lang="es-MX" sz="2800" dirty="0" err="1"/>
              <a:t>Colossus</a:t>
            </a:r>
            <a:r>
              <a:rPr lang="es-MX" sz="2800" dirty="0"/>
              <a:t> usaba una lectora fotoeléctrica</a:t>
            </a:r>
          </a:p>
          <a:p>
            <a:endParaRPr lang="es-MX" sz="2800" dirty="0"/>
          </a:p>
          <a:p>
            <a:r>
              <a:rPr lang="es-MX" sz="2800" dirty="0"/>
              <a:t>Los contadores que usaba eran </a:t>
            </a:r>
            <a:r>
              <a:rPr lang="es-MX" sz="2800" dirty="0" err="1"/>
              <a:t>bi</a:t>
            </a:r>
            <a:r>
              <a:rPr lang="es-MX" sz="2800" dirty="0"/>
              <a:t>-quinarios</a:t>
            </a:r>
          </a:p>
        </p:txBody>
      </p:sp>
    </p:spTree>
    <p:extLst>
      <p:ext uri="{BB962C8B-B14F-4D97-AF65-F5344CB8AC3E}">
        <p14:creationId xmlns:p14="http://schemas.microsoft.com/office/powerpoint/2010/main" val="290516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EB6BA352-87FD-42ED-92F2-2A99751EAF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406" y="1281113"/>
            <a:ext cx="7723589" cy="433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39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comienzo</a:t>
            </a:r>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s-MX" sz="2400" dirty="0">
                <a:latin typeface="Bell MT" panose="02020503060305020303" pitchFamily="18" charset="0"/>
              </a:rPr>
              <a:t>Aunque los predecesores científicos e industriales de las tecnologías de información basadas en la electrónica pueden encontrarse décadas antes de los 40(por ejemplo la invención del teléfono por Bell en 1876, la radio por Marconi en 1898, y la válvula de </a:t>
            </a:r>
            <a:r>
              <a:rPr lang="es-MX" sz="2400" dirty="0" err="1">
                <a:latin typeface="Bell MT" panose="02020503060305020303" pitchFamily="18" charset="0"/>
              </a:rPr>
              <a:t>De</a:t>
            </a:r>
            <a:r>
              <a:rPr lang="es-MX" sz="2400" dirty="0">
                <a:latin typeface="Bell MT" panose="02020503060305020303" pitchFamily="18" charset="0"/>
              </a:rPr>
              <a:t> </a:t>
            </a:r>
            <a:r>
              <a:rPr lang="es-MX" sz="2400" dirty="0" err="1">
                <a:latin typeface="Bell MT" panose="02020503060305020303" pitchFamily="18" charset="0"/>
              </a:rPr>
              <a:t>Forest</a:t>
            </a:r>
            <a:r>
              <a:rPr lang="es-MX" sz="2400" dirty="0">
                <a:latin typeface="Bell MT" panose="02020503060305020303" pitchFamily="18" charset="0"/>
              </a:rPr>
              <a:t> en 1906).</a:t>
            </a:r>
          </a:p>
          <a:p>
            <a:pPr>
              <a:buFont typeface="Wingdings" panose="05000000000000000000" pitchFamily="2" charset="2"/>
              <a:buChar char="Ø"/>
            </a:pPr>
            <a:r>
              <a:rPr lang="es-MX" sz="2400" dirty="0">
                <a:latin typeface="Bell MT" panose="02020503060305020303" pitchFamily="18" charset="0"/>
              </a:rPr>
              <a:t> Durante la Segunda Guerra Mundial, y en los años posteriores, que tuvieron lugar las mayores innovaciones en tecnología electrónica</a:t>
            </a:r>
          </a:p>
        </p:txBody>
      </p:sp>
    </p:spTree>
    <p:extLst>
      <p:ext uri="{BB962C8B-B14F-4D97-AF65-F5344CB8AC3E}">
        <p14:creationId xmlns:p14="http://schemas.microsoft.com/office/powerpoint/2010/main" val="185726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CAAE08-4469-46AC-BE05-28689E57DE86}"/>
              </a:ext>
            </a:extLst>
          </p:cNvPr>
          <p:cNvSpPr>
            <a:spLocks noGrp="1"/>
          </p:cNvSpPr>
          <p:nvPr>
            <p:ph idx="1"/>
          </p:nvPr>
        </p:nvSpPr>
        <p:spPr>
          <a:xfrm>
            <a:off x="685800" y="1245476"/>
            <a:ext cx="10820400" cy="4973209"/>
          </a:xfrm>
        </p:spPr>
        <p:txBody>
          <a:bodyPr/>
          <a:lstStyle/>
          <a:p>
            <a:r>
              <a:rPr lang="es-MX" sz="3600" dirty="0"/>
              <a:t>Algunas de las características más importantes de </a:t>
            </a:r>
            <a:r>
              <a:rPr lang="es-MX" sz="3600" dirty="0" err="1"/>
              <a:t>Colossus</a:t>
            </a:r>
            <a:r>
              <a:rPr lang="es-MX" sz="3600" dirty="0"/>
              <a:t> eran las siguientes:</a:t>
            </a:r>
          </a:p>
          <a:p>
            <a:endParaRPr lang="es-MX" dirty="0"/>
          </a:p>
          <a:p>
            <a:r>
              <a:rPr lang="es-MX" dirty="0"/>
              <a:t>Usaba bulbos a gran escala y empleaba el sistema binario.</a:t>
            </a:r>
          </a:p>
          <a:p>
            <a:r>
              <a:rPr lang="es-MX" dirty="0"/>
              <a:t>Sus datos de entrada los leía de una cinta de papel perforada usando una lectora fotoeléctrica.</a:t>
            </a:r>
          </a:p>
          <a:p>
            <a:r>
              <a:rPr lang="es-MX" dirty="0"/>
              <a:t>Era totalmente automática.</a:t>
            </a:r>
          </a:p>
          <a:p>
            <a:r>
              <a:rPr lang="es-MX" dirty="0"/>
              <a:t>Su velocidad de operación era de 5,000 Hertz (ciclos por segundo).</a:t>
            </a:r>
          </a:p>
          <a:p>
            <a:r>
              <a:rPr lang="es-MX" dirty="0"/>
              <a:t>Medía 2.25 metros de alto, 3 metros de largo y 1.20 metros de ancho.</a:t>
            </a:r>
          </a:p>
          <a:p>
            <a:pPr marL="0" indent="0">
              <a:buNone/>
            </a:pPr>
            <a:endParaRPr lang="es-MX" dirty="0"/>
          </a:p>
        </p:txBody>
      </p:sp>
    </p:spTree>
    <p:extLst>
      <p:ext uri="{BB962C8B-B14F-4D97-AF65-F5344CB8AC3E}">
        <p14:creationId xmlns:p14="http://schemas.microsoft.com/office/powerpoint/2010/main" val="203256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Mark 1</a:t>
            </a:r>
          </a:p>
        </p:txBody>
      </p:sp>
      <p:sp>
        <p:nvSpPr>
          <p:cNvPr id="3" name="Marcador de contenido 2"/>
          <p:cNvSpPr>
            <a:spLocks noGrp="1"/>
          </p:cNvSpPr>
          <p:nvPr>
            <p:ph idx="1"/>
          </p:nvPr>
        </p:nvSpPr>
        <p:spPr/>
        <p:txBody>
          <a:bodyPr/>
          <a:lstStyle/>
          <a:p>
            <a:r>
              <a:rPr lang="es-MX" dirty="0"/>
              <a:t>El Mark I, como se ha dicho, sentó las bases de otros proyectos similares. </a:t>
            </a:r>
          </a:p>
          <a:p>
            <a:r>
              <a:rPr lang="es-MX" dirty="0"/>
              <a:t>Esta máquina que había sido diseñada en la Universidad de Harvard por el físico </a:t>
            </a:r>
            <a:r>
              <a:rPr lang="es-MX" dirty="0" err="1"/>
              <a:t>Aiken</a:t>
            </a:r>
            <a:r>
              <a:rPr lang="es-MX" dirty="0"/>
              <a:t> y con el aporte de la IBM, era capaz de realizar operaciones aritméticas con 23 dígitos de precisión y una operación de suma en 0,3 </a:t>
            </a:r>
            <a:r>
              <a:rPr lang="es-MX" dirty="0" err="1"/>
              <a:t>seg</a:t>
            </a:r>
            <a:r>
              <a:rPr lang="es-MX" dirty="0"/>
              <a:t>.</a:t>
            </a:r>
          </a:p>
          <a:p>
            <a:r>
              <a:rPr lang="es-MX" dirty="0"/>
              <a:t>Sirvió de modelo para la creación en 1947 de la Mark II y poco tiempo después de la Mark III y de la Mark IV, que eran en realidad, máquinas electromecánicas relativamente veloces en el cálculo, aunque con el inconveniente de que "su velocidad estaba limitada por la inercia y por el movimiento de las partes" . </a:t>
            </a:r>
          </a:p>
        </p:txBody>
      </p:sp>
    </p:spTree>
    <p:extLst>
      <p:ext uri="{BB962C8B-B14F-4D97-AF65-F5344CB8AC3E}">
        <p14:creationId xmlns:p14="http://schemas.microsoft.com/office/powerpoint/2010/main" val="226031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696AED-EA69-4291-B346-79618516CF08}"/>
              </a:ext>
            </a:extLst>
          </p:cNvPr>
          <p:cNvSpPr>
            <a:spLocks noGrp="1"/>
          </p:cNvSpPr>
          <p:nvPr>
            <p:ph idx="1"/>
          </p:nvPr>
        </p:nvSpPr>
        <p:spPr>
          <a:xfrm>
            <a:off x="749968" y="1296202"/>
            <a:ext cx="10820400" cy="4024125"/>
          </a:xfrm>
        </p:spPr>
        <p:txBody>
          <a:bodyPr/>
          <a:lstStyle/>
          <a:p>
            <a:r>
              <a:rPr lang="es-MX" dirty="0"/>
              <a:t>Tales limitaciones aparecidas, obstaculizaban el desarrollo de los computadores, lo que obligó a orientar las investigaciones hacia estos aspectos, concluyendo en la invención de los tubos al vacío, con los cuales se inicia la época de los computadores electrónicos.</a:t>
            </a:r>
          </a:p>
          <a:p>
            <a:endParaRPr lang="es-MX" dirty="0"/>
          </a:p>
        </p:txBody>
      </p:sp>
      <p:pic>
        <p:nvPicPr>
          <p:cNvPr id="2050" name="Picture 2" descr="https://upload.wikimedia.org/wikipedia/commons/thumb/3/35/Harvard_Mark_I_Computer_-_Right_Segment.JPG/250px-Harvard_Mark_I_Computer_-_Right_Segment.JPG">
            <a:extLst>
              <a:ext uri="{FF2B5EF4-FFF2-40B4-BE49-F238E27FC236}">
                <a16:creationId xmlns:a16="http://schemas.microsoft.com/office/drawing/2014/main" id="{6D4D503B-A20C-4EB8-96F7-F1E8D07EA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380" y="2778874"/>
            <a:ext cx="5407944" cy="361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02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2884" y="331236"/>
            <a:ext cx="8610600" cy="1293028"/>
          </a:xfrm>
        </p:spPr>
        <p:txBody>
          <a:bodyPr>
            <a:normAutofit fontScale="90000"/>
          </a:bodyPr>
          <a:lstStyle/>
          <a:p>
            <a:r>
              <a:rPr lang="es-MX" sz="4800" dirty="0" err="1"/>
              <a:t>Eniac</a:t>
            </a:r>
            <a:br>
              <a:rPr lang="es-MX" sz="4800" dirty="0"/>
            </a:br>
            <a:r>
              <a:rPr lang="es-ES_tradnl" i="1" dirty="0"/>
              <a:t> </a:t>
            </a:r>
            <a:r>
              <a:rPr lang="es-ES_tradnl" sz="2700" i="1" dirty="0"/>
              <a:t>(Electronic </a:t>
            </a:r>
            <a:r>
              <a:rPr lang="es-ES_tradnl" sz="2700" i="1" dirty="0" err="1"/>
              <a:t>Numerical</a:t>
            </a:r>
            <a:r>
              <a:rPr lang="es-ES_tradnl" sz="2700" i="1" dirty="0"/>
              <a:t> </a:t>
            </a:r>
            <a:r>
              <a:rPr lang="es-ES_tradnl" sz="2700" i="1" dirty="0" err="1"/>
              <a:t>Integrator</a:t>
            </a:r>
            <a:r>
              <a:rPr lang="es-ES_tradnl" sz="2700" i="1" dirty="0"/>
              <a:t> And </a:t>
            </a:r>
            <a:r>
              <a:rPr lang="es-ES_tradnl" sz="2700" i="1" dirty="0" err="1"/>
              <a:t>Calculator</a:t>
            </a:r>
            <a:r>
              <a:rPr lang="es-ES_tradnl" sz="2700" i="1" dirty="0"/>
              <a:t>)</a:t>
            </a:r>
            <a:endParaRPr lang="es-MX" sz="2700" dirty="0"/>
          </a:p>
        </p:txBody>
      </p:sp>
      <p:sp>
        <p:nvSpPr>
          <p:cNvPr id="3" name="Marcador de contenido 2"/>
          <p:cNvSpPr>
            <a:spLocks noGrp="1"/>
          </p:cNvSpPr>
          <p:nvPr>
            <p:ph idx="1"/>
          </p:nvPr>
        </p:nvSpPr>
        <p:spPr/>
        <p:txBody>
          <a:bodyPr/>
          <a:lstStyle/>
          <a:p>
            <a:r>
              <a:rPr lang="es-ES_tradnl" i="1" dirty="0"/>
              <a:t>. </a:t>
            </a:r>
            <a:r>
              <a:rPr lang="es-ES_tradnl" dirty="0"/>
              <a:t>Esta máquina ocupaba todo un sótano de la Universidad, tenía más de   18 000 tubos de vacío, consumía 200 KW de energía eléctrica y requería todo un sistema de aire acondicionado, pero tenía la capacidad de realizar cinco mil operaciones aritméticas en un segundo.</a:t>
            </a:r>
            <a:endParaRPr lang="es-MX" dirty="0"/>
          </a:p>
          <a:p>
            <a:r>
              <a:rPr lang="es-ES_tradnl" dirty="0"/>
              <a:t>El proyecto, auspiciado por el departamento de Defensa de los Estados Unidos, culminó dos años después, cuando se integró a ese equipo el ingeniero y matemático húngaro John </a:t>
            </a:r>
            <a:r>
              <a:rPr lang="es-ES_tradnl" dirty="0" err="1"/>
              <a:t>von</a:t>
            </a:r>
            <a:r>
              <a:rPr lang="es-ES_tradnl" dirty="0"/>
              <a:t> Neumann (1903 - 1957). Las ideas de </a:t>
            </a:r>
            <a:r>
              <a:rPr lang="es-ES_tradnl" dirty="0" err="1"/>
              <a:t>von</a:t>
            </a:r>
            <a:r>
              <a:rPr lang="es-ES_tradnl" dirty="0"/>
              <a:t> Neumann resultaron tan fundamentales para su desarrollo posterior, que es considerado el padre de las computadoras.</a:t>
            </a:r>
            <a:endParaRPr lang="es-MX" dirty="0"/>
          </a:p>
          <a:p>
            <a:r>
              <a:rPr lang="es-MX" dirty="0"/>
              <a:t>No obstante, su tamaño y peso eran descomunales: pesaba 27 toneladas y medía 15.000 pies. </a:t>
            </a:r>
          </a:p>
        </p:txBody>
      </p:sp>
    </p:spTree>
    <p:extLst>
      <p:ext uri="{BB962C8B-B14F-4D97-AF65-F5344CB8AC3E}">
        <p14:creationId xmlns:p14="http://schemas.microsoft.com/office/powerpoint/2010/main" val="386143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a:extLst>
              <a:ext uri="{FF2B5EF4-FFF2-40B4-BE49-F238E27FC236}">
                <a16:creationId xmlns:a16="http://schemas.microsoft.com/office/drawing/2014/main" id="{9ECD3407-E5BA-495E-A8C2-BF639A0818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6106" y="1379367"/>
            <a:ext cx="7671864" cy="453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9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FB8F4-C2D1-42A1-BDED-3E20590B4841}"/>
              </a:ext>
            </a:extLst>
          </p:cNvPr>
          <p:cNvSpPr>
            <a:spLocks noGrp="1"/>
          </p:cNvSpPr>
          <p:nvPr>
            <p:ph type="title"/>
          </p:nvPr>
        </p:nvSpPr>
        <p:spPr/>
        <p:txBody>
          <a:bodyPr>
            <a:normAutofit fontScale="90000"/>
          </a:bodyPr>
          <a:lstStyle/>
          <a:p>
            <a:r>
              <a:rPr lang="es-ES_tradnl" i="1" dirty="0"/>
              <a:t>La EDVAC</a:t>
            </a:r>
            <a:br>
              <a:rPr lang="es-ES_tradnl" i="1" dirty="0"/>
            </a:br>
            <a:r>
              <a:rPr lang="es-ES_tradnl" i="1" dirty="0"/>
              <a:t> </a:t>
            </a:r>
            <a:r>
              <a:rPr lang="es-ES_tradnl" sz="2700" i="1" dirty="0"/>
              <a:t>(Electronic </a:t>
            </a:r>
            <a:r>
              <a:rPr lang="es-ES_tradnl" sz="2700" i="1" dirty="0" err="1"/>
              <a:t>Discrete</a:t>
            </a:r>
            <a:r>
              <a:rPr lang="es-ES_tradnl" sz="2700" i="1" dirty="0"/>
              <a:t> Variable </a:t>
            </a:r>
            <a:r>
              <a:rPr lang="es-ES_tradnl" sz="2700" i="1" dirty="0" err="1"/>
              <a:t>Automatic</a:t>
            </a:r>
            <a:r>
              <a:rPr lang="es-ES_tradnl" sz="2700" i="1" dirty="0"/>
              <a:t> </a:t>
            </a:r>
            <a:r>
              <a:rPr lang="es-ES_tradnl" sz="2700" i="1" dirty="0" err="1"/>
              <a:t>Computer</a:t>
            </a:r>
            <a:r>
              <a:rPr lang="es-ES_tradnl" sz="2700" i="1" dirty="0"/>
              <a:t>)</a:t>
            </a:r>
            <a:endParaRPr lang="es-MX" sz="2700" dirty="0"/>
          </a:p>
        </p:txBody>
      </p:sp>
      <p:sp>
        <p:nvSpPr>
          <p:cNvPr id="3" name="Marcador de contenido 2">
            <a:extLst>
              <a:ext uri="{FF2B5EF4-FFF2-40B4-BE49-F238E27FC236}">
                <a16:creationId xmlns:a16="http://schemas.microsoft.com/office/drawing/2014/main" id="{462E5306-7B91-44FE-9BF6-FF7FECADBB28}"/>
              </a:ext>
            </a:extLst>
          </p:cNvPr>
          <p:cNvSpPr>
            <a:spLocks noGrp="1"/>
          </p:cNvSpPr>
          <p:nvPr>
            <p:ph idx="1"/>
          </p:nvPr>
        </p:nvSpPr>
        <p:spPr/>
        <p:txBody>
          <a:bodyPr>
            <a:normAutofit fontScale="92500" lnSpcReduction="10000"/>
          </a:bodyPr>
          <a:lstStyle/>
          <a:p>
            <a:r>
              <a:rPr lang="es-ES_tradnl" sz="2400" i="1" dirty="0"/>
              <a:t>Fue diseñada por este nuevo equipo. Tenía aproximadamente cuatro mil bulbos y usaba un tipo de memoria basado en tubos llenos de mercurio por donde circulaban señales eléctricas sujetas a retardos.</a:t>
            </a:r>
            <a:endParaRPr lang="es-MX" sz="3600" dirty="0"/>
          </a:p>
          <a:p>
            <a:r>
              <a:rPr lang="es-ES_tradnl" sz="2400" i="1" dirty="0"/>
              <a:t>La idea fundamental de </a:t>
            </a:r>
            <a:r>
              <a:rPr lang="es-ES_tradnl" sz="2400" i="1" dirty="0" err="1"/>
              <a:t>Von</a:t>
            </a:r>
            <a:r>
              <a:rPr lang="es-ES_tradnl" sz="2400" i="1" dirty="0"/>
              <a:t> Neumann fue: </a:t>
            </a:r>
            <a:endParaRPr lang="es-MX" sz="3600" dirty="0"/>
          </a:p>
          <a:p>
            <a:r>
              <a:rPr lang="es-ES_tradnl" sz="2400" i="1" dirty="0"/>
              <a:t>Permitir que en la memoria coexistan datos con instrucciones, para que entonces la computadora pueda ser programada en un lenguaje, y no por medio de alambres que eléctricamente interconectaban varias secciones de control, como en la ENIAC.</a:t>
            </a:r>
            <a:endParaRPr lang="es-MX" sz="3600" dirty="0"/>
          </a:p>
          <a:p>
            <a:r>
              <a:rPr lang="es-ES_tradnl" sz="2400" i="1" dirty="0"/>
              <a:t>Características:</a:t>
            </a:r>
            <a:endParaRPr lang="es-MX" sz="3600" dirty="0"/>
          </a:p>
          <a:p>
            <a:pPr lvl="1"/>
            <a:r>
              <a:rPr lang="es-ES_tradnl" i="1" dirty="0"/>
              <a:t>Las máquinas estaban construidas por medio de tubos de vacío. </a:t>
            </a:r>
            <a:endParaRPr lang="es-MX" sz="3200" dirty="0"/>
          </a:p>
          <a:p>
            <a:pPr lvl="1"/>
            <a:r>
              <a:rPr lang="es-ES_tradnl" i="1" dirty="0"/>
              <a:t>Eran programadas en lenguaje de máquina. </a:t>
            </a:r>
            <a:endParaRPr lang="es-MX" sz="3200" dirty="0"/>
          </a:p>
          <a:p>
            <a:pPr lvl="1"/>
            <a:r>
              <a:rPr lang="es-ES_tradnl" i="1" dirty="0"/>
              <a:t>Forma en que el ser humano se comunica con ellas.</a:t>
            </a:r>
            <a:endParaRPr lang="es-MX" sz="3200" dirty="0"/>
          </a:p>
          <a:p>
            <a:endParaRPr lang="es-MX" dirty="0"/>
          </a:p>
        </p:txBody>
      </p:sp>
    </p:spTree>
    <p:extLst>
      <p:ext uri="{BB962C8B-B14F-4D97-AF65-F5344CB8AC3E}">
        <p14:creationId xmlns:p14="http://schemas.microsoft.com/office/powerpoint/2010/main" val="294093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sz="2800" dirty="0"/>
              <a:t>El primer computador comercial fue construido en 1951 por la compañía Remington-Rand-</a:t>
            </a:r>
            <a:r>
              <a:rPr lang="es-MX" sz="2800" dirty="0" err="1"/>
              <a:t>Corporation</a:t>
            </a:r>
            <a:r>
              <a:rPr lang="es-MX" sz="2800" dirty="0"/>
              <a:t>, llamado el UNIVAC I y cuya capacidad no era nada menuda: 4.000 sumas por segundo, almacenaba información numérica, alfabética, etc. </a:t>
            </a:r>
          </a:p>
          <a:p>
            <a:endParaRPr lang="es-MX" dirty="0"/>
          </a:p>
        </p:txBody>
      </p:sp>
    </p:spTree>
    <p:extLst>
      <p:ext uri="{BB962C8B-B14F-4D97-AF65-F5344CB8AC3E}">
        <p14:creationId xmlns:p14="http://schemas.microsoft.com/office/powerpoint/2010/main" val="6263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9597C-FC63-493C-9130-F86D96907BC8}"/>
              </a:ext>
            </a:extLst>
          </p:cNvPr>
          <p:cNvSpPr>
            <a:spLocks noGrp="1"/>
          </p:cNvSpPr>
          <p:nvPr>
            <p:ph type="title"/>
          </p:nvPr>
        </p:nvSpPr>
        <p:spPr/>
        <p:txBody>
          <a:bodyPr>
            <a:normAutofit/>
          </a:bodyPr>
          <a:lstStyle/>
          <a:p>
            <a:r>
              <a:rPr lang="es-MX" dirty="0" err="1"/>
              <a:t>Univac</a:t>
            </a:r>
            <a:br>
              <a:rPr lang="es-MX" dirty="0"/>
            </a:br>
            <a:r>
              <a:rPr lang="es-ES_tradnl" sz="2200" i="1" dirty="0"/>
              <a:t>(Universal </a:t>
            </a:r>
            <a:r>
              <a:rPr lang="es-ES_tradnl" sz="2200" i="1" dirty="0" err="1"/>
              <a:t>Automatic</a:t>
            </a:r>
            <a:r>
              <a:rPr lang="es-ES_tradnl" sz="2200" i="1" dirty="0"/>
              <a:t> </a:t>
            </a:r>
            <a:r>
              <a:rPr lang="es-ES_tradnl" sz="2200" i="1" dirty="0" err="1"/>
              <a:t>Computer</a:t>
            </a:r>
            <a:r>
              <a:rPr lang="es-ES_tradnl" sz="2200" i="1" dirty="0"/>
              <a:t>)</a:t>
            </a:r>
            <a:endParaRPr lang="es-MX" sz="2200" dirty="0"/>
          </a:p>
        </p:txBody>
      </p:sp>
      <p:sp>
        <p:nvSpPr>
          <p:cNvPr id="3" name="Marcador de contenido 2">
            <a:extLst>
              <a:ext uri="{FF2B5EF4-FFF2-40B4-BE49-F238E27FC236}">
                <a16:creationId xmlns:a16="http://schemas.microsoft.com/office/drawing/2014/main" id="{3263916C-C652-4DF8-BA5F-437B82865568}"/>
              </a:ext>
            </a:extLst>
          </p:cNvPr>
          <p:cNvSpPr>
            <a:spLocks noGrp="1"/>
          </p:cNvSpPr>
          <p:nvPr>
            <p:ph idx="1"/>
          </p:nvPr>
        </p:nvSpPr>
        <p:spPr>
          <a:xfrm>
            <a:off x="685800" y="2281991"/>
            <a:ext cx="10820400" cy="4024125"/>
          </a:xfrm>
        </p:spPr>
        <p:txBody>
          <a:bodyPr/>
          <a:lstStyle/>
          <a:p>
            <a:r>
              <a:rPr lang="es-ES_tradnl" i="1" dirty="0"/>
              <a:t>Fue la primera computadora comercial, que disponía de mil palabras de memoria central y podían leer cintas magnéticas, se utilizó para procesar el censo de 1950 en los Estados Unidos</a:t>
            </a:r>
            <a:r>
              <a:rPr lang="es-ES_tradnl" b="1" i="1" dirty="0"/>
              <a:t>.</a:t>
            </a:r>
          </a:p>
          <a:p>
            <a:r>
              <a:rPr lang="es-MX" dirty="0"/>
              <a:t>Entre sus características técnicas tenemos que su memoria se implementó usando líneas de retardo de mercurio, dándole la capacidad para almacenar hasta mil palabras de 12 caracteres cada una y hacer cerca de mil cálculos por segundo; además, a diferencia de la famosa ENIAC, usaba sólo 5 mil bulbos para funcionar, es decir 13 mil menos.</a:t>
            </a:r>
          </a:p>
        </p:txBody>
      </p:sp>
    </p:spTree>
    <p:extLst>
      <p:ext uri="{BB962C8B-B14F-4D97-AF65-F5344CB8AC3E}">
        <p14:creationId xmlns:p14="http://schemas.microsoft.com/office/powerpoint/2010/main" val="296493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1841" y="1119739"/>
            <a:ext cx="10820400" cy="4024125"/>
          </a:xfrm>
        </p:spPr>
        <p:txBody>
          <a:bodyPr>
            <a:normAutofit/>
          </a:bodyPr>
          <a:lstStyle/>
          <a:p>
            <a:r>
              <a:rPr lang="es-ES" dirty="0" err="1"/>
              <a:t>Eckert</a:t>
            </a:r>
            <a:r>
              <a:rPr lang="es-ES" dirty="0"/>
              <a:t> y </a:t>
            </a:r>
            <a:r>
              <a:rPr lang="es-ES" dirty="0" err="1"/>
              <a:t>Mauchly</a:t>
            </a:r>
            <a:r>
              <a:rPr lang="es-ES" dirty="0"/>
              <a:t> contribuyeron al desarrollo de computadoras de la Primera Generación formando una compañía privada y construyendo </a:t>
            </a:r>
            <a:r>
              <a:rPr lang="es-ES" u="sng" dirty="0">
                <a:hlinkClick r:id="rId2" tooltip="UNIVAC"/>
              </a:rPr>
              <a:t>UNIVAC I</a:t>
            </a:r>
            <a:r>
              <a:rPr lang="es-ES" dirty="0"/>
              <a:t>, que el Comité del censo utilizó para evaluar el censo de 1950. </a:t>
            </a:r>
          </a:p>
          <a:p>
            <a:endParaRPr lang="es-ES" dirty="0"/>
          </a:p>
          <a:p>
            <a:endParaRPr lang="es-ES" dirty="0"/>
          </a:p>
          <a:p>
            <a:endParaRPr lang="es-MX" dirty="0"/>
          </a:p>
        </p:txBody>
      </p:sp>
      <p:pic>
        <p:nvPicPr>
          <p:cNvPr id="4098" name="Picture 2" descr="http://bitacora.ingenet.com.mx/wp-content/uploads/2013/06/14062013-univac-3-e1370464849453.jpg">
            <a:extLst>
              <a:ext uri="{FF2B5EF4-FFF2-40B4-BE49-F238E27FC236}">
                <a16:creationId xmlns:a16="http://schemas.microsoft.com/office/drawing/2014/main" id="{43033349-C41A-4BD0-8EBA-2ABA9D09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790" y="2365188"/>
            <a:ext cx="5664868" cy="410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2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2000"/>
                                        <p:tgtEl>
                                          <p:spTgt spid="4098"/>
                                        </p:tgtEl>
                                      </p:cBhvr>
                                    </p:animEffect>
                                    <p:anim calcmode="lin" valueType="num">
                                      <p:cBhvr>
                                        <p:cTn id="14" dur="2000" fill="hold"/>
                                        <p:tgtEl>
                                          <p:spTgt spid="4098"/>
                                        </p:tgtEl>
                                        <p:attrNameLst>
                                          <p:attrName>ppt_w</p:attrName>
                                        </p:attrNameLst>
                                      </p:cBhvr>
                                      <p:tavLst>
                                        <p:tav tm="0" fmla="#ppt_w*sin(2.5*pi*$)">
                                          <p:val>
                                            <p:fltVal val="0"/>
                                          </p:val>
                                        </p:tav>
                                        <p:tav tm="100000">
                                          <p:val>
                                            <p:fltVal val="1"/>
                                          </p:val>
                                        </p:tav>
                                      </p:tavLst>
                                    </p:anim>
                                    <p:anim calcmode="lin" valueType="num">
                                      <p:cBhvr>
                                        <p:cTn id="15"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639614"/>
            <a:ext cx="10820400" cy="4579071"/>
          </a:xfrm>
        </p:spPr>
        <p:txBody>
          <a:bodyPr>
            <a:normAutofit/>
          </a:bodyPr>
          <a:lstStyle/>
          <a:p>
            <a:pPr marL="0" indent="0" algn="ctr">
              <a:buNone/>
            </a:pPr>
            <a:r>
              <a:rPr lang="es-MX" sz="5400" dirty="0"/>
              <a:t>Personas </a:t>
            </a:r>
          </a:p>
          <a:p>
            <a:pPr marL="0" indent="0" algn="ctr">
              <a:buNone/>
            </a:pPr>
            <a:r>
              <a:rPr lang="es-MX" sz="5400" dirty="0"/>
              <a:t>Relevantes</a:t>
            </a:r>
          </a:p>
          <a:p>
            <a:pPr marL="0" indent="0" algn="ctr">
              <a:buNone/>
            </a:pPr>
            <a:r>
              <a:rPr lang="es-MX" sz="5400" dirty="0"/>
              <a:t>De</a:t>
            </a:r>
          </a:p>
          <a:p>
            <a:pPr marL="0" indent="0" algn="ctr">
              <a:buNone/>
            </a:pPr>
            <a:r>
              <a:rPr lang="es-MX" sz="5400" dirty="0"/>
              <a:t>Esta Generación</a:t>
            </a:r>
          </a:p>
          <a:p>
            <a:pPr marL="0" indent="0" algn="ctr">
              <a:buNone/>
            </a:pPr>
            <a:endParaRPr lang="es-MX" sz="5400" dirty="0"/>
          </a:p>
        </p:txBody>
      </p:sp>
    </p:spTree>
    <p:extLst>
      <p:ext uri="{BB962C8B-B14F-4D97-AF65-F5344CB8AC3E}">
        <p14:creationId xmlns:p14="http://schemas.microsoft.com/office/powerpoint/2010/main" val="223293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la Segunda Guerra Mundial </a:t>
            </a:r>
            <a:br>
              <a:rPr lang="es-MX" dirty="0"/>
            </a:br>
            <a:r>
              <a:rPr lang="es-MX" dirty="0"/>
              <a:t>la madre de todas las tecnologías</a:t>
            </a:r>
            <a:br>
              <a:rPr lang="es-MX" dirty="0"/>
            </a:br>
            <a:endParaRPr lang="es-MX" dirty="0"/>
          </a:p>
        </p:txBody>
      </p:sp>
      <p:sp>
        <p:nvSpPr>
          <p:cNvPr id="3" name="Marcador de contenido 2"/>
          <p:cNvSpPr>
            <a:spLocks noGrp="1"/>
          </p:cNvSpPr>
          <p:nvPr>
            <p:ph idx="1"/>
          </p:nvPr>
        </p:nvSpPr>
        <p:spPr/>
        <p:txBody>
          <a:bodyPr/>
          <a:lstStyle/>
          <a:p>
            <a:pPr>
              <a:buFont typeface="Wingdings" panose="05000000000000000000" pitchFamily="2" charset="2"/>
              <a:buChar char="v"/>
            </a:pPr>
            <a:r>
              <a:rPr lang="es-MX" dirty="0"/>
              <a:t>Nacieron en 1946 en Filadelfia, si exceptuamos las herramientas relacionadas con la guerra del British </a:t>
            </a:r>
            <a:r>
              <a:rPr lang="es-MX" dirty="0" err="1"/>
              <a:t>Colossus</a:t>
            </a:r>
            <a:r>
              <a:rPr lang="es-MX" dirty="0"/>
              <a:t> de 1943, aplicadas al desciframiento de códigos enemigos, y el Z-3 alemán producido en 1941 para ayudar con los cálculos de aviación. </a:t>
            </a:r>
          </a:p>
          <a:p>
            <a:pPr>
              <a:buFont typeface="Wingdings" panose="05000000000000000000" pitchFamily="2" charset="2"/>
              <a:buChar char="v"/>
            </a:pPr>
            <a:r>
              <a:rPr lang="es-MX" dirty="0"/>
              <a:t>Sin embargo la mayor parte de los esfuerzos de los aliados en electrónica se concentraron en hacer programas de investigación en el MIT, y la actual experimentación del poder de las calculadoras, bajo el auspicio de la Armada norteamericana, tuvo lugar en la Universidad de Pennsylvania, donde </a:t>
            </a:r>
            <a:r>
              <a:rPr lang="es-MX" dirty="0" err="1"/>
              <a:t>Mauchly</a:t>
            </a:r>
            <a:r>
              <a:rPr lang="es-MX" dirty="0"/>
              <a:t> y </a:t>
            </a:r>
            <a:r>
              <a:rPr lang="es-MX" dirty="0" err="1"/>
              <a:t>Eckert</a:t>
            </a:r>
            <a:r>
              <a:rPr lang="es-MX" dirty="0"/>
              <a:t> produjeron en 1946 la primera computadora de propósitos generales, la ENIAC</a:t>
            </a:r>
          </a:p>
          <a:p>
            <a:pPr>
              <a:buFont typeface="Wingdings" panose="05000000000000000000" pitchFamily="2" charset="2"/>
              <a:buChar char="v"/>
            </a:pPr>
            <a:endParaRPr lang="es-MX" dirty="0"/>
          </a:p>
          <a:p>
            <a:pPr>
              <a:buFont typeface="Wingdings" panose="05000000000000000000" pitchFamily="2" charset="2"/>
              <a:buChar char="v"/>
            </a:pPr>
            <a:endParaRPr lang="es-MX" dirty="0"/>
          </a:p>
        </p:txBody>
      </p:sp>
    </p:spTree>
    <p:extLst>
      <p:ext uri="{BB962C8B-B14F-4D97-AF65-F5344CB8AC3E}">
        <p14:creationId xmlns:p14="http://schemas.microsoft.com/office/powerpoint/2010/main" val="25385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John Louis von Neumann (1903-1957)</a:t>
            </a:r>
            <a:endParaRPr lang="es-MX" dirty="0"/>
          </a:p>
        </p:txBody>
      </p:sp>
      <p:sp>
        <p:nvSpPr>
          <p:cNvPr id="4" name="Rectangle 1"/>
          <p:cNvSpPr>
            <a:spLocks noGrp="1" noChangeArrowheads="1"/>
          </p:cNvSpPr>
          <p:nvPr>
            <p:ph idx="1"/>
          </p:nvPr>
        </p:nvSpPr>
        <p:spPr bwMode="auto">
          <a:xfrm>
            <a:off x="583325" y="2217477"/>
            <a:ext cx="1127234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Este científico matemático ocupa un lugar privilegiado en la historia de la computación debido a sus múltiples e importantísimos aportes a las computadoras de la primera generación.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Nació el 28 de Diciembre de 1903 en Budapest, Hungría, llegando a ser uno de los más brillantes matemáticos de la era de la computación.</a:t>
            </a:r>
            <a:endParaRPr kumimoji="0" lang="es-ES" altLang="es-MX"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Durante la segunda guerra mundial fueron aprovechados sus conocimientos en hidrodinámica, balística, meteorología, teoría de juegos y estadísticas.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 En 1944 contribuyó en forma directa en los diseños de fabricación de computadoras de esa generación, asesorando a </a:t>
            </a:r>
            <a:r>
              <a:rPr kumimoji="0" lang="es-ES" altLang="es-MX" sz="2400" b="0" i="0" u="none" strike="noStrike" cap="none" normalizeH="0" baseline="0" dirty="0" err="1">
                <a:ln>
                  <a:noFill/>
                </a:ln>
                <a:solidFill>
                  <a:srgbClr val="FFFFFF"/>
                </a:solidFill>
                <a:effectLst/>
                <a:latin typeface="Calibri" panose="020F0502020204030204" pitchFamily="34" charset="0"/>
                <a:cs typeface="Times New Roman" panose="02020603050405020304" pitchFamily="18" charset="0"/>
              </a:rPr>
              <a:t>Eckert</a:t>
            </a: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 y John </a:t>
            </a:r>
            <a:r>
              <a:rPr kumimoji="0" lang="es-ES" altLang="es-MX" sz="2400" b="0" i="0" u="none" strike="noStrike" cap="none" normalizeH="0" baseline="0" dirty="0" err="1">
                <a:ln>
                  <a:noFill/>
                </a:ln>
                <a:solidFill>
                  <a:srgbClr val="FFFFFF"/>
                </a:solidFill>
                <a:effectLst/>
                <a:latin typeface="Calibri" panose="020F0502020204030204" pitchFamily="34" charset="0"/>
                <a:cs typeface="Times New Roman" panose="02020603050405020304" pitchFamily="18" charset="0"/>
              </a:rPr>
              <a:t>Machly</a:t>
            </a: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 creadores de la ENIAC y que construyeran además la UNIVAC en 1950. Durante esa década trabajó como consultor para la IBM colaborando con Howard </a:t>
            </a:r>
            <a:r>
              <a:rPr kumimoji="0" lang="es-ES" altLang="es-MX" sz="2400" b="0" i="0" u="none" strike="noStrike" cap="none" normalizeH="0" baseline="0" dirty="0" err="1">
                <a:ln>
                  <a:noFill/>
                </a:ln>
                <a:solidFill>
                  <a:srgbClr val="FFFFFF"/>
                </a:solidFill>
                <a:effectLst/>
                <a:latin typeface="Calibri" panose="020F0502020204030204" pitchFamily="34" charset="0"/>
                <a:cs typeface="Times New Roman" panose="02020603050405020304" pitchFamily="18" charset="0"/>
              </a:rPr>
              <a:t>Aiken</a:t>
            </a: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 para la construcción de la computadora Mark I de Harvard. </a:t>
            </a:r>
            <a:endParaRPr kumimoji="0" lang="es-ES" altLang="es-MX"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7746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john louis von neuman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8543" y="1733550"/>
            <a:ext cx="6614914" cy="448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445397"/>
            <a:ext cx="8610600" cy="1293028"/>
          </a:xfrm>
        </p:spPr>
        <p:txBody>
          <a:bodyPr>
            <a:normAutofit/>
          </a:bodyPr>
          <a:lstStyle/>
          <a:p>
            <a:r>
              <a:rPr lang="es-ES" b="1" dirty="0"/>
              <a:t>Konrad </a:t>
            </a:r>
            <a:r>
              <a:rPr lang="es-ES" b="1" dirty="0" err="1"/>
              <a:t>Zuse</a:t>
            </a:r>
            <a:r>
              <a:rPr lang="es-ES" b="1" dirty="0"/>
              <a:t> (1910-1957</a:t>
            </a:r>
            <a:r>
              <a:rPr lang="es-ES" sz="3100" b="1" dirty="0"/>
              <a:t>) El primer prototipo de computadora digital</a:t>
            </a:r>
            <a:endParaRPr lang="es-MX" sz="3100" dirty="0"/>
          </a:p>
        </p:txBody>
      </p:sp>
      <p:sp>
        <p:nvSpPr>
          <p:cNvPr id="4" name="Rectangle 1"/>
          <p:cNvSpPr>
            <a:spLocks noGrp="1" noChangeArrowheads="1"/>
          </p:cNvSpPr>
          <p:nvPr>
            <p:ph idx="1"/>
          </p:nvPr>
        </p:nvSpPr>
        <p:spPr bwMode="auto">
          <a:xfrm>
            <a:off x="425670" y="1944466"/>
            <a:ext cx="1108053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Durante 1936 y 1939 el ingeniero alemán Konrad </a:t>
            </a:r>
            <a:r>
              <a:rPr kumimoji="0" lang="es-ES" altLang="es-MX" sz="2400" b="0" i="0" u="none" strike="noStrike" cap="none" normalizeH="0" baseline="0" dirty="0" err="1">
                <a:ln>
                  <a:noFill/>
                </a:ln>
                <a:solidFill>
                  <a:srgbClr val="FFFFFF"/>
                </a:solidFill>
                <a:effectLst/>
                <a:latin typeface="Calibri" panose="020F0502020204030204" pitchFamily="34" charset="0"/>
                <a:cs typeface="Times New Roman" panose="02020603050405020304" pitchFamily="18" charset="0"/>
              </a:rPr>
              <a:t>Zuse</a:t>
            </a: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 construyó la primera computadora electromecánica binaria programable. Sin embargo, tan sólo fabricó un prototipo para pruebas al cual llamó Z1, el mismo que nunca llegó a funcionar a cabalidad debido a la falta de perfeccionamiento en sus elementos mecánicos.</a:t>
            </a:r>
            <a:endParaRPr kumimoji="0" lang="es-ES" altLang="es-MX" sz="24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En 1940 </a:t>
            </a:r>
            <a:r>
              <a:rPr kumimoji="0" lang="es-ES" altLang="es-MX" sz="2400" b="0" i="0" u="none" strike="noStrike" cap="none" normalizeH="0" baseline="0" dirty="0" err="1">
                <a:ln>
                  <a:noFill/>
                </a:ln>
                <a:solidFill>
                  <a:srgbClr val="FFFFFF"/>
                </a:solidFill>
                <a:effectLst/>
                <a:latin typeface="Calibri" panose="020F0502020204030204" pitchFamily="34" charset="0"/>
                <a:cs typeface="Times New Roman" panose="02020603050405020304" pitchFamily="18" charset="0"/>
              </a:rPr>
              <a:t>Zuse</a:t>
            </a: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 terminó su modelo Z2, el cual fue la primera computadora electro-mecánica completamente funcional del mundo.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Al año siguiente,</a:t>
            </a:r>
            <a:r>
              <a:rPr kumimoji="0" lang="es-ES" altLang="es-MX" sz="2400" b="1"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 </a:t>
            </a: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en 1941, fabricó su modelo Z3 pare el cual desarrolló un programa de control que hacía uso de los dígitos binarios. Sin embargo esta computadora fue destruida en 1944 a causa de la guerra.</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 Entre 1945 y 1946 creó el "</a:t>
            </a:r>
            <a:r>
              <a:rPr kumimoji="0" lang="es-ES" altLang="es-MX" sz="2400" b="0" i="0" u="none" strike="noStrike" cap="none" normalizeH="0" baseline="0" dirty="0" err="1">
                <a:ln>
                  <a:noFill/>
                </a:ln>
                <a:solidFill>
                  <a:srgbClr val="FFFFFF"/>
                </a:solidFill>
                <a:effectLst/>
                <a:latin typeface="Calibri" panose="020F0502020204030204" pitchFamily="34" charset="0"/>
                <a:cs typeface="Times New Roman" panose="02020603050405020304" pitchFamily="18" charset="0"/>
              </a:rPr>
              <a:t>Plankalkül</a:t>
            </a:r>
            <a:r>
              <a:rPr kumimoji="0" lang="es-ES" altLang="es-MX" sz="2400" b="0" i="0" u="none" strike="noStrike" cap="none" normalizeH="0" baseline="0" dirty="0">
                <a:ln>
                  <a:noFill/>
                </a:ln>
                <a:solidFill>
                  <a:srgbClr val="FFFFFF"/>
                </a:solidFill>
                <a:effectLst/>
                <a:latin typeface="Calibri" panose="020F0502020204030204" pitchFamily="34" charset="0"/>
                <a:cs typeface="Times New Roman" panose="02020603050405020304" pitchFamily="18" charset="0"/>
              </a:rPr>
              <a:t>" (Plan de Cálculos), el primer lenguaje de programación de la historia y predecesor de los lenguajes modernos de programación algorítmica.</a:t>
            </a:r>
            <a:endParaRPr kumimoji="0" lang="es-ES" altLang="es-MX"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74139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konrad zuse z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890" y="1223442"/>
            <a:ext cx="5325501" cy="386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konrad zuse z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051" y="2977110"/>
            <a:ext cx="4366056" cy="290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5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Grace </a:t>
            </a:r>
            <a:r>
              <a:rPr lang="es-ES" b="1" dirty="0" err="1"/>
              <a:t>Hooper</a:t>
            </a:r>
            <a:r>
              <a:rPr lang="es-ES" b="1" dirty="0"/>
              <a:t> (1906-1992) </a:t>
            </a:r>
            <a:endParaRPr lang="es-MX" dirty="0"/>
          </a:p>
        </p:txBody>
      </p:sp>
      <p:sp>
        <p:nvSpPr>
          <p:cNvPr id="3" name="Marcador de contenido 2"/>
          <p:cNvSpPr>
            <a:spLocks noGrp="1"/>
          </p:cNvSpPr>
          <p:nvPr>
            <p:ph idx="1"/>
          </p:nvPr>
        </p:nvSpPr>
        <p:spPr/>
        <p:txBody>
          <a:bodyPr>
            <a:normAutofit lnSpcReduction="10000"/>
          </a:bodyPr>
          <a:lstStyle/>
          <a:p>
            <a:r>
              <a:rPr lang="es-MX" dirty="0"/>
              <a:t>La almirante </a:t>
            </a:r>
            <a:r>
              <a:rPr lang="es-MX" b="1" dirty="0"/>
              <a:t>Grace </a:t>
            </a:r>
            <a:r>
              <a:rPr lang="es-MX" b="1" dirty="0" err="1"/>
              <a:t>Hooper</a:t>
            </a:r>
            <a:r>
              <a:rPr lang="es-MX" dirty="0"/>
              <a:t>, conocida como "</a:t>
            </a:r>
            <a:r>
              <a:rPr lang="es-MX" dirty="0" err="1"/>
              <a:t>Amazing</a:t>
            </a:r>
            <a:r>
              <a:rPr lang="es-MX" dirty="0"/>
              <a:t> Grace" (la fascinante Grace), una excelente oficial de la Marina de Guerra de los Estados Unidos, entre los años 1940 y 1950 se convirtió en pionera y propulsora de la programación en computadoras.</a:t>
            </a:r>
          </a:p>
          <a:p>
            <a:r>
              <a:rPr lang="es-MX" dirty="0"/>
              <a:t>Como </a:t>
            </a:r>
            <a:r>
              <a:rPr lang="es-MX" dirty="0" err="1"/>
              <a:t>innovativa</a:t>
            </a:r>
            <a:r>
              <a:rPr lang="es-MX" dirty="0"/>
              <a:t> y pensadora fundamentalista, la almirante </a:t>
            </a:r>
            <a:r>
              <a:rPr lang="es-MX" dirty="0" err="1"/>
              <a:t>Hooper</a:t>
            </a:r>
            <a:r>
              <a:rPr lang="es-MX" dirty="0"/>
              <a:t> creyó firmemente en que las computadoras podían servir para aplicaciones de negocios más allá del uso primordial que se le daban a estos equipos en los campos científicos y militar.</a:t>
            </a:r>
          </a:p>
          <a:p>
            <a:r>
              <a:rPr lang="es-MX" dirty="0"/>
              <a:t> Ella creó el lenguaje </a:t>
            </a:r>
            <a:r>
              <a:rPr lang="es-MX" dirty="0" err="1"/>
              <a:t>Flowmatic</a:t>
            </a:r>
            <a:r>
              <a:rPr lang="es-MX" dirty="0"/>
              <a:t>, con el cual desarrolló muchas aplicaciones y en 1951 produjo el primer compilador, denominado A-0 (</a:t>
            </a:r>
            <a:r>
              <a:rPr lang="es-MX" dirty="0" err="1"/>
              <a:t>Math</a:t>
            </a:r>
            <a:r>
              <a:rPr lang="es-MX" dirty="0"/>
              <a:t> </a:t>
            </a:r>
            <a:r>
              <a:rPr lang="es-MX" dirty="0" err="1"/>
              <a:t>Matic</a:t>
            </a:r>
            <a:r>
              <a:rPr lang="es-MX" dirty="0"/>
              <a:t>). En 1960 presentó su primera versión del lenguaje COBOL (</a:t>
            </a:r>
            <a:r>
              <a:rPr lang="es-MX" dirty="0" err="1"/>
              <a:t>Common</a:t>
            </a:r>
            <a:r>
              <a:rPr lang="es-MX" dirty="0"/>
              <a:t> Business-</a:t>
            </a:r>
            <a:r>
              <a:rPr lang="es-MX" dirty="0" err="1"/>
              <a:t>Oriented</a:t>
            </a:r>
            <a:r>
              <a:rPr lang="es-MX" dirty="0"/>
              <a:t> </a:t>
            </a:r>
            <a:r>
              <a:rPr lang="es-MX" dirty="0" err="1"/>
              <a:t>Language</a:t>
            </a:r>
            <a:r>
              <a:rPr lang="es-MX" dirty="0"/>
              <a:t>).Grace se graduó en matemáticas y física en el </a:t>
            </a:r>
            <a:r>
              <a:rPr lang="es-MX" dirty="0" err="1"/>
              <a:t>Vassar</a:t>
            </a:r>
            <a:r>
              <a:rPr lang="es-MX" dirty="0"/>
              <a:t> </a:t>
            </a:r>
            <a:r>
              <a:rPr lang="es-MX" dirty="0" err="1"/>
              <a:t>College</a:t>
            </a:r>
            <a:r>
              <a:rPr lang="es-MX" dirty="0"/>
              <a:t>. Completó su maestría y doctorado en la Universidad de Yale.</a:t>
            </a:r>
          </a:p>
        </p:txBody>
      </p:sp>
    </p:spTree>
    <p:extLst>
      <p:ext uri="{BB962C8B-B14F-4D97-AF65-F5344CB8AC3E}">
        <p14:creationId xmlns:p14="http://schemas.microsoft.com/office/powerpoint/2010/main" val="133640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grace hopp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2773" y="1496944"/>
            <a:ext cx="4050687" cy="35535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grace ho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547" y="714758"/>
            <a:ext cx="285750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4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wipe(down)">
                                      <p:cBhvr>
                                        <p:cTn id="25" dur="580">
                                          <p:stCondLst>
                                            <p:cond delay="0"/>
                                          </p:stCondLst>
                                        </p:cTn>
                                        <p:tgtEl>
                                          <p:spTgt spid="3076"/>
                                        </p:tgtEl>
                                      </p:cBhvr>
                                    </p:animEffect>
                                    <p:anim calcmode="lin" valueType="num">
                                      <p:cBhvr>
                                        <p:cTn id="26"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6"/>
                                        </p:tgtEl>
                                      </p:cBhvr>
                                      <p:to x="100000" y="60000"/>
                                    </p:animScale>
                                    <p:animScale>
                                      <p:cBhvr>
                                        <p:cTn id="32" dur="166" decel="50000">
                                          <p:stCondLst>
                                            <p:cond delay="676"/>
                                          </p:stCondLst>
                                        </p:cTn>
                                        <p:tgtEl>
                                          <p:spTgt spid="3076"/>
                                        </p:tgtEl>
                                      </p:cBhvr>
                                      <p:to x="100000" y="100000"/>
                                    </p:animScale>
                                    <p:animScale>
                                      <p:cBhvr>
                                        <p:cTn id="33" dur="26">
                                          <p:stCondLst>
                                            <p:cond delay="1312"/>
                                          </p:stCondLst>
                                        </p:cTn>
                                        <p:tgtEl>
                                          <p:spTgt spid="3076"/>
                                        </p:tgtEl>
                                      </p:cBhvr>
                                      <p:to x="100000" y="80000"/>
                                    </p:animScale>
                                    <p:animScale>
                                      <p:cBhvr>
                                        <p:cTn id="34" dur="166" decel="50000">
                                          <p:stCondLst>
                                            <p:cond delay="1338"/>
                                          </p:stCondLst>
                                        </p:cTn>
                                        <p:tgtEl>
                                          <p:spTgt spid="3076"/>
                                        </p:tgtEl>
                                      </p:cBhvr>
                                      <p:to x="100000" y="100000"/>
                                    </p:animScale>
                                    <p:animScale>
                                      <p:cBhvr>
                                        <p:cTn id="35" dur="26">
                                          <p:stCondLst>
                                            <p:cond delay="1642"/>
                                          </p:stCondLst>
                                        </p:cTn>
                                        <p:tgtEl>
                                          <p:spTgt spid="3076"/>
                                        </p:tgtEl>
                                      </p:cBhvr>
                                      <p:to x="100000" y="90000"/>
                                    </p:animScale>
                                    <p:animScale>
                                      <p:cBhvr>
                                        <p:cTn id="36" dur="166" decel="50000">
                                          <p:stCondLst>
                                            <p:cond delay="1668"/>
                                          </p:stCondLst>
                                        </p:cTn>
                                        <p:tgtEl>
                                          <p:spTgt spid="3076"/>
                                        </p:tgtEl>
                                      </p:cBhvr>
                                      <p:to x="100000" y="100000"/>
                                    </p:animScale>
                                    <p:animScale>
                                      <p:cBhvr>
                                        <p:cTn id="37" dur="26">
                                          <p:stCondLst>
                                            <p:cond delay="1808"/>
                                          </p:stCondLst>
                                        </p:cTn>
                                        <p:tgtEl>
                                          <p:spTgt spid="3076"/>
                                        </p:tgtEl>
                                      </p:cBhvr>
                                      <p:to x="100000" y="95000"/>
                                    </p:animScale>
                                    <p:animScale>
                                      <p:cBhvr>
                                        <p:cTn id="38"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42" y="1889994"/>
            <a:ext cx="11610542" cy="4286161"/>
          </a:xfrm>
        </p:spPr>
        <p:txBody>
          <a:bodyPr/>
          <a:lstStyle/>
          <a:p>
            <a:r>
              <a:rPr lang="es-MX" dirty="0"/>
              <a:t>Erika Jazmín Córdova Becerra</a:t>
            </a:r>
          </a:p>
          <a:p>
            <a:pPr marL="0" indent="0">
              <a:buNone/>
            </a:pPr>
            <a:r>
              <a:rPr lang="es-MX" dirty="0"/>
              <a:t>Grecia A. Quiroz Juan</a:t>
            </a:r>
          </a:p>
          <a:p>
            <a:pPr marL="0" indent="0">
              <a:buNone/>
            </a:pPr>
            <a:r>
              <a:rPr lang="es-MX" dirty="0"/>
              <a:t>                                                 </a:t>
            </a:r>
          </a:p>
          <a:p>
            <a:pPr marL="0" indent="0" algn="ctr">
              <a:buNone/>
            </a:pPr>
            <a:r>
              <a:rPr lang="es-MX" dirty="0"/>
              <a:t>GRACIAS POR SU ATENCION</a:t>
            </a:r>
          </a:p>
          <a:p>
            <a:pPr marL="0" indent="0" algn="ctr">
              <a:buNone/>
            </a:pPr>
            <a:endParaRPr lang="es-MX" dirty="0"/>
          </a:p>
          <a:p>
            <a:pPr marL="0" indent="0" algn="ctr">
              <a:buNone/>
            </a:pPr>
            <a:endParaRPr lang="es-MX" dirty="0"/>
          </a:p>
          <a:p>
            <a:pPr marL="0" indent="0" algn="ctr">
              <a:buNone/>
            </a:pPr>
            <a:endParaRPr lang="es-MX"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711" y="2606749"/>
            <a:ext cx="4088219" cy="4088219"/>
          </a:xfrm>
          <a:prstGeom prst="rect">
            <a:avLst/>
          </a:prstGeom>
          <a:ln>
            <a:noFill/>
          </a:ln>
          <a:effectLst>
            <a:outerShdw blurRad="292100" dist="139700" dir="2700000" algn="tl" rotWithShape="0">
              <a:srgbClr val="333333">
                <a:alpha val="65000"/>
              </a:srgbClr>
            </a:outerShdw>
          </a:effectLst>
        </p:spPr>
      </p:pic>
      <p:sp>
        <p:nvSpPr>
          <p:cNvPr id="2" name="Título 1"/>
          <p:cNvSpPr>
            <a:spLocks noGrp="1"/>
          </p:cNvSpPr>
          <p:nvPr>
            <p:ph type="title"/>
          </p:nvPr>
        </p:nvSpPr>
        <p:spPr/>
        <p:txBody>
          <a:bodyPr/>
          <a:lstStyle/>
          <a:p>
            <a:r>
              <a:rPr lang="es-MX" dirty="0"/>
              <a:t>Integrantes </a:t>
            </a:r>
          </a:p>
        </p:txBody>
      </p:sp>
    </p:spTree>
    <p:extLst>
      <p:ext uri="{BB962C8B-B14F-4D97-AF65-F5344CB8AC3E}">
        <p14:creationId xmlns:p14="http://schemas.microsoft.com/office/powerpoint/2010/main" val="8297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r>
              <a:rPr lang="es-ES" dirty="0" err="1"/>
              <a:t>Eckert</a:t>
            </a:r>
            <a:r>
              <a:rPr lang="es-ES" dirty="0"/>
              <a:t> y </a:t>
            </a:r>
            <a:r>
              <a:rPr lang="es-ES" dirty="0" err="1"/>
              <a:t>Mauchly</a:t>
            </a:r>
            <a:r>
              <a:rPr lang="es-ES" dirty="0"/>
              <a:t> contribuyeron al desarrollo de computadoras de la Primera Generación formando una compañía privada y construyendo </a:t>
            </a:r>
            <a:r>
              <a:rPr lang="es-ES" u="sng" dirty="0">
                <a:hlinkClick r:id="rId2" tooltip="UNIVAC"/>
              </a:rPr>
              <a:t>UNIVAC I</a:t>
            </a:r>
            <a:r>
              <a:rPr lang="es-ES" dirty="0"/>
              <a:t>, que el Comité del censo utilizó para evaluar el censo de 1950. </a:t>
            </a:r>
          </a:p>
          <a:p>
            <a:endParaRPr lang="es-ES" dirty="0"/>
          </a:p>
          <a:p>
            <a:r>
              <a:rPr lang="es-ES" dirty="0"/>
              <a:t>La </a:t>
            </a:r>
            <a:r>
              <a:rPr lang="es-ES" u="sng" dirty="0">
                <a:hlinkClick r:id="rId3"/>
              </a:rPr>
              <a:t>IBM</a:t>
            </a:r>
            <a:r>
              <a:rPr lang="es-ES" dirty="0"/>
              <a:t> tenía el monopolio de los equipos de procesamiento de datos a base de tarjetas perforadas y estaba teniendo un gran auge en productos como rebanadores de carne, básculas para comestibles, relojes y otros artículos; sin embargo no había logrado el contrato para el Censo de 1950.</a:t>
            </a:r>
            <a:endParaRPr lang="es-MX" dirty="0"/>
          </a:p>
          <a:p>
            <a:r>
              <a:rPr lang="es-ES" dirty="0"/>
              <a:t>Comenzó entonces a construir computadoras electrónicas y su primera entrada fue con la </a:t>
            </a:r>
            <a:r>
              <a:rPr lang="es-ES" u="sng" dirty="0">
                <a:hlinkClick r:id="rId4" tooltip="IBM Archives: IBM 701"/>
              </a:rPr>
              <a:t>IBM 701</a:t>
            </a:r>
            <a:r>
              <a:rPr lang="es-ES" dirty="0"/>
              <a:t> en 1953. </a:t>
            </a:r>
            <a:r>
              <a:rPr lang="es-ES" b="1" dirty="0"/>
              <a:t> </a:t>
            </a:r>
            <a:endParaRPr lang="es-MX" b="1" dirty="0"/>
          </a:p>
          <a:p>
            <a:endParaRPr lang="es-MX" dirty="0"/>
          </a:p>
          <a:p>
            <a:endParaRPr lang="es-MX" dirty="0"/>
          </a:p>
        </p:txBody>
      </p:sp>
    </p:spTree>
    <p:extLst>
      <p:ext uri="{BB962C8B-B14F-4D97-AF65-F5344CB8AC3E}">
        <p14:creationId xmlns:p14="http://schemas.microsoft.com/office/powerpoint/2010/main" val="312160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r>
              <a:rPr lang="es-ES" dirty="0"/>
              <a:t>Después de un lento pero excitante comienzo la IBM 701 se convirtió en un producto comercialmente viable. Sin embargo en 1954 fue introducido el modelo </a:t>
            </a:r>
            <a:r>
              <a:rPr lang="es-ES" u="sng" dirty="0">
                <a:hlinkClick r:id="rId2" tooltip="IBM Archives: 650 Photo album"/>
              </a:rPr>
              <a:t>IBM 650</a:t>
            </a:r>
            <a:r>
              <a:rPr lang="es-ES" dirty="0"/>
              <a:t>, el cual es la razón por la que IBM disfruta hoy de una gran parte del mercado de las computadoras. La administración de la IBM asumió un gran riesgo y estimó una venta de 50 computadoras.</a:t>
            </a:r>
          </a:p>
          <a:p>
            <a:endParaRPr lang="es-ES" dirty="0"/>
          </a:p>
          <a:p>
            <a:r>
              <a:rPr lang="es-ES" dirty="0"/>
              <a:t> Este número era mayor que la cantidad de computadoras instaladas en esa época en E.U. De hecho la IBM instaló 1000 computadoras. El resto es historia. Aunque caras y de uso limitado las computadoras fueron aceptadas rápidamente por las Compañías privadas y de Gobierno. A la mitad de los años 50 IBM y </a:t>
            </a:r>
            <a:r>
              <a:rPr lang="es-ES" u="sng" dirty="0">
                <a:hlinkClick r:id="rId3" tooltip="Remington Rand - Wikipedia, the free encyclopedia"/>
              </a:rPr>
              <a:t>Remington Rand</a:t>
            </a:r>
            <a:r>
              <a:rPr lang="es-ES" dirty="0"/>
              <a:t> se consolidaban como líderes en la fabricación de computadoras.</a:t>
            </a:r>
            <a:endParaRPr lang="es-MX" dirty="0"/>
          </a:p>
          <a:p>
            <a:endParaRPr lang="es-MX" dirty="0"/>
          </a:p>
        </p:txBody>
      </p:sp>
    </p:spTree>
    <p:extLst>
      <p:ext uri="{BB962C8B-B14F-4D97-AF65-F5344CB8AC3E}">
        <p14:creationId xmlns:p14="http://schemas.microsoft.com/office/powerpoint/2010/main" val="342848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a:bodyPr>
          <a:lstStyle/>
          <a:p>
            <a:r>
              <a:rPr lang="es-ES" dirty="0"/>
              <a:t>Las computadoras de la primera Generación emplearon bulbos para procesar información. Los operadores ingresaban los datos y programas en código especial por medio de tarjetas perforadas. El almacenamiento interno se lograba con un tambor que giraba rápidamente, sobre el cual un dispositivo de lectura/escritura colocaba marcas magnéticas. </a:t>
            </a:r>
          </a:p>
          <a:p>
            <a:endParaRPr lang="es-MX" dirty="0"/>
          </a:p>
          <a:p>
            <a:r>
              <a:rPr lang="es-ES" dirty="0"/>
              <a:t> Esas computadoras de bulbos eran mucho más grandes y generaban más calor que los modelos contemporáneos.</a:t>
            </a:r>
            <a:endParaRPr lang="es-MX" dirty="0"/>
          </a:p>
          <a:p>
            <a:pPr marL="0" indent="0">
              <a:buNone/>
            </a:pPr>
            <a:endParaRPr lang="es-MX" dirty="0"/>
          </a:p>
        </p:txBody>
      </p:sp>
    </p:spTree>
    <p:extLst>
      <p:ext uri="{BB962C8B-B14F-4D97-AF65-F5344CB8AC3E}">
        <p14:creationId xmlns:p14="http://schemas.microsoft.com/office/powerpoint/2010/main" val="192642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CARACTERISTICAS GENERALES</a:t>
            </a:r>
          </a:p>
        </p:txBody>
      </p:sp>
      <p:sp>
        <p:nvSpPr>
          <p:cNvPr id="3" name="Marcador de contenido 2"/>
          <p:cNvSpPr>
            <a:spLocks noGrp="1"/>
          </p:cNvSpPr>
          <p:nvPr>
            <p:ph idx="1"/>
          </p:nvPr>
        </p:nvSpPr>
        <p:spPr/>
        <p:txBody>
          <a:bodyPr/>
          <a:lstStyle/>
          <a:p>
            <a:endParaRPr lang="es-MX" dirty="0"/>
          </a:p>
          <a:p>
            <a:r>
              <a:rPr lang="es-MX" dirty="0"/>
              <a:t>- </a:t>
            </a:r>
            <a:r>
              <a:rPr lang="es-MX" u="sng" dirty="0">
                <a:hlinkClick r:id="rId2"/>
              </a:rPr>
              <a:t>Memoria</a:t>
            </a:r>
            <a:r>
              <a:rPr lang="es-MX" dirty="0"/>
              <a:t> principal de tambor magnético, consistente de pequeños anillos (del tamaño de una cabeza de un alfiler), engarzada como </a:t>
            </a:r>
            <a:r>
              <a:rPr lang="es-MX" u="sng" dirty="0">
                <a:hlinkClick r:id="rId3"/>
              </a:rPr>
              <a:t>cuentas</a:t>
            </a:r>
            <a:r>
              <a:rPr lang="es-MX" dirty="0"/>
              <a:t> en las intersecciones de una malla de alambres delgados.</a:t>
            </a:r>
          </a:p>
          <a:p>
            <a:r>
              <a:rPr lang="es-MX" dirty="0"/>
              <a:t>- El </a:t>
            </a:r>
            <a:r>
              <a:rPr lang="es-MX" u="sng" dirty="0">
                <a:hlinkClick r:id="rId4"/>
              </a:rPr>
              <a:t>almacén</a:t>
            </a:r>
            <a:r>
              <a:rPr lang="es-MX" dirty="0"/>
              <a:t> primario se basaba en </a:t>
            </a:r>
            <a:r>
              <a:rPr lang="es-MX" u="sng" dirty="0">
                <a:hlinkClick r:id="rId5"/>
              </a:rPr>
              <a:t>tarjetas</a:t>
            </a:r>
            <a:r>
              <a:rPr lang="es-MX" dirty="0"/>
              <a:t> perforadas, pero en 1957 se introduce la cinta magnética como </a:t>
            </a:r>
            <a:r>
              <a:rPr lang="es-MX" u="sng" dirty="0">
                <a:hlinkClick r:id="rId6"/>
              </a:rPr>
              <a:t>método</a:t>
            </a:r>
            <a:r>
              <a:rPr lang="es-MX" dirty="0"/>
              <a:t> más rápido y compacto de </a:t>
            </a:r>
            <a:r>
              <a:rPr lang="es-MX" u="sng" dirty="0">
                <a:hlinkClick r:id="rId7"/>
              </a:rPr>
              <a:t>almacenamiento</a:t>
            </a:r>
            <a:r>
              <a:rPr lang="es-MX" dirty="0"/>
              <a:t>.</a:t>
            </a:r>
          </a:p>
          <a:p>
            <a:r>
              <a:rPr lang="es-MX" dirty="0"/>
              <a:t>- Necesitaban, por la gran cantidad de </a:t>
            </a:r>
            <a:r>
              <a:rPr lang="es-MX" u="sng" dirty="0">
                <a:hlinkClick r:id="rId8"/>
              </a:rPr>
              <a:t>calor</a:t>
            </a:r>
            <a:r>
              <a:rPr lang="es-MX" dirty="0"/>
              <a:t> que generaban, de costosas instalaciones de </a:t>
            </a:r>
            <a:r>
              <a:rPr lang="es-MX" u="sng" dirty="0">
                <a:hlinkClick r:id="rId9"/>
              </a:rPr>
              <a:t>aire</a:t>
            </a:r>
            <a:r>
              <a:rPr lang="es-MX" dirty="0"/>
              <a:t> acondicionado.</a:t>
            </a:r>
          </a:p>
          <a:p>
            <a:r>
              <a:rPr lang="es-MX" dirty="0"/>
              <a:t>- Tiempos de operación (ejecución de instrucciones) del rango de milésimas de segundo.</a:t>
            </a:r>
          </a:p>
          <a:p>
            <a:endParaRPr lang="es-MX" dirty="0"/>
          </a:p>
        </p:txBody>
      </p:sp>
    </p:spTree>
    <p:extLst>
      <p:ext uri="{BB962C8B-B14F-4D97-AF65-F5344CB8AC3E}">
        <p14:creationId xmlns:p14="http://schemas.microsoft.com/office/powerpoint/2010/main" val="245436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ipe(down)">
                                      <p:cBhvr>
                                        <p:cTn id="66" dur="580">
                                          <p:stCondLst>
                                            <p:cond delay="0"/>
                                          </p:stCondLst>
                                        </p:cTn>
                                        <p:tgtEl>
                                          <p:spTgt spid="3">
                                            <p:txEl>
                                              <p:pRg st="4" end="4"/>
                                            </p:txEl>
                                          </p:spTgt>
                                        </p:tgtEl>
                                      </p:cBhvr>
                                    </p:animEffect>
                                    <p:anim calcmode="lin" valueType="num">
                                      <p:cBhvr>
                                        <p:cTn id="6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4" end="4"/>
                                            </p:txEl>
                                          </p:spTgt>
                                        </p:tgtEl>
                                      </p:cBhvr>
                                      <p:to x="100000" y="60000"/>
                                    </p:animScale>
                                    <p:animScale>
                                      <p:cBhvr>
                                        <p:cTn id="73" dur="166" decel="50000">
                                          <p:stCondLst>
                                            <p:cond delay="676"/>
                                          </p:stCondLst>
                                        </p:cTn>
                                        <p:tgtEl>
                                          <p:spTgt spid="3">
                                            <p:txEl>
                                              <p:pRg st="4" end="4"/>
                                            </p:txEl>
                                          </p:spTgt>
                                        </p:tgtEl>
                                      </p:cBhvr>
                                      <p:to x="100000" y="100000"/>
                                    </p:animScale>
                                    <p:animScale>
                                      <p:cBhvr>
                                        <p:cTn id="74" dur="26">
                                          <p:stCondLst>
                                            <p:cond delay="1312"/>
                                          </p:stCondLst>
                                        </p:cTn>
                                        <p:tgtEl>
                                          <p:spTgt spid="3">
                                            <p:txEl>
                                              <p:pRg st="4" end="4"/>
                                            </p:txEl>
                                          </p:spTgt>
                                        </p:tgtEl>
                                      </p:cBhvr>
                                      <p:to x="100000" y="80000"/>
                                    </p:animScale>
                                    <p:animScale>
                                      <p:cBhvr>
                                        <p:cTn id="75" dur="166" decel="50000">
                                          <p:stCondLst>
                                            <p:cond delay="1338"/>
                                          </p:stCondLst>
                                        </p:cTn>
                                        <p:tgtEl>
                                          <p:spTgt spid="3">
                                            <p:txEl>
                                              <p:pRg st="4" end="4"/>
                                            </p:txEl>
                                          </p:spTgt>
                                        </p:tgtEl>
                                      </p:cBhvr>
                                      <p:to x="100000" y="100000"/>
                                    </p:animScale>
                                    <p:animScale>
                                      <p:cBhvr>
                                        <p:cTn id="76" dur="26">
                                          <p:stCondLst>
                                            <p:cond delay="1642"/>
                                          </p:stCondLst>
                                        </p:cTn>
                                        <p:tgtEl>
                                          <p:spTgt spid="3">
                                            <p:txEl>
                                              <p:pRg st="4" end="4"/>
                                            </p:txEl>
                                          </p:spTgt>
                                        </p:tgtEl>
                                      </p:cBhvr>
                                      <p:to x="100000" y="90000"/>
                                    </p:animScale>
                                    <p:animScale>
                                      <p:cBhvr>
                                        <p:cTn id="77" dur="166" decel="50000">
                                          <p:stCondLst>
                                            <p:cond delay="1668"/>
                                          </p:stCondLst>
                                        </p:cTn>
                                        <p:tgtEl>
                                          <p:spTgt spid="3">
                                            <p:txEl>
                                              <p:pRg st="4" end="4"/>
                                            </p:txEl>
                                          </p:spTgt>
                                        </p:tgtEl>
                                      </p:cBhvr>
                                      <p:to x="100000" y="100000"/>
                                    </p:animScale>
                                    <p:animScale>
                                      <p:cBhvr>
                                        <p:cTn id="78" dur="26">
                                          <p:stCondLst>
                                            <p:cond delay="1808"/>
                                          </p:stCondLst>
                                        </p:cTn>
                                        <p:tgtEl>
                                          <p:spTgt spid="3">
                                            <p:txEl>
                                              <p:pRg st="4" end="4"/>
                                            </p:txEl>
                                          </p:spTgt>
                                        </p:tgtEl>
                                      </p:cBhvr>
                                      <p:to x="100000" y="95000"/>
                                    </p:animScale>
                                    <p:animScale>
                                      <p:cBhvr>
                                        <p:cTn id="79"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Lenguaje MAQUINA</a:t>
            </a:r>
          </a:p>
        </p:txBody>
      </p:sp>
      <p:sp>
        <p:nvSpPr>
          <p:cNvPr id="3" name="Marcador de contenido 2"/>
          <p:cNvSpPr>
            <a:spLocks noGrp="1"/>
          </p:cNvSpPr>
          <p:nvPr>
            <p:ph idx="1"/>
          </p:nvPr>
        </p:nvSpPr>
        <p:spPr/>
        <p:txBody>
          <a:bodyPr/>
          <a:lstStyle/>
          <a:p>
            <a:r>
              <a:rPr lang="es-MX" dirty="0"/>
              <a:t>El conjunto de datos que la parte física de la computadora (Hardware) es capaz de comprender e interpretar “El Código Binario” comprendido por los Valores 0 y 1 con tensiones comprendidas entre 0 y 4 Voltios y 4 y 5 Voltios respectivamente, la secuencias de estos valores formaran cadenas de información para que se realice una instrucción.</a:t>
            </a:r>
          </a:p>
          <a:p>
            <a:r>
              <a:rPr lang="es-MX" dirty="0"/>
              <a:t>Este lenguaje fue el primero  empleado por el hombre en la programación.</a:t>
            </a:r>
          </a:p>
          <a:p>
            <a:endParaRPr lang="es-MX" dirty="0"/>
          </a:p>
          <a:p>
            <a:r>
              <a:rPr lang="es-MX" dirty="0"/>
              <a:t>Con secuencias como esta </a:t>
            </a:r>
            <a:r>
              <a:rPr lang="es-MX" i="1" dirty="0"/>
              <a:t>01101100101001001111 </a:t>
            </a:r>
            <a:r>
              <a:rPr lang="es-MX" dirty="0"/>
              <a:t>prácticamente se le decía a las computadoras que hacer.</a:t>
            </a:r>
          </a:p>
        </p:txBody>
      </p:sp>
      <p:pic>
        <p:nvPicPr>
          <p:cNvPr id="1030" name="Picture 6" descr="https://4.bp.blogspot.com/--FzG0_4vjn4/T6scHtCcQzI/AAAAAAAAA0A/Fn54wPX85AY/s400/ens-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3178010"/>
            <a:ext cx="33909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1230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circle(in)">
                                      <p:cBhvr>
                                        <p:cTn id="22"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convertir un número decimal a binario</a:t>
            </a:r>
          </a:p>
        </p:txBody>
      </p:sp>
      <p:sp>
        <p:nvSpPr>
          <p:cNvPr id="10" name="Rectangle 6"/>
          <p:cNvSpPr>
            <a:spLocks noGrp="1" noChangeArrowheads="1"/>
          </p:cNvSpPr>
          <p:nvPr>
            <p:ph idx="1"/>
          </p:nvPr>
        </p:nvSpPr>
        <p:spPr bwMode="auto">
          <a:xfrm>
            <a:off x="1702674" y="2917351"/>
            <a:ext cx="8198070" cy="2862322"/>
          </a:xfrm>
          <a:prstGeom prst="rect">
            <a:avLst/>
          </a:prstGeom>
          <a:solidFill>
            <a:schemeClr val="bg1">
              <a:lumMod val="95000"/>
              <a:lumOff val="5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a:ln>
                  <a:noFill/>
                </a:ln>
                <a:effectLst/>
                <a:latin typeface="Source Sans Pro"/>
              </a:rPr>
              <a:t>Se toma el número decimal y se divide entre dos, hasta que el residuo sea 0 </a:t>
            </a:r>
            <a:r>
              <a:rPr kumimoji="0" lang="es-MX" altLang="es-MX" sz="2400" b="0" i="0" u="none" strike="noStrike" cap="none" normalizeH="0" baseline="0" dirty="0" err="1">
                <a:ln>
                  <a:noFill/>
                </a:ln>
                <a:effectLst/>
                <a:latin typeface="Source Sans Pro"/>
              </a:rPr>
              <a:t>ó</a:t>
            </a:r>
            <a:r>
              <a:rPr kumimoji="0" lang="es-MX" altLang="es-MX" sz="2400" b="0" i="0" u="none" strike="noStrike" cap="none" normalizeH="0" baseline="0" dirty="0">
                <a:ln>
                  <a:noFill/>
                </a:ln>
                <a:effectLst/>
                <a:latin typeface="Source Sans Pro"/>
              </a:rPr>
              <a:t> 1. Este residuo es el dígito más a la derecha de la cifra binaria.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a:ln>
                  <a:noFill/>
                </a:ln>
                <a:effectLst/>
                <a:latin typeface="Source Sans Pro"/>
              </a:rPr>
              <a:t>Con el cociente se realiza la operación descrita en el primer paso hasta que éste sea 1.</a:t>
            </a:r>
            <a:br>
              <a:rPr kumimoji="0" lang="es-MX" altLang="es-MX" sz="1100" b="0" i="0" u="none" strike="noStrike" cap="none" normalizeH="0" baseline="0" dirty="0">
                <a:ln>
                  <a:noFill/>
                </a:ln>
                <a:solidFill>
                  <a:schemeClr val="tx1"/>
                </a:solidFill>
                <a:effectLst/>
              </a:rPr>
            </a:br>
            <a:br>
              <a:rPr kumimoji="0" lang="es-MX" altLang="es-MX" sz="1800" b="0" i="0" u="none" strike="noStrike" cap="none" normalizeH="0" baseline="0" dirty="0">
                <a:ln>
                  <a:noFill/>
                </a:ln>
                <a:solidFill>
                  <a:schemeClr val="tx1"/>
                </a:solidFill>
                <a:effectLst/>
                <a:latin typeface="Arial" panose="020B0604020202020204" pitchFamily="34" charset="0"/>
              </a:rPr>
            </a:b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1738361"/>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629</TotalTime>
  <Words>1613</Words>
  <Application>Microsoft Office PowerPoint</Application>
  <PresentationFormat>Panorámica</PresentationFormat>
  <Paragraphs>131</Paragraphs>
  <Slides>36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36</vt:i4>
      </vt:variant>
    </vt:vector>
  </HeadingPairs>
  <TitlesOfParts>
    <vt:vector size="44" baseType="lpstr">
      <vt:lpstr>Arial</vt:lpstr>
      <vt:lpstr>Bell MT</vt:lpstr>
      <vt:lpstr>Calibri</vt:lpstr>
      <vt:lpstr>Century Gothic</vt:lpstr>
      <vt:lpstr>Source Sans Pro</vt:lpstr>
      <vt:lpstr>Times New Roman</vt:lpstr>
      <vt:lpstr>Wingdings</vt:lpstr>
      <vt:lpstr>Estela de condensación</vt:lpstr>
      <vt:lpstr>Primera generación</vt:lpstr>
      <vt:lpstr>El comienzo</vt:lpstr>
      <vt:lpstr>la Segunda Guerra Mundial  la madre de todas las tecnologías </vt:lpstr>
      <vt:lpstr>Presentación de PowerPoint</vt:lpstr>
      <vt:lpstr>Presentación de PowerPoint</vt:lpstr>
      <vt:lpstr>Presentación de PowerPoint</vt:lpstr>
      <vt:lpstr>CARACTERISTICAS GENERALES</vt:lpstr>
      <vt:lpstr>Lenguaje MAQUINA</vt:lpstr>
      <vt:lpstr>convertir un número decimal a binario</vt:lpstr>
      <vt:lpstr>Presentación de PowerPoint</vt:lpstr>
      <vt:lpstr>Presentación de PowerPoint</vt:lpstr>
      <vt:lpstr>Presentación de PowerPoint</vt:lpstr>
      <vt:lpstr>Bulbos </vt:lpstr>
      <vt:lpstr>Presentación de PowerPoint</vt:lpstr>
      <vt:lpstr>Presentación de PowerPoint</vt:lpstr>
      <vt:lpstr>ABC(Atanasoff-Berry Computer)  </vt:lpstr>
      <vt:lpstr>ABC</vt:lpstr>
      <vt:lpstr>colossus</vt:lpstr>
      <vt:lpstr>Presentación de PowerPoint</vt:lpstr>
      <vt:lpstr>Presentación de PowerPoint</vt:lpstr>
      <vt:lpstr>Mark 1</vt:lpstr>
      <vt:lpstr>Presentación de PowerPoint</vt:lpstr>
      <vt:lpstr>Eniac  (Electronic Numerical Integrator And Calculator)</vt:lpstr>
      <vt:lpstr>Presentación de PowerPoint</vt:lpstr>
      <vt:lpstr>La EDVAC  (Electronic Discrete Variable Automatic Computer)</vt:lpstr>
      <vt:lpstr>Presentación de PowerPoint</vt:lpstr>
      <vt:lpstr>Univac (Universal Automatic Computer)</vt:lpstr>
      <vt:lpstr>Presentación de PowerPoint</vt:lpstr>
      <vt:lpstr>Presentación de PowerPoint</vt:lpstr>
      <vt:lpstr>John Louis von Neumann (1903-1957)</vt:lpstr>
      <vt:lpstr>Presentación de PowerPoint</vt:lpstr>
      <vt:lpstr>Konrad Zuse (1910-1957) El primer prototipo de computadora digital</vt:lpstr>
      <vt:lpstr>Presentación de PowerPoint</vt:lpstr>
      <vt:lpstr>Grace Hooper (1906-1992) </vt:lpstr>
      <vt:lpstr>Presentación de PowerPoint</vt:lpstr>
      <vt:lpstr>Integrantes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Primera generación</dc:title>
  <dc:creator>grecia quiros juan</dc:creator>
  <cp:lastModifiedBy>Erika</cp:lastModifiedBy>
  <cp:revision>39</cp:revision>
  <dcterms:created xsi:type="dcterms:W3CDTF">2017-08-28T20:06:24Z</dcterms:created>
  <dcterms:modified xsi:type="dcterms:W3CDTF">2017-09-04T16:01:53Z</dcterms:modified>
</cp:coreProperties>
</file>