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59" r:id="rId6"/>
    <p:sldId id="260" r:id="rId7"/>
    <p:sldId id="268" r:id="rId8"/>
    <p:sldId id="261" r:id="rId9"/>
    <p:sldId id="262" r:id="rId10"/>
    <p:sldId id="264" r:id="rId11"/>
    <p:sldId id="269" r:id="rId12"/>
    <p:sldId id="266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1906-4FA4-4EFE-86F1-20DA75A1DCEB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BD54-0EE1-4186-BF48-2F8418703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34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Contenían pequeños anillos de material magnético, enlazados entre sí, en los cuales podían almacenarse datos e instrucciones.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BD54-0EE1-4186-BF48-2F841870371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2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02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7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65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32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259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221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406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13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8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14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01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82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21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85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65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D947-E336-43EC-8DFB-31A2101D0659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C16D2-C621-4C80-817D-7F2CF5215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0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21D95-54AC-44C2-8423-30AA4020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361" y="1719126"/>
            <a:ext cx="7559124" cy="2387600"/>
          </a:xfrm>
        </p:spPr>
        <p:txBody>
          <a:bodyPr/>
          <a:lstStyle/>
          <a:p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  <a:r>
              <a:rPr lang="es-MX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ENERACIÓN DE </a:t>
            </a:r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</a:t>
            </a:r>
            <a:r>
              <a:rPr lang="es-MX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OMPUTADORAS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CE26B4-87C1-4815-806E-E9E26315E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828" y="3419363"/>
            <a:ext cx="5226742" cy="1655762"/>
          </a:xfrm>
        </p:spPr>
        <p:txBody>
          <a:bodyPr/>
          <a:lstStyle/>
          <a:p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Segunda generación (1959 - 1964)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025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ior, escritorio, pared, mesa&#10;&#10;Descripción generada con confianza alta">
            <a:extLst>
              <a:ext uri="{FF2B5EF4-FFF2-40B4-BE49-F238E27FC236}">
                <a16:creationId xmlns:a16="http://schemas.microsoft.com/office/drawing/2014/main" id="{B52AAC79-EF13-4617-BE0A-C2D9322F6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" r="-1" b="2669"/>
          <a:stretch/>
        </p:blipFill>
        <p:spPr>
          <a:xfrm>
            <a:off x="1141411" y="4111188"/>
            <a:ext cx="3887962" cy="1861422"/>
          </a:xfrm>
          <a:custGeom>
            <a:avLst/>
            <a:gdLst>
              <a:gd name="connsiteX0" fmla="*/ 0 w 3525628"/>
              <a:gd name="connsiteY0" fmla="*/ 0 h 1687949"/>
              <a:gd name="connsiteX1" fmla="*/ 3525628 w 3525628"/>
              <a:gd name="connsiteY1" fmla="*/ 0 h 1687949"/>
              <a:gd name="connsiteX2" fmla="*/ 3525628 w 3525628"/>
              <a:gd name="connsiteY2" fmla="*/ 1490232 h 1687949"/>
              <a:gd name="connsiteX3" fmla="*/ 3327911 w 3525628"/>
              <a:gd name="connsiteY3" fmla="*/ 1687949 h 1687949"/>
              <a:gd name="connsiteX4" fmla="*/ 0 w 3525628"/>
              <a:gd name="connsiteY4" fmla="*/ 1687949 h 168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628" h="1687949">
                <a:moveTo>
                  <a:pt x="0" y="0"/>
                </a:moveTo>
                <a:lnTo>
                  <a:pt x="3525628" y="0"/>
                </a:lnTo>
                <a:lnTo>
                  <a:pt x="3525628" y="1490232"/>
                </a:lnTo>
                <a:cubicBezTo>
                  <a:pt x="3525628" y="1599428"/>
                  <a:pt x="3437107" y="1687949"/>
                  <a:pt x="3327911" y="1687949"/>
                </a:cubicBezTo>
                <a:lnTo>
                  <a:pt x="0" y="1687949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9AB95714-0264-4A23-9D48-E8007BE4D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r="-1" b="4903"/>
          <a:stretch/>
        </p:blipFill>
        <p:spPr>
          <a:xfrm>
            <a:off x="1141410" y="2075543"/>
            <a:ext cx="3887963" cy="1866473"/>
          </a:xfrm>
          <a:custGeom>
            <a:avLst/>
            <a:gdLst>
              <a:gd name="connsiteX0" fmla="*/ 197717 w 3525628"/>
              <a:gd name="connsiteY0" fmla="*/ 0 h 1692529"/>
              <a:gd name="connsiteX1" fmla="*/ 3525628 w 3525628"/>
              <a:gd name="connsiteY1" fmla="*/ 0 h 1692529"/>
              <a:gd name="connsiteX2" fmla="*/ 3525628 w 3525628"/>
              <a:gd name="connsiteY2" fmla="*/ 1692529 h 1692529"/>
              <a:gd name="connsiteX3" fmla="*/ 0 w 3525628"/>
              <a:gd name="connsiteY3" fmla="*/ 1692529 h 1692529"/>
              <a:gd name="connsiteX4" fmla="*/ 0 w 3525628"/>
              <a:gd name="connsiteY4" fmla="*/ 197717 h 1692529"/>
              <a:gd name="connsiteX5" fmla="*/ 197717 w 3525628"/>
              <a:gd name="connsiteY5" fmla="*/ 0 h 169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628" h="1692529">
                <a:moveTo>
                  <a:pt x="197717" y="0"/>
                </a:moveTo>
                <a:lnTo>
                  <a:pt x="3525628" y="0"/>
                </a:lnTo>
                <a:lnTo>
                  <a:pt x="3525628" y="1692529"/>
                </a:lnTo>
                <a:lnTo>
                  <a:pt x="0" y="1692529"/>
                </a:lnTo>
                <a:lnTo>
                  <a:pt x="0" y="197717"/>
                </a:lnTo>
                <a:cubicBezTo>
                  <a:pt x="0" y="88521"/>
                  <a:pt x="88521" y="0"/>
                  <a:pt x="197717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D17CD6-AECE-4AC6-9385-4A69217A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>
            <a:normAutofit/>
          </a:bodyPr>
          <a:lstStyle/>
          <a:p>
            <a:r>
              <a:rPr lang="es-MX" dirty="0"/>
              <a:t>En 1959, IBM lanzó la mainframe IBM 1401 basada en transistores que utilizaba tarjetas perforadas.</a:t>
            </a:r>
          </a:p>
          <a:p>
            <a:endParaRPr lang="es-MX" dirty="0"/>
          </a:p>
          <a:p>
            <a:r>
              <a:rPr lang="es-MX" dirty="0"/>
              <a:t>En 1960, IBM lanza la mainframe IBM 1620 también basada en transistores con solo una cinta de papel perforado.</a:t>
            </a:r>
          </a:p>
        </p:txBody>
      </p:sp>
    </p:spTree>
    <p:extLst>
      <p:ext uri="{BB962C8B-B14F-4D97-AF65-F5344CB8AC3E}">
        <p14:creationId xmlns:p14="http://schemas.microsoft.com/office/powerpoint/2010/main" val="414662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mesa, interior, suelo, pared&#10;&#10;Descripción generada con confianza muy alta">
            <a:extLst>
              <a:ext uri="{FF2B5EF4-FFF2-40B4-BE49-F238E27FC236}">
                <a16:creationId xmlns:a16="http://schemas.microsoft.com/office/drawing/2014/main" id="{088470A3-46A2-465A-8818-61D7DEE2E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419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41D76F-E893-4959-8561-11F2B6BA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BE664-D900-49BF-992A-337EE7CF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2200" dirty="0"/>
              <a:t>El</a:t>
            </a:r>
            <a:r>
              <a:rPr lang="es-MX" sz="2200" b="1" dirty="0"/>
              <a:t> S/360</a:t>
            </a:r>
            <a:r>
              <a:rPr lang="es-MX" sz="2200" dirty="0"/>
              <a:t> fue un sistema de computación de la familia mainframe que IBM anunció el 7 de abril de 1964. </a:t>
            </a:r>
          </a:p>
          <a:p>
            <a:pPr>
              <a:lnSpc>
                <a:spcPct val="110000"/>
              </a:lnSpc>
            </a:pPr>
            <a:endParaRPr lang="es-MX" sz="2200" dirty="0"/>
          </a:p>
          <a:p>
            <a:pPr>
              <a:lnSpc>
                <a:spcPct val="110000"/>
              </a:lnSpc>
            </a:pPr>
            <a:r>
              <a:rPr lang="es-MX" sz="2200" dirty="0"/>
              <a:t>Podía realizar tanto análisis numéricos como administración o procesamiento de archivos.</a:t>
            </a:r>
          </a:p>
        </p:txBody>
      </p:sp>
    </p:spTree>
    <p:extLst>
      <p:ext uri="{BB962C8B-B14F-4D97-AF65-F5344CB8AC3E}">
        <p14:creationId xmlns:p14="http://schemas.microsoft.com/office/powerpoint/2010/main" val="3031869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FFF22-E9BC-47BE-A9A3-8415AE00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5493FA-7D2B-4402-926D-8461B5FD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Menor Tamaño</a:t>
            </a:r>
          </a:p>
          <a:p>
            <a:r>
              <a:rPr lang="es-MX" dirty="0"/>
              <a:t>Más Rápidas</a:t>
            </a:r>
          </a:p>
          <a:p>
            <a:r>
              <a:rPr lang="es-MX" dirty="0"/>
              <a:t>Menor necesidad de ventilación</a:t>
            </a:r>
          </a:p>
          <a:p>
            <a:r>
              <a:rPr lang="es-MX" dirty="0"/>
              <a:t>Más precisas en cálculos</a:t>
            </a:r>
          </a:p>
        </p:txBody>
      </p:sp>
    </p:spTree>
    <p:extLst>
      <p:ext uri="{BB962C8B-B14F-4D97-AF65-F5344CB8AC3E}">
        <p14:creationId xmlns:p14="http://schemas.microsoft.com/office/powerpoint/2010/main" val="21039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E36EA-648D-4FCD-9215-973AFEFA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E12E4C-1CAD-49E5-9447-3D2B56DC1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Difícil producción comercial</a:t>
            </a:r>
          </a:p>
          <a:p>
            <a:r>
              <a:rPr lang="es-MX" dirty="0"/>
              <a:t>Muy costosas</a:t>
            </a:r>
          </a:p>
          <a:p>
            <a:r>
              <a:rPr lang="es-MX" dirty="0"/>
              <a:t>Frecuente mantenimiento</a:t>
            </a:r>
          </a:p>
          <a:p>
            <a:r>
              <a:rPr lang="es-MX" dirty="0"/>
              <a:t>Propósitos particulares</a:t>
            </a:r>
          </a:p>
        </p:txBody>
      </p:sp>
    </p:spTree>
    <p:extLst>
      <p:ext uri="{BB962C8B-B14F-4D97-AF65-F5344CB8AC3E}">
        <p14:creationId xmlns:p14="http://schemas.microsoft.com/office/powerpoint/2010/main" val="410062165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persona, periódico, texto&#10;&#10;Descripción generada con confianza muy alta">
            <a:extLst>
              <a:ext uri="{FF2B5EF4-FFF2-40B4-BE49-F238E27FC236}">
                <a16:creationId xmlns:a16="http://schemas.microsoft.com/office/drawing/2014/main" id="{0FEEADD2-539C-44AC-983F-A2D38F756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3"/>
          <a:stretch/>
        </p:blipFill>
        <p:spPr>
          <a:xfrm>
            <a:off x="1710773" y="799056"/>
            <a:ext cx="8952538" cy="506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08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242D4-A8CC-4547-8EED-30BD5134A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86" y="1012874"/>
            <a:ext cx="9905999" cy="5542671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MX" dirty="0"/>
              <a:t>El invento del transistor hizo posible una nueva generación de computadoras, más rápidas, más pequeñas, y con menores necesidades de ventilación. </a:t>
            </a:r>
          </a:p>
          <a:p>
            <a:endParaRPr lang="es-MX" dirty="0"/>
          </a:p>
          <a:p>
            <a:r>
              <a:rPr lang="es-MX" dirty="0"/>
              <a:t>El costo seguía siendo una porción significativa del presupuesto de una Compañía. </a:t>
            </a:r>
          </a:p>
          <a:p>
            <a:endParaRPr lang="es-MX" dirty="0"/>
          </a:p>
          <a:p>
            <a:r>
              <a:rPr lang="es-MX" dirty="0"/>
              <a:t>Las computadoras de la segunda generación también utilizaban redes de núcleos magnéticos en lugar de tambores giratorios para el almacenamiento primario. </a:t>
            </a:r>
          </a:p>
        </p:txBody>
      </p:sp>
    </p:spTree>
    <p:extLst>
      <p:ext uri="{BB962C8B-B14F-4D97-AF65-F5344CB8AC3E}">
        <p14:creationId xmlns:p14="http://schemas.microsoft.com/office/powerpoint/2010/main" val="21502073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7B3A18C-94BD-4CF7-9249-20F0C5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225" y="914400"/>
            <a:ext cx="9905999" cy="5598941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MX" dirty="0"/>
              <a:t>Las computadoras de la Segunda Generación eran sustancialmente más pequeñas y rápidas que las de bulbos</a:t>
            </a:r>
          </a:p>
          <a:p>
            <a:endParaRPr lang="es-MX" dirty="0"/>
          </a:p>
          <a:p>
            <a:r>
              <a:rPr lang="es-MX" dirty="0"/>
              <a:t>Se usaban en los sistemas para reservación en líneas aéreas, control de tráfico aéreo y simulaciones de uso general. 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Las empresas comenzaron a aplicar las computadoras en las tareas de almacenamiento de registros, como manejo de inventarios, nómina y contabilidad.</a:t>
            </a:r>
          </a:p>
        </p:txBody>
      </p:sp>
    </p:spTree>
    <p:extLst>
      <p:ext uri="{BB962C8B-B14F-4D97-AF65-F5344CB8AC3E}">
        <p14:creationId xmlns:p14="http://schemas.microsoft.com/office/powerpoint/2010/main" val="288247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ior, suelo, pared, cocina&#10;&#10;Descripción generada con confianza muy alta">
            <a:extLst>
              <a:ext uri="{FF2B5EF4-FFF2-40B4-BE49-F238E27FC236}">
                <a16:creationId xmlns:a16="http://schemas.microsoft.com/office/drawing/2014/main" id="{D9375A17-1103-4CDD-BCF4-64E2B808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r="11592" b="2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D6878B4-1EB1-4BBA-9210-8ED9B1BB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s-MX" dirty="0"/>
              <a:t>La marina de E.U. utilizó las computadoras de la Segunda Generación para crear el primer simulador de vuelo. (</a:t>
            </a:r>
            <a:r>
              <a:rPr lang="es-MX" dirty="0" err="1"/>
              <a:t>Whirlwind</a:t>
            </a:r>
            <a:r>
              <a:rPr lang="es-MX" dirty="0"/>
              <a:t> I). </a:t>
            </a:r>
          </a:p>
        </p:txBody>
      </p:sp>
    </p:spTree>
    <p:extLst>
      <p:ext uri="{BB962C8B-B14F-4D97-AF65-F5344CB8AC3E}">
        <p14:creationId xmlns:p14="http://schemas.microsoft.com/office/powerpoint/2010/main" val="3886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7B3032E-9277-4065-BCEA-2523A9A16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765"/>
          <a:stretch/>
        </p:blipFill>
        <p:spPr>
          <a:xfrm>
            <a:off x="1141411" y="4111188"/>
            <a:ext cx="3525628" cy="1687949"/>
          </a:xfrm>
          <a:custGeom>
            <a:avLst/>
            <a:gdLst>
              <a:gd name="connsiteX0" fmla="*/ 0 w 3525628"/>
              <a:gd name="connsiteY0" fmla="*/ 0 h 1687949"/>
              <a:gd name="connsiteX1" fmla="*/ 3525628 w 3525628"/>
              <a:gd name="connsiteY1" fmla="*/ 0 h 1687949"/>
              <a:gd name="connsiteX2" fmla="*/ 3525628 w 3525628"/>
              <a:gd name="connsiteY2" fmla="*/ 1490232 h 1687949"/>
              <a:gd name="connsiteX3" fmla="*/ 3327911 w 3525628"/>
              <a:gd name="connsiteY3" fmla="*/ 1687949 h 1687949"/>
              <a:gd name="connsiteX4" fmla="*/ 0 w 3525628"/>
              <a:gd name="connsiteY4" fmla="*/ 1687949 h 168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628" h="1687949">
                <a:moveTo>
                  <a:pt x="0" y="0"/>
                </a:moveTo>
                <a:lnTo>
                  <a:pt x="3525628" y="0"/>
                </a:lnTo>
                <a:lnTo>
                  <a:pt x="3525628" y="1490232"/>
                </a:lnTo>
                <a:cubicBezTo>
                  <a:pt x="3525628" y="1599428"/>
                  <a:pt x="3437107" y="1687949"/>
                  <a:pt x="3327911" y="1687949"/>
                </a:cubicBezTo>
                <a:lnTo>
                  <a:pt x="0" y="1687949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858D56-9EAB-4BB0-917E-18B4EF7DE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 r="-1" b="35904"/>
          <a:stretch/>
        </p:blipFill>
        <p:spPr>
          <a:xfrm>
            <a:off x="1141411" y="1567315"/>
            <a:ext cx="3525628" cy="1692529"/>
          </a:xfrm>
          <a:custGeom>
            <a:avLst/>
            <a:gdLst>
              <a:gd name="connsiteX0" fmla="*/ 197717 w 3525628"/>
              <a:gd name="connsiteY0" fmla="*/ 0 h 1692529"/>
              <a:gd name="connsiteX1" fmla="*/ 3525628 w 3525628"/>
              <a:gd name="connsiteY1" fmla="*/ 0 h 1692529"/>
              <a:gd name="connsiteX2" fmla="*/ 3525628 w 3525628"/>
              <a:gd name="connsiteY2" fmla="*/ 1692529 h 1692529"/>
              <a:gd name="connsiteX3" fmla="*/ 0 w 3525628"/>
              <a:gd name="connsiteY3" fmla="*/ 1692529 h 1692529"/>
              <a:gd name="connsiteX4" fmla="*/ 0 w 3525628"/>
              <a:gd name="connsiteY4" fmla="*/ 197717 h 1692529"/>
              <a:gd name="connsiteX5" fmla="*/ 197717 w 3525628"/>
              <a:gd name="connsiteY5" fmla="*/ 0 h 169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628" h="1692529">
                <a:moveTo>
                  <a:pt x="197717" y="0"/>
                </a:moveTo>
                <a:lnTo>
                  <a:pt x="3525628" y="0"/>
                </a:lnTo>
                <a:lnTo>
                  <a:pt x="3525628" y="1692529"/>
                </a:lnTo>
                <a:lnTo>
                  <a:pt x="0" y="1692529"/>
                </a:lnTo>
                <a:lnTo>
                  <a:pt x="0" y="197717"/>
                </a:lnTo>
                <a:cubicBezTo>
                  <a:pt x="0" y="88521"/>
                  <a:pt x="88521" y="0"/>
                  <a:pt x="197717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BE743-D15C-4B53-8569-51976AAA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1567315"/>
            <a:ext cx="6012832" cy="4223886"/>
          </a:xfrm>
        </p:spPr>
        <p:txBody>
          <a:bodyPr>
            <a:normAutofit/>
          </a:bodyPr>
          <a:lstStyle/>
          <a:p>
            <a:r>
              <a:rPr lang="es-MX" dirty="0"/>
              <a:t>En 1956, IBM introduce el primer disco duro llamado RAMAC 305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En el mismo año, se diseña la primera computadora comercial UNIVAC puramente basada en transistores.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76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FB9CA9-C196-4E55-B59B-8B4A210A9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6" r="-2" b="3879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D06F4-9749-4FD7-AF7F-117F8F79E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s-MX" dirty="0"/>
              <a:t>El transistor es un dispositivo electrónico semiconductor que cumple funciones de amplificador o rectificador.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11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F4A5EE-7F63-4A9C-9C74-97783EB7A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" b="2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E5D7B9-BAB1-4B90-9016-6DF8A1C7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Lenguajes de Alto nivel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234FA-6196-4591-880E-06AA335A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s-MX" dirty="0"/>
              <a:t>Un lenguaje de alto nivel permite escribir las instrucciones de un programa utilizando expresiones sintácticas.</a:t>
            </a:r>
          </a:p>
          <a:p>
            <a:endParaRPr lang="es-MX" dirty="0"/>
          </a:p>
          <a:p>
            <a:r>
              <a:rPr lang="es-MX" dirty="0"/>
              <a:t>Utiliza palabras de muy fácil comprensión para el programador.</a:t>
            </a:r>
          </a:p>
        </p:txBody>
      </p:sp>
    </p:spTree>
    <p:extLst>
      <p:ext uri="{BB962C8B-B14F-4D97-AF65-F5344CB8AC3E}">
        <p14:creationId xmlns:p14="http://schemas.microsoft.com/office/powerpoint/2010/main" val="299583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, texto&#10;&#10;Descripción generada con confianza muy alta">
            <a:extLst>
              <a:ext uri="{FF2B5EF4-FFF2-40B4-BE49-F238E27FC236}">
                <a16:creationId xmlns:a16="http://schemas.microsoft.com/office/drawing/2014/main" id="{A6997E7F-9A9E-4416-8361-3495BDA2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13"/>
          <a:stretch/>
        </p:blipFill>
        <p:spPr>
          <a:xfrm>
            <a:off x="1141411" y="2489173"/>
            <a:ext cx="4689234" cy="307027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669CC-5709-4BB3-9547-4627D4E33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r>
              <a:rPr lang="es-MX" dirty="0"/>
              <a:t>Los programas de computadoras también mejoraron, el COBOL desarrollado durante la 1era generación estaba ya disponible comercialmente.</a:t>
            </a:r>
          </a:p>
        </p:txBody>
      </p:sp>
    </p:spTree>
    <p:extLst>
      <p:ext uri="{BB962C8B-B14F-4D97-AF65-F5344CB8AC3E}">
        <p14:creationId xmlns:p14="http://schemas.microsoft.com/office/powerpoint/2010/main" val="23398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enguaje FORTRAN&#10;">
            <a:extLst>
              <a:ext uri="{FF2B5EF4-FFF2-40B4-BE49-F238E27FC236}">
                <a16:creationId xmlns:a16="http://schemas.microsoft.com/office/drawing/2014/main" id="{285A4E29-3748-4177-A309-20BDADDFF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r="13559" b="1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2F882B-A76E-40F2-92B4-B129CC91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s-MX" dirty="0"/>
              <a:t>FORTRAN es un lenguaje de programación de alto nivel de propósito general y​ procedimental , que está especialmente adaptado al cálculo numérico y a la computación científica.</a:t>
            </a:r>
          </a:p>
        </p:txBody>
      </p:sp>
    </p:spTree>
    <p:extLst>
      <p:ext uri="{BB962C8B-B14F-4D97-AF65-F5344CB8AC3E}">
        <p14:creationId xmlns:p14="http://schemas.microsoft.com/office/powerpoint/2010/main" val="38478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136</TotalTime>
  <Words>314</Words>
  <Application>Microsoft Office PowerPoint</Application>
  <PresentationFormat>Panorámica</PresentationFormat>
  <Paragraphs>43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Tw Cen MT</vt:lpstr>
      <vt:lpstr>Circuito</vt:lpstr>
      <vt:lpstr>GENERACIÓN DE COMPUTADORAS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Lenguajes de Alto nivel</vt:lpstr>
      <vt:lpstr>Presentación de PowerPoint</vt:lpstr>
      <vt:lpstr>Presentación de PowerPoint</vt:lpstr>
      <vt:lpstr>Presentación de PowerPoint</vt:lpstr>
      <vt:lpstr>Presentación de PowerPoint</vt:lpstr>
      <vt:lpstr>Ventajas</vt:lpstr>
      <vt:lpstr>Desventajas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GENERACIÓN DE COMPUTADORAS</dc:title>
  <dc:creator>Armando López</dc:creator>
  <cp:lastModifiedBy>Armando López</cp:lastModifiedBy>
  <cp:revision>14</cp:revision>
  <dcterms:created xsi:type="dcterms:W3CDTF">2017-08-27T00:56:22Z</dcterms:created>
  <dcterms:modified xsi:type="dcterms:W3CDTF">2017-08-31T02:38:38Z</dcterms:modified>
</cp:coreProperties>
</file>