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8"/>
  </p:notesMasterIdLst>
  <p:sldIdLst>
    <p:sldId id="256" r:id="rId2"/>
    <p:sldId id="258" r:id="rId3"/>
    <p:sldId id="259" r:id="rId4"/>
    <p:sldId id="260" r:id="rId5"/>
    <p:sldId id="261" r:id="rId6"/>
    <p:sldId id="263" r:id="rId7"/>
    <p:sldId id="265" r:id="rId8"/>
    <p:sldId id="266" r:id="rId9"/>
    <p:sldId id="267" r:id="rId10"/>
    <p:sldId id="269" r:id="rId11"/>
    <p:sldId id="268" r:id="rId12"/>
    <p:sldId id="270" r:id="rId13"/>
    <p:sldId id="271" r:id="rId14"/>
    <p:sldId id="274" r:id="rId15"/>
    <p:sldId id="275"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Nava" initials="AN" lastIdx="4" clrIdx="0">
    <p:extLst>
      <p:ext uri="{19B8F6BF-5375-455C-9EA6-DF929625EA0E}">
        <p15:presenceInfo xmlns:p15="http://schemas.microsoft.com/office/powerpoint/2012/main" userId="fc48166cfbab74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AF5"/>
    <a:srgbClr val="E4E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59" autoAdjust="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9CB86-FFF9-4442-B5CB-EAFDC191A43B}" type="datetimeFigureOut">
              <a:rPr lang="es-MX" smtClean="0"/>
              <a:t>10/09/2017</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4FF0B-9360-41FA-B9D1-F158E377072C}" type="slidenum">
              <a:rPr lang="es-MX" smtClean="0"/>
              <a:t>‹Nº›</a:t>
            </a:fld>
            <a:endParaRPr lang="es-MX" dirty="0"/>
          </a:p>
        </p:txBody>
      </p:sp>
    </p:spTree>
    <p:extLst>
      <p:ext uri="{BB962C8B-B14F-4D97-AF65-F5344CB8AC3E}">
        <p14:creationId xmlns:p14="http://schemas.microsoft.com/office/powerpoint/2010/main" val="222840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1F4FF0B-9360-41FA-B9D1-F158E377072C}" type="slidenum">
              <a:rPr lang="es-MX" smtClean="0"/>
              <a:t>1</a:t>
            </a:fld>
            <a:endParaRPr lang="es-MX"/>
          </a:p>
        </p:txBody>
      </p:sp>
    </p:spTree>
    <p:extLst>
      <p:ext uri="{BB962C8B-B14F-4D97-AF65-F5344CB8AC3E}">
        <p14:creationId xmlns:p14="http://schemas.microsoft.com/office/powerpoint/2010/main" val="3732611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9/10/2017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8724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394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9/10/2017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05003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9/10/2017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0089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9/10/2017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323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6923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76722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720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9/10/2017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5888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0879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9/10/2017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6922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6677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3461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5829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0694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8019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888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9/10/2017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3782396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92160B-60F3-474D-9777-45C3A8D52D7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Effect>
                      <a14:brightnessContrast contrast="-40000"/>
                    </a14:imgEffect>
                  </a14:imgLayer>
                </a14:imgProps>
              </a:ext>
            </a:extLst>
          </a:blip>
          <a:stretch>
            <a:fillRect/>
          </a:stretch>
        </p:blipFill>
        <p:spPr>
          <a:xfrm>
            <a:off x="6546697" y="472459"/>
            <a:ext cx="3290970" cy="3487221"/>
          </a:xfrm>
          <a:prstGeom prst="rect">
            <a:avLst/>
          </a:prstGeom>
          <a:solidFill>
            <a:srgbClr val="E4EDF9"/>
          </a:solidFill>
          <a:ln>
            <a:solidFill>
              <a:schemeClr val="bg1"/>
            </a:solidFill>
            <a:prstDash val="sysDash"/>
          </a:ln>
        </p:spPr>
      </p:pic>
      <p:sp>
        <p:nvSpPr>
          <p:cNvPr id="2" name="Título 1">
            <a:extLst>
              <a:ext uri="{FF2B5EF4-FFF2-40B4-BE49-F238E27FC236}">
                <a16:creationId xmlns:a16="http://schemas.microsoft.com/office/drawing/2014/main" id="{1B5FCB50-8F6B-40D0-A875-961CA01F8E2E}"/>
              </a:ext>
            </a:extLst>
          </p:cNvPr>
          <p:cNvSpPr>
            <a:spLocks noGrp="1"/>
          </p:cNvSpPr>
          <p:nvPr>
            <p:ph type="ctrTitle"/>
          </p:nvPr>
        </p:nvSpPr>
        <p:spPr>
          <a:xfrm>
            <a:off x="-364436" y="1303521"/>
            <a:ext cx="9448800" cy="1825096"/>
          </a:xfrm>
        </p:spPr>
        <p:txBody>
          <a:bodyPr>
            <a:normAutofit/>
          </a:bodyPr>
          <a:lstStyle/>
          <a:p>
            <a:r>
              <a:rPr lang="es-MX" sz="8000" dirty="0"/>
              <a:t>    Lenguaje  </a:t>
            </a:r>
          </a:p>
        </p:txBody>
      </p:sp>
      <p:sp>
        <p:nvSpPr>
          <p:cNvPr id="3" name="Subtítulo 2">
            <a:extLst>
              <a:ext uri="{FF2B5EF4-FFF2-40B4-BE49-F238E27FC236}">
                <a16:creationId xmlns:a16="http://schemas.microsoft.com/office/drawing/2014/main" id="{4355808C-C4E0-4677-8BDA-5F704E5E2AB8}"/>
              </a:ext>
            </a:extLst>
          </p:cNvPr>
          <p:cNvSpPr>
            <a:spLocks noGrp="1"/>
          </p:cNvSpPr>
          <p:nvPr>
            <p:ph type="subTitle" idx="1"/>
          </p:nvPr>
        </p:nvSpPr>
        <p:spPr>
          <a:xfrm>
            <a:off x="2743200" y="4131958"/>
            <a:ext cx="9448800" cy="2092738"/>
          </a:xfrm>
        </p:spPr>
        <p:txBody>
          <a:bodyPr>
            <a:normAutofit/>
          </a:bodyPr>
          <a:lstStyle/>
          <a:p>
            <a:pPr marL="342900" indent="-342900" algn="r">
              <a:buBlip>
                <a:blip r:embed="rId5"/>
              </a:buBlip>
            </a:pPr>
            <a:r>
              <a:rPr lang="es-MX" sz="4400" dirty="0"/>
              <a:t>ROBERTO PINEDA FLORES.</a:t>
            </a:r>
          </a:p>
          <a:p>
            <a:pPr marL="342900" indent="-342900" algn="r">
              <a:buBlip>
                <a:blip r:embed="rId5"/>
              </a:buBlip>
            </a:pPr>
            <a:r>
              <a:rPr lang="es-MX" sz="4400" dirty="0"/>
              <a:t>ALEXIS JULIAN VELAZQUEZ NAVA. </a:t>
            </a:r>
          </a:p>
        </p:txBody>
      </p:sp>
    </p:spTree>
    <p:extLst>
      <p:ext uri="{BB962C8B-B14F-4D97-AF65-F5344CB8AC3E}">
        <p14:creationId xmlns:p14="http://schemas.microsoft.com/office/powerpoint/2010/main" val="121142934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BB753-9D8B-4983-B8E9-0758F6484FAF}"/>
              </a:ext>
            </a:extLst>
          </p:cNvPr>
          <p:cNvSpPr>
            <a:spLocks noGrp="1"/>
          </p:cNvSpPr>
          <p:nvPr>
            <p:ph type="title"/>
          </p:nvPr>
        </p:nvSpPr>
        <p:spPr/>
        <p:txBody>
          <a:bodyPr/>
          <a:lstStyle/>
          <a:p>
            <a:r>
              <a:rPr lang="es-MX" dirty="0"/>
              <a:t>Operadores relacionales </a:t>
            </a:r>
          </a:p>
        </p:txBody>
      </p:sp>
      <p:pic>
        <p:nvPicPr>
          <p:cNvPr id="5" name="Marcador de contenido 4">
            <a:extLst>
              <a:ext uri="{FF2B5EF4-FFF2-40B4-BE49-F238E27FC236}">
                <a16:creationId xmlns:a16="http://schemas.microsoft.com/office/drawing/2014/main" id="{56EECD88-79F5-4132-A0E2-B8F53EE1FB32}"/>
              </a:ext>
            </a:extLst>
          </p:cNvPr>
          <p:cNvPicPr>
            <a:picLocks noGrp="1" noChangeAspect="1"/>
          </p:cNvPicPr>
          <p:nvPr>
            <p:ph idx="1"/>
          </p:nvPr>
        </p:nvPicPr>
        <p:blipFill rotWithShape="1">
          <a:blip r:embed="rId2"/>
          <a:srcRect l="54459" t="24133" r="12343" b="38962"/>
          <a:stretch/>
        </p:blipFill>
        <p:spPr>
          <a:xfrm>
            <a:off x="7107382" y="1523999"/>
            <a:ext cx="5084617" cy="4939145"/>
          </a:xfrm>
          <a:prstGeom prst="rect">
            <a:avLst/>
          </a:prstGeom>
        </p:spPr>
      </p:pic>
      <p:sp>
        <p:nvSpPr>
          <p:cNvPr id="4" name="Marcador de texto 3">
            <a:extLst>
              <a:ext uri="{FF2B5EF4-FFF2-40B4-BE49-F238E27FC236}">
                <a16:creationId xmlns:a16="http://schemas.microsoft.com/office/drawing/2014/main" id="{3B7111F1-1E50-436C-8847-741AB5D05AB4}"/>
              </a:ext>
            </a:extLst>
          </p:cNvPr>
          <p:cNvSpPr>
            <a:spLocks noGrp="1"/>
          </p:cNvSpPr>
          <p:nvPr>
            <p:ph type="body" sz="half" idx="2"/>
          </p:nvPr>
        </p:nvSpPr>
        <p:spPr/>
        <p:txBody>
          <a:bodyPr>
            <a:normAutofit/>
          </a:bodyPr>
          <a:lstStyle/>
          <a:p>
            <a:r>
              <a:rPr lang="es-MX" sz="2000" dirty="0"/>
              <a:t>Se utilizan para comparar dos operandos que pueden ser números, caracteres, constantes o variables. </a:t>
            </a:r>
          </a:p>
          <a:p>
            <a:endParaRPr lang="es-MX" sz="2000" dirty="0"/>
          </a:p>
        </p:txBody>
      </p:sp>
      <p:pic>
        <p:nvPicPr>
          <p:cNvPr id="6" name="Imagen 5">
            <a:extLst>
              <a:ext uri="{FF2B5EF4-FFF2-40B4-BE49-F238E27FC236}">
                <a16:creationId xmlns:a16="http://schemas.microsoft.com/office/drawing/2014/main" id="{73B0BF2E-D26A-474F-8988-2858945AE193}"/>
              </a:ext>
            </a:extLst>
          </p:cNvPr>
          <p:cNvPicPr>
            <a:picLocks noChangeAspect="1"/>
          </p:cNvPicPr>
          <p:nvPr/>
        </p:nvPicPr>
        <p:blipFill rotWithShape="1">
          <a:blip r:embed="rId2"/>
          <a:srcRect l="13637" t="55760" r="69999" b="9302"/>
          <a:stretch/>
        </p:blipFill>
        <p:spPr>
          <a:xfrm>
            <a:off x="1174173" y="4306757"/>
            <a:ext cx="3138054" cy="2410691"/>
          </a:xfrm>
          <a:prstGeom prst="rect">
            <a:avLst/>
          </a:prstGeom>
        </p:spPr>
      </p:pic>
    </p:spTree>
    <p:extLst>
      <p:ext uri="{BB962C8B-B14F-4D97-AF65-F5344CB8AC3E}">
        <p14:creationId xmlns:p14="http://schemas.microsoft.com/office/powerpoint/2010/main" val="26742488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14E98FE-9274-4701-B102-6C7835227D74}"/>
              </a:ext>
            </a:extLst>
          </p:cNvPr>
          <p:cNvSpPr>
            <a:spLocks noGrp="1"/>
          </p:cNvSpPr>
          <p:nvPr>
            <p:ph type="body" idx="1"/>
          </p:nvPr>
        </p:nvSpPr>
        <p:spPr>
          <a:xfrm>
            <a:off x="688618" y="5770418"/>
            <a:ext cx="3451582" cy="682765"/>
          </a:xfrm>
        </p:spPr>
        <p:txBody>
          <a:bodyPr/>
          <a:lstStyle/>
          <a:p>
            <a:pPr algn="ctr"/>
            <a:r>
              <a:rPr lang="es-MX" dirty="0"/>
              <a:t>SELECCIONES SIMPLES </a:t>
            </a:r>
          </a:p>
        </p:txBody>
      </p:sp>
      <p:pic>
        <p:nvPicPr>
          <p:cNvPr id="16" name="Marcador de posición de imagen 15">
            <a:extLst>
              <a:ext uri="{FF2B5EF4-FFF2-40B4-BE49-F238E27FC236}">
                <a16:creationId xmlns:a16="http://schemas.microsoft.com/office/drawing/2014/main" id="{D18606A6-D72A-4572-8282-9E1E5D4509B8}"/>
              </a:ext>
            </a:extLst>
          </p:cNvPr>
          <p:cNvPicPr>
            <a:picLocks noGrp="1" noChangeAspect="1"/>
          </p:cNvPicPr>
          <p:nvPr>
            <p:ph type="pic" idx="15"/>
          </p:nvPr>
        </p:nvPicPr>
        <p:blipFill rotWithShape="1">
          <a:blip r:embed="rId2"/>
          <a:srcRect l="54028" t="24280" r="13111" b="39380"/>
          <a:stretch/>
        </p:blipFill>
        <p:spPr>
          <a:xfrm>
            <a:off x="688618" y="387927"/>
            <a:ext cx="3451579" cy="2551784"/>
          </a:xfrm>
          <a:prstGeom prst="rect">
            <a:avLst/>
          </a:prstGeom>
        </p:spPr>
      </p:pic>
      <p:sp>
        <p:nvSpPr>
          <p:cNvPr id="5" name="Marcador de texto 4">
            <a:extLst>
              <a:ext uri="{FF2B5EF4-FFF2-40B4-BE49-F238E27FC236}">
                <a16:creationId xmlns:a16="http://schemas.microsoft.com/office/drawing/2014/main" id="{7613F564-BD7A-45D4-BC02-6D63DDA6DBF8}"/>
              </a:ext>
            </a:extLst>
          </p:cNvPr>
          <p:cNvSpPr>
            <a:spLocks noGrp="1"/>
          </p:cNvSpPr>
          <p:nvPr>
            <p:ph type="body" sz="half" idx="18"/>
          </p:nvPr>
        </p:nvSpPr>
        <p:spPr>
          <a:xfrm>
            <a:off x="688618" y="2939711"/>
            <a:ext cx="3451582" cy="1992370"/>
          </a:xfrm>
        </p:spPr>
        <p:txBody>
          <a:bodyPr/>
          <a:lstStyle/>
          <a:p>
            <a:r>
              <a:rPr lang="es-MX" dirty="0"/>
              <a:t>Estructura Selectiva Simple </a:t>
            </a:r>
            <a:r>
              <a:rPr lang="es-MX" dirty="0" err="1"/>
              <a:t>if</a:t>
            </a:r>
            <a:r>
              <a:rPr lang="es-MX" dirty="0"/>
              <a:t>…</a:t>
            </a:r>
          </a:p>
          <a:p>
            <a:r>
              <a:rPr lang="es-MX" dirty="0"/>
              <a:t>Se utiliza cuando se debe tomar una decisión en el desarrollo del programa.</a:t>
            </a:r>
          </a:p>
          <a:p>
            <a:r>
              <a:rPr lang="es-MX" dirty="0"/>
              <a:t>La toma de decisión se basa en la evaluación de una o mas condiciones que señalaran como consecuencia la rama a seguir.</a:t>
            </a:r>
          </a:p>
          <a:p>
            <a:endParaRPr lang="es-MX" dirty="0"/>
          </a:p>
        </p:txBody>
      </p:sp>
      <p:sp>
        <p:nvSpPr>
          <p:cNvPr id="6" name="Marcador de texto 5">
            <a:extLst>
              <a:ext uri="{FF2B5EF4-FFF2-40B4-BE49-F238E27FC236}">
                <a16:creationId xmlns:a16="http://schemas.microsoft.com/office/drawing/2014/main" id="{FBEE16EE-941F-47B2-A75F-7330A077734D}"/>
              </a:ext>
            </a:extLst>
          </p:cNvPr>
          <p:cNvSpPr>
            <a:spLocks noGrp="1"/>
          </p:cNvSpPr>
          <p:nvPr>
            <p:ph type="body" sz="quarter" idx="3"/>
          </p:nvPr>
        </p:nvSpPr>
        <p:spPr>
          <a:xfrm>
            <a:off x="4374263" y="5739674"/>
            <a:ext cx="3448935" cy="682765"/>
          </a:xfrm>
        </p:spPr>
        <p:txBody>
          <a:bodyPr/>
          <a:lstStyle/>
          <a:p>
            <a:pPr algn="ctr"/>
            <a:r>
              <a:rPr lang="es-MX" dirty="0"/>
              <a:t>SELECCIONES DOBLES</a:t>
            </a:r>
          </a:p>
        </p:txBody>
      </p:sp>
      <p:pic>
        <p:nvPicPr>
          <p:cNvPr id="12" name="Marcador de posición de imagen 11">
            <a:extLst>
              <a:ext uri="{FF2B5EF4-FFF2-40B4-BE49-F238E27FC236}">
                <a16:creationId xmlns:a16="http://schemas.microsoft.com/office/drawing/2014/main" id="{7D0F2785-204A-4871-AD9F-89119F314BE4}"/>
              </a:ext>
            </a:extLst>
          </p:cNvPr>
          <p:cNvPicPr>
            <a:picLocks noGrp="1" noChangeAspect="1"/>
          </p:cNvPicPr>
          <p:nvPr>
            <p:ph type="pic" idx="21"/>
          </p:nvPr>
        </p:nvPicPr>
        <p:blipFill rotWithShape="1">
          <a:blip r:embed="rId3"/>
          <a:srcRect l="14045" t="44528" r="54724" b="17575"/>
          <a:stretch/>
        </p:blipFill>
        <p:spPr>
          <a:xfrm>
            <a:off x="4465983" y="387927"/>
            <a:ext cx="3351165" cy="2551784"/>
          </a:xfrm>
          <a:prstGeom prst="rect">
            <a:avLst/>
          </a:prstGeom>
        </p:spPr>
      </p:pic>
      <p:sp>
        <p:nvSpPr>
          <p:cNvPr id="8" name="Marcador de texto 7">
            <a:extLst>
              <a:ext uri="{FF2B5EF4-FFF2-40B4-BE49-F238E27FC236}">
                <a16:creationId xmlns:a16="http://schemas.microsoft.com/office/drawing/2014/main" id="{0A59DDF7-F5F9-4F86-9A04-D3100071F0F7}"/>
              </a:ext>
            </a:extLst>
          </p:cNvPr>
          <p:cNvSpPr>
            <a:spLocks noGrp="1"/>
          </p:cNvSpPr>
          <p:nvPr>
            <p:ph type="body" sz="half" idx="19"/>
          </p:nvPr>
        </p:nvSpPr>
        <p:spPr>
          <a:xfrm>
            <a:off x="4368214" y="2945120"/>
            <a:ext cx="3448935" cy="1981551"/>
          </a:xfrm>
        </p:spPr>
        <p:txBody>
          <a:bodyPr/>
          <a:lstStyle/>
          <a:p>
            <a:r>
              <a:rPr lang="es-MX" dirty="0"/>
              <a:t>Estructura Selectiva Doble </a:t>
            </a:r>
            <a:r>
              <a:rPr lang="es-MX" dirty="0" err="1"/>
              <a:t>if-else</a:t>
            </a:r>
            <a:r>
              <a:rPr lang="es-MX" dirty="0"/>
              <a:t>…</a:t>
            </a:r>
          </a:p>
          <a:p>
            <a:r>
              <a:rPr lang="es-MX" dirty="0"/>
              <a:t>Permite la bifurcación del programa en dos ramas.</a:t>
            </a:r>
          </a:p>
          <a:p>
            <a:r>
              <a:rPr lang="es-MX" dirty="0"/>
              <a:t>Si, al evaluar la condición el resultado es verdadero, se sigue por un camino especifico, si el resultado es falso, entonces sigue por otro camino predefinido.</a:t>
            </a:r>
          </a:p>
        </p:txBody>
      </p:sp>
      <p:sp>
        <p:nvSpPr>
          <p:cNvPr id="9" name="Marcador de texto 8">
            <a:extLst>
              <a:ext uri="{FF2B5EF4-FFF2-40B4-BE49-F238E27FC236}">
                <a16:creationId xmlns:a16="http://schemas.microsoft.com/office/drawing/2014/main" id="{750D9346-CEA4-4313-A6C7-3340ECCB4679}"/>
              </a:ext>
            </a:extLst>
          </p:cNvPr>
          <p:cNvSpPr>
            <a:spLocks noGrp="1"/>
          </p:cNvSpPr>
          <p:nvPr>
            <p:ph type="body" sz="quarter" idx="13"/>
          </p:nvPr>
        </p:nvSpPr>
        <p:spPr>
          <a:xfrm>
            <a:off x="8057261" y="5688148"/>
            <a:ext cx="3456469" cy="1043956"/>
          </a:xfrm>
        </p:spPr>
        <p:txBody>
          <a:bodyPr/>
          <a:lstStyle/>
          <a:p>
            <a:pPr algn="ctr"/>
            <a:endParaRPr lang="es-MX" dirty="0"/>
          </a:p>
          <a:p>
            <a:pPr algn="ctr"/>
            <a:endParaRPr lang="es-MX" dirty="0"/>
          </a:p>
          <a:p>
            <a:pPr algn="ctr"/>
            <a:endParaRPr lang="es-MX" dirty="0"/>
          </a:p>
          <a:p>
            <a:pPr algn="ctr"/>
            <a:r>
              <a:rPr lang="es-MX" dirty="0"/>
              <a:t>SELECCIONES MULTIPLES</a:t>
            </a:r>
          </a:p>
        </p:txBody>
      </p:sp>
      <p:pic>
        <p:nvPicPr>
          <p:cNvPr id="2" name="Marcador de posición de imagen 1">
            <a:extLst>
              <a:ext uri="{FF2B5EF4-FFF2-40B4-BE49-F238E27FC236}">
                <a16:creationId xmlns:a16="http://schemas.microsoft.com/office/drawing/2014/main" id="{63748DF4-9546-44D7-AA99-CC405A10C4EF}"/>
              </a:ext>
            </a:extLst>
          </p:cNvPr>
          <p:cNvPicPr>
            <a:picLocks noGrp="1" noChangeAspect="1"/>
          </p:cNvPicPr>
          <p:nvPr>
            <p:ph type="pic" idx="22"/>
          </p:nvPr>
        </p:nvPicPr>
        <p:blipFill rotWithShape="1">
          <a:blip r:embed="rId4"/>
          <a:srcRect l="14228" t="46085" r="47536" b="2636"/>
          <a:stretch/>
        </p:blipFill>
        <p:spPr>
          <a:xfrm>
            <a:off x="8150086" y="387927"/>
            <a:ext cx="3363643" cy="2551784"/>
          </a:xfrm>
          <a:prstGeom prst="rect">
            <a:avLst/>
          </a:prstGeom>
        </p:spPr>
      </p:pic>
      <p:sp>
        <p:nvSpPr>
          <p:cNvPr id="11" name="Marcador de texto 10">
            <a:extLst>
              <a:ext uri="{FF2B5EF4-FFF2-40B4-BE49-F238E27FC236}">
                <a16:creationId xmlns:a16="http://schemas.microsoft.com/office/drawing/2014/main" id="{9FECCBFD-92E9-488F-AA6B-4D8B069276C4}"/>
              </a:ext>
            </a:extLst>
          </p:cNvPr>
          <p:cNvSpPr>
            <a:spLocks noGrp="1"/>
          </p:cNvSpPr>
          <p:nvPr>
            <p:ph type="body" sz="half" idx="20"/>
          </p:nvPr>
        </p:nvSpPr>
        <p:spPr>
          <a:xfrm>
            <a:off x="8045164" y="2939711"/>
            <a:ext cx="3452445" cy="2681483"/>
          </a:xfrm>
        </p:spPr>
        <p:txBody>
          <a:bodyPr/>
          <a:lstStyle/>
          <a:p>
            <a:r>
              <a:rPr lang="es-MX" dirty="0"/>
              <a:t>Estructura Selectiva Múltiple </a:t>
            </a:r>
            <a:r>
              <a:rPr lang="es-MX" dirty="0" err="1"/>
              <a:t>switch</a:t>
            </a:r>
            <a:r>
              <a:rPr lang="es-MX" dirty="0"/>
              <a:t>…</a:t>
            </a:r>
          </a:p>
          <a:p>
            <a:r>
              <a:rPr lang="es-MX" dirty="0"/>
              <a:t>Permite que el flujo del diagrama se bifurque por varias ramas en el punto de la toma de decisión. </a:t>
            </a:r>
          </a:p>
          <a:p>
            <a:r>
              <a:rPr lang="es-MX" dirty="0"/>
              <a:t>La elección del camino a seguir depende del contenido de la variable conocida como selector, la cual puede tomar valores de un conjunto previamente establecido. El camino elegido, entonces, dependerá del valor que tome el sector.</a:t>
            </a:r>
          </a:p>
        </p:txBody>
      </p:sp>
      <p:sp>
        <p:nvSpPr>
          <p:cNvPr id="17" name="Flecha: a la derecha con muesca 16">
            <a:extLst>
              <a:ext uri="{FF2B5EF4-FFF2-40B4-BE49-F238E27FC236}">
                <a16:creationId xmlns:a16="http://schemas.microsoft.com/office/drawing/2014/main" id="{F2ABD762-E788-4D1D-BA40-75F35E72A07B}"/>
              </a:ext>
            </a:extLst>
          </p:cNvPr>
          <p:cNvSpPr/>
          <p:nvPr/>
        </p:nvSpPr>
        <p:spPr>
          <a:xfrm rot="16200000">
            <a:off x="1808300" y="5265072"/>
            <a:ext cx="978408" cy="45284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Flecha: a la derecha con muesca 17">
            <a:extLst>
              <a:ext uri="{FF2B5EF4-FFF2-40B4-BE49-F238E27FC236}">
                <a16:creationId xmlns:a16="http://schemas.microsoft.com/office/drawing/2014/main" id="{06BC0B71-651F-4344-B8A9-84FF60AC3125}"/>
              </a:ext>
            </a:extLst>
          </p:cNvPr>
          <p:cNvSpPr/>
          <p:nvPr/>
        </p:nvSpPr>
        <p:spPr>
          <a:xfrm rot="16200000">
            <a:off x="5479201" y="5197813"/>
            <a:ext cx="978408" cy="45284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a la derecha con muesca 18">
            <a:extLst>
              <a:ext uri="{FF2B5EF4-FFF2-40B4-BE49-F238E27FC236}">
                <a16:creationId xmlns:a16="http://schemas.microsoft.com/office/drawing/2014/main" id="{1C544D44-C85F-4149-848E-669F50A5F65A}"/>
              </a:ext>
            </a:extLst>
          </p:cNvPr>
          <p:cNvSpPr/>
          <p:nvPr/>
        </p:nvSpPr>
        <p:spPr>
          <a:xfrm rot="16200000">
            <a:off x="9467718" y="5461725"/>
            <a:ext cx="607337" cy="45284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442183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5" name="Rounded 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0DD7CEA6-24A0-4ABE-B25E-8D82429A610E}"/>
              </a:ext>
            </a:extLst>
          </p:cNvPr>
          <p:cNvPicPr>
            <a:picLocks noChangeAspect="1"/>
          </p:cNvPicPr>
          <p:nvPr/>
        </p:nvPicPr>
        <p:blipFill>
          <a:blip r:embed="rId3"/>
          <a:stretch>
            <a:fillRect/>
          </a:stretch>
        </p:blipFill>
        <p:spPr>
          <a:xfrm>
            <a:off x="6589181" y="1336566"/>
            <a:ext cx="4319594" cy="4607567"/>
          </a:xfrm>
          <a:prstGeom prst="rect">
            <a:avLst/>
          </a:prstGeom>
        </p:spPr>
      </p:pic>
      <p:sp>
        <p:nvSpPr>
          <p:cNvPr id="2" name="Título 1">
            <a:extLst>
              <a:ext uri="{FF2B5EF4-FFF2-40B4-BE49-F238E27FC236}">
                <a16:creationId xmlns:a16="http://schemas.microsoft.com/office/drawing/2014/main" id="{97AD47B3-4E50-4023-A2A7-72D38E3275F4}"/>
              </a:ext>
            </a:extLst>
          </p:cNvPr>
          <p:cNvSpPr>
            <a:spLocks noGrp="1"/>
          </p:cNvSpPr>
          <p:nvPr>
            <p:ph type="title"/>
          </p:nvPr>
        </p:nvSpPr>
        <p:spPr>
          <a:xfrm>
            <a:off x="685801" y="1171491"/>
            <a:ext cx="4753466" cy="1293028"/>
          </a:xfrm>
        </p:spPr>
        <p:txBody>
          <a:bodyPr>
            <a:normAutofit/>
          </a:bodyPr>
          <a:lstStyle/>
          <a:p>
            <a:r>
              <a:rPr lang="es-MX" sz="3700" dirty="0"/>
              <a:t>Ciclos repetitivos definidos</a:t>
            </a:r>
          </a:p>
        </p:txBody>
      </p:sp>
      <p:sp>
        <p:nvSpPr>
          <p:cNvPr id="3" name="Marcador de contenido 2">
            <a:extLst>
              <a:ext uri="{FF2B5EF4-FFF2-40B4-BE49-F238E27FC236}">
                <a16:creationId xmlns:a16="http://schemas.microsoft.com/office/drawing/2014/main" id="{A67FD1BF-2D7C-47E7-8C57-ABD13A3BECDF}"/>
              </a:ext>
            </a:extLst>
          </p:cNvPr>
          <p:cNvSpPr>
            <a:spLocks noGrp="1"/>
          </p:cNvSpPr>
          <p:nvPr>
            <p:ph idx="1"/>
          </p:nvPr>
        </p:nvSpPr>
        <p:spPr>
          <a:xfrm>
            <a:off x="685801" y="2464519"/>
            <a:ext cx="4753466" cy="3754166"/>
          </a:xfrm>
        </p:spPr>
        <p:txBody>
          <a:bodyPr>
            <a:normAutofit/>
          </a:bodyPr>
          <a:lstStyle/>
          <a:p>
            <a:pPr>
              <a:buSzPct val="150000"/>
              <a:buBlip>
                <a:blip r:embed="rId4"/>
              </a:buBlip>
            </a:pPr>
            <a:r>
              <a:rPr lang="es-MX" sz="2800" dirty="0"/>
              <a:t>Estructura Repetitiva </a:t>
            </a:r>
            <a:r>
              <a:rPr lang="es-MX" sz="2800" dirty="0" err="1"/>
              <a:t>for</a:t>
            </a:r>
            <a:r>
              <a:rPr lang="es-MX" sz="2800" dirty="0"/>
              <a:t>:</a:t>
            </a:r>
          </a:p>
          <a:p>
            <a:pPr marL="0" indent="0">
              <a:buSzPct val="150000"/>
              <a:buNone/>
            </a:pPr>
            <a:r>
              <a:rPr lang="es-MX" sz="2800" dirty="0"/>
              <a:t>Esta estructura algorítmica se utiliza para repetir un conjunto de instrucciones en un numero definido de veces.</a:t>
            </a:r>
          </a:p>
          <a:p>
            <a:pPr marL="0" indent="0">
              <a:buSzPct val="150000"/>
              <a:buNone/>
            </a:pPr>
            <a:endParaRPr lang="es-MX" dirty="0"/>
          </a:p>
          <a:p>
            <a:pPr marL="0" indent="0">
              <a:buSzPct val="150000"/>
              <a:buNone/>
            </a:pPr>
            <a:endParaRPr lang="es-MX" dirty="0"/>
          </a:p>
        </p:txBody>
      </p:sp>
    </p:spTree>
    <p:extLst>
      <p:ext uri="{BB962C8B-B14F-4D97-AF65-F5344CB8AC3E}">
        <p14:creationId xmlns:p14="http://schemas.microsoft.com/office/powerpoint/2010/main" val="4173071366"/>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3E43F-D268-4D49-ACD2-1904E44B5AE5}"/>
              </a:ext>
            </a:extLst>
          </p:cNvPr>
          <p:cNvSpPr>
            <a:spLocks noGrp="1"/>
          </p:cNvSpPr>
          <p:nvPr>
            <p:ph type="title"/>
          </p:nvPr>
        </p:nvSpPr>
        <p:spPr>
          <a:xfrm>
            <a:off x="2895600" y="478623"/>
            <a:ext cx="8610600" cy="1293028"/>
          </a:xfrm>
        </p:spPr>
        <p:txBody>
          <a:bodyPr/>
          <a:lstStyle/>
          <a:p>
            <a:r>
              <a:rPr lang="es-MX" dirty="0"/>
              <a:t>Ciclos repetitivos indefinidos</a:t>
            </a:r>
          </a:p>
        </p:txBody>
      </p:sp>
      <p:sp>
        <p:nvSpPr>
          <p:cNvPr id="3" name="Marcador de contenido 2">
            <a:extLst>
              <a:ext uri="{FF2B5EF4-FFF2-40B4-BE49-F238E27FC236}">
                <a16:creationId xmlns:a16="http://schemas.microsoft.com/office/drawing/2014/main" id="{621B6B91-837C-41ED-BE37-C7F943BCF39B}"/>
              </a:ext>
            </a:extLst>
          </p:cNvPr>
          <p:cNvSpPr>
            <a:spLocks noGrp="1"/>
          </p:cNvSpPr>
          <p:nvPr>
            <p:ph sz="half" idx="1"/>
          </p:nvPr>
        </p:nvSpPr>
        <p:spPr>
          <a:xfrm>
            <a:off x="640080" y="1485898"/>
            <a:ext cx="5334000" cy="4024125"/>
          </a:xfrm>
        </p:spPr>
        <p:txBody>
          <a:bodyPr/>
          <a:lstStyle/>
          <a:p>
            <a:pPr>
              <a:buSzPct val="150000"/>
              <a:buBlip>
                <a:blip r:embed="rId2"/>
              </a:buBlip>
            </a:pPr>
            <a:r>
              <a:rPr lang="es-MX" dirty="0"/>
              <a:t>Estructura Repetitiva </a:t>
            </a:r>
            <a:r>
              <a:rPr lang="es-MX" dirty="0" err="1"/>
              <a:t>while</a:t>
            </a:r>
            <a:r>
              <a:rPr lang="es-MX" dirty="0"/>
              <a:t>:</a:t>
            </a:r>
          </a:p>
          <a:p>
            <a:pPr marL="0" indent="0">
              <a:buSzPct val="150000"/>
              <a:buNone/>
            </a:pPr>
            <a:r>
              <a:rPr lang="es-MX" dirty="0"/>
              <a:t>Esta estructura algorítmica se utiliza para repetir un conjunto de instrucciones. Sin embargo el numero de veces que debe repetirse depende de las proposiciones que tenga el ciclo. Cada vez que corresponde iniciar el ciclo se evalúa una condición, si esta es verdadera se continua con la ejecución, de otra forma se detiene.</a:t>
            </a:r>
          </a:p>
          <a:p>
            <a:pPr marL="0" indent="0">
              <a:buNone/>
            </a:pPr>
            <a:endParaRPr lang="es-MX" dirty="0"/>
          </a:p>
        </p:txBody>
      </p:sp>
      <p:pic>
        <p:nvPicPr>
          <p:cNvPr id="5" name="Imagen 4">
            <a:extLst>
              <a:ext uri="{FF2B5EF4-FFF2-40B4-BE49-F238E27FC236}">
                <a16:creationId xmlns:a16="http://schemas.microsoft.com/office/drawing/2014/main" id="{380CB93B-5E5B-4CE0-B98B-306EF67F2B41}"/>
              </a:ext>
            </a:extLst>
          </p:cNvPr>
          <p:cNvPicPr>
            <a:picLocks noChangeAspect="1"/>
          </p:cNvPicPr>
          <p:nvPr/>
        </p:nvPicPr>
        <p:blipFill rotWithShape="1">
          <a:blip r:embed="rId3"/>
          <a:srcRect l="65625" t="33992" r="16562" b="40663"/>
          <a:stretch/>
        </p:blipFill>
        <p:spPr>
          <a:xfrm>
            <a:off x="6483509" y="4300643"/>
            <a:ext cx="5220811" cy="2216657"/>
          </a:xfrm>
          <a:prstGeom prst="rect">
            <a:avLst/>
          </a:prstGeom>
        </p:spPr>
      </p:pic>
      <p:sp>
        <p:nvSpPr>
          <p:cNvPr id="4" name="Marcador de contenido 3">
            <a:extLst>
              <a:ext uri="{FF2B5EF4-FFF2-40B4-BE49-F238E27FC236}">
                <a16:creationId xmlns:a16="http://schemas.microsoft.com/office/drawing/2014/main" id="{344692D6-4410-4561-A51D-FEC982104B6D}"/>
              </a:ext>
            </a:extLst>
          </p:cNvPr>
          <p:cNvSpPr>
            <a:spLocks noGrp="1"/>
          </p:cNvSpPr>
          <p:nvPr>
            <p:ph sz="half" idx="2"/>
          </p:nvPr>
        </p:nvSpPr>
        <p:spPr>
          <a:xfrm>
            <a:off x="6172200" y="1485899"/>
            <a:ext cx="5334000" cy="4024125"/>
          </a:xfrm>
        </p:spPr>
        <p:txBody>
          <a:bodyPr/>
          <a:lstStyle/>
          <a:p>
            <a:pPr>
              <a:buSzPct val="150000"/>
              <a:buBlip>
                <a:blip r:embed="rId2"/>
              </a:buBlip>
            </a:pPr>
            <a:r>
              <a:rPr lang="es-MX" dirty="0"/>
              <a:t>Estructura Repetitiva do-</a:t>
            </a:r>
            <a:r>
              <a:rPr lang="es-MX" dirty="0" err="1"/>
              <a:t>while</a:t>
            </a:r>
            <a:r>
              <a:rPr lang="es-MX" dirty="0"/>
              <a:t>:</a:t>
            </a:r>
          </a:p>
          <a:p>
            <a:pPr marL="0" indent="0">
              <a:buSzPct val="150000"/>
              <a:buNone/>
            </a:pPr>
            <a:r>
              <a:rPr lang="es-MX" dirty="0"/>
              <a:t>Esta estructura algorítmica se utiliza para repetir un conjunto de instrucciones. A diferencia de las estructuras </a:t>
            </a:r>
            <a:r>
              <a:rPr lang="es-MX" i="1" dirty="0" err="1"/>
              <a:t>for</a:t>
            </a:r>
            <a:r>
              <a:rPr lang="es-MX" dirty="0"/>
              <a:t> y </a:t>
            </a:r>
            <a:r>
              <a:rPr lang="es-MX" i="1" dirty="0" err="1"/>
              <a:t>while</a:t>
            </a:r>
            <a:r>
              <a:rPr lang="es-MX" i="1" dirty="0"/>
              <a:t>, </a:t>
            </a:r>
            <a:r>
              <a:rPr lang="es-MX" dirty="0"/>
              <a:t>en las cuales las condiciones se evalúan al principio del ciclo, en esta se evalúan al final. Esto implica que el ciclo se debe ejecutar por lo menos una vez.</a:t>
            </a:r>
            <a:endParaRPr lang="es-MX" i="1" dirty="0"/>
          </a:p>
        </p:txBody>
      </p:sp>
    </p:spTree>
    <p:extLst>
      <p:ext uri="{BB962C8B-B14F-4D97-AF65-F5344CB8AC3E}">
        <p14:creationId xmlns:p14="http://schemas.microsoft.com/office/powerpoint/2010/main" val="4006259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5FC050-9E58-42CD-80C8-BCEC1440633B}"/>
              </a:ext>
            </a:extLst>
          </p:cNvPr>
          <p:cNvSpPr>
            <a:spLocks noGrp="1"/>
          </p:cNvSpPr>
          <p:nvPr>
            <p:ph type="title"/>
          </p:nvPr>
        </p:nvSpPr>
        <p:spPr/>
        <p:txBody>
          <a:bodyPr/>
          <a:lstStyle/>
          <a:p>
            <a:r>
              <a:rPr lang="es-MX" dirty="0"/>
              <a:t>Ejemplo 1...</a:t>
            </a:r>
          </a:p>
        </p:txBody>
      </p:sp>
      <p:sp>
        <p:nvSpPr>
          <p:cNvPr id="7" name="Marcador de contenido 6">
            <a:extLst>
              <a:ext uri="{FF2B5EF4-FFF2-40B4-BE49-F238E27FC236}">
                <a16:creationId xmlns:a16="http://schemas.microsoft.com/office/drawing/2014/main" id="{A6180954-8048-6348-88A3-668822188350}"/>
              </a:ext>
            </a:extLst>
          </p:cNvPr>
          <p:cNvSpPr>
            <a:spLocks noGrp="1"/>
          </p:cNvSpPr>
          <p:nvPr>
            <p:ph idx="1"/>
          </p:nvPr>
        </p:nvSpPr>
        <p:spPr/>
        <p:txBody>
          <a:bodyPr>
            <a:normAutofit fontScale="77500" lnSpcReduction="20000"/>
          </a:bodyPr>
          <a:lstStyle/>
          <a:p>
            <a:endParaRPr lang="es-MX" dirty="0">
              <a:effectLst/>
            </a:endParaRPr>
          </a:p>
          <a:p>
            <a:r>
              <a:rPr lang="es-MX" dirty="0">
                <a:effectLst/>
              </a:rPr>
              <a:t>int A, B, suma;</a:t>
            </a:r>
          </a:p>
          <a:p>
            <a:r>
              <a:rPr lang="es-MX" dirty="0">
                <a:effectLst/>
              </a:rPr>
              <a:t>A = 5 + 2;</a:t>
            </a:r>
          </a:p>
          <a:p>
            <a:r>
              <a:rPr lang="es-MX" dirty="0">
                <a:effectLst/>
              </a:rPr>
              <a:t>B = 32;</a:t>
            </a:r>
          </a:p>
          <a:p>
            <a:r>
              <a:rPr lang="es-MX" dirty="0">
                <a:effectLst/>
              </a:rPr>
              <a:t>suma = A + B; [suma valdrá 39]</a:t>
            </a:r>
          </a:p>
          <a:p>
            <a:r>
              <a:rPr lang="es-MX" dirty="0">
                <a:effectLst/>
              </a:rPr>
              <a:t>int A, B, C, D, E;</a:t>
            </a:r>
          </a:p>
          <a:p>
            <a:r>
              <a:rPr lang="es-MX" dirty="0">
                <a:effectLst/>
              </a:rPr>
              <a:t>A = 5;</a:t>
            </a:r>
          </a:p>
          <a:p>
            <a:r>
              <a:rPr lang="es-MX" dirty="0">
                <a:effectLst/>
              </a:rPr>
              <a:t>B = 32;</a:t>
            </a:r>
          </a:p>
          <a:p>
            <a:r>
              <a:rPr lang="es-MX" dirty="0">
                <a:effectLst/>
              </a:rPr>
              <a:t>C = A * B; [C toma el valor 160]</a:t>
            </a:r>
          </a:p>
          <a:p>
            <a:r>
              <a:rPr lang="es-MX" dirty="0">
                <a:effectLst/>
              </a:rPr>
              <a:t>D = A + C; [D toma el valor 165]</a:t>
            </a:r>
          </a:p>
          <a:p>
            <a:r>
              <a:rPr lang="es-MX" dirty="0">
                <a:effectLst/>
              </a:rPr>
              <a:t>E = D; [E toma el valor 165]</a:t>
            </a:r>
          </a:p>
          <a:p>
            <a:r>
              <a:rPr lang="es-MX" dirty="0">
                <a:effectLst/>
              </a:rPr>
              <a:t>int agotamiento;</a:t>
            </a:r>
          </a:p>
          <a:p>
            <a:r>
              <a:rPr lang="es-MX" dirty="0">
                <a:effectLst/>
              </a:rPr>
              <a:t>agotamiento = 0; [Usamos un entero para simular un </a:t>
            </a:r>
            <a:r>
              <a:rPr lang="es-MX" dirty="0" err="1">
                <a:effectLst/>
              </a:rPr>
              <a:t>booleano</a:t>
            </a:r>
            <a:r>
              <a:rPr lang="es-MX" dirty="0">
                <a:effectLst/>
              </a:rPr>
              <a:t>]</a:t>
            </a:r>
          </a:p>
          <a:p>
            <a:endParaRPr lang="es-MX" dirty="0"/>
          </a:p>
        </p:txBody>
      </p:sp>
    </p:spTree>
    <p:extLst>
      <p:ext uri="{BB962C8B-B14F-4D97-AF65-F5344CB8AC3E}">
        <p14:creationId xmlns:p14="http://schemas.microsoft.com/office/powerpoint/2010/main" val="2414100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C7AEC-B4E5-40CE-BD15-576F98FB345E}"/>
              </a:ext>
            </a:extLst>
          </p:cNvPr>
          <p:cNvSpPr>
            <a:spLocks noGrp="1"/>
          </p:cNvSpPr>
          <p:nvPr>
            <p:ph type="title"/>
          </p:nvPr>
        </p:nvSpPr>
        <p:spPr/>
        <p:txBody>
          <a:bodyPr/>
          <a:lstStyle/>
          <a:p>
            <a:r>
              <a:rPr lang="es-MX" dirty="0"/>
              <a:t>Ejemplo 2…</a:t>
            </a:r>
          </a:p>
        </p:txBody>
      </p:sp>
      <p:pic>
        <p:nvPicPr>
          <p:cNvPr id="6" name="Imagen 6">
            <a:extLst>
              <a:ext uri="{FF2B5EF4-FFF2-40B4-BE49-F238E27FC236}">
                <a16:creationId xmlns:a16="http://schemas.microsoft.com/office/drawing/2014/main" id="{3B0BC8F6-A74E-864F-BD5E-AC91D2C75728}"/>
              </a:ext>
            </a:extLst>
          </p:cNvPr>
          <p:cNvPicPr>
            <a:picLocks noGrp="1" noChangeAspect="1"/>
          </p:cNvPicPr>
          <p:nvPr>
            <p:ph idx="1"/>
          </p:nvPr>
        </p:nvPicPr>
        <p:blipFill>
          <a:blip r:embed="rId2"/>
          <a:stretch>
            <a:fillRect/>
          </a:stretch>
        </p:blipFill>
        <p:spPr>
          <a:xfrm>
            <a:off x="1639374" y="2057401"/>
            <a:ext cx="7341340" cy="4686904"/>
          </a:xfrm>
          <a:prstGeom prst="rect">
            <a:avLst/>
          </a:prstGeom>
        </p:spPr>
      </p:pic>
    </p:spTree>
    <p:extLst>
      <p:ext uri="{BB962C8B-B14F-4D97-AF65-F5344CB8AC3E}">
        <p14:creationId xmlns:p14="http://schemas.microsoft.com/office/powerpoint/2010/main" val="38388812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53F6D27-29FE-4C7F-8108-02C3160F5D84}"/>
              </a:ext>
            </a:extLst>
          </p:cNvPr>
          <p:cNvPicPr>
            <a:picLocks noChangeAspect="1"/>
          </p:cNvPicPr>
          <p:nvPr/>
        </p:nvPicPr>
        <p:blipFill>
          <a:blip r:embed="rId2"/>
          <a:stretch>
            <a:fillRect/>
          </a:stretch>
        </p:blipFill>
        <p:spPr>
          <a:xfrm>
            <a:off x="1060174" y="1431235"/>
            <a:ext cx="9581322" cy="49695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909271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3BEB90C-13D2-4F16-A767-DE804ACBC0FC}"/>
              </a:ext>
            </a:extLst>
          </p:cNvPr>
          <p:cNvPicPr>
            <a:picLocks noChangeAspect="1"/>
          </p:cNvPicPr>
          <p:nvPr/>
        </p:nvPicPr>
        <p:blipFill rotWithShape="1">
          <a:blip r:embed="rId2"/>
          <a:srcRect l="28389" r="15608"/>
          <a:stretch/>
        </p:blipFill>
        <p:spPr>
          <a:xfrm>
            <a:off x="6985000" y="2501159"/>
            <a:ext cx="4521200" cy="3410926"/>
          </a:xfrm>
          <a:prstGeom prst="rect">
            <a:avLst/>
          </a:prstGeom>
        </p:spPr>
      </p:pic>
      <p:sp>
        <p:nvSpPr>
          <p:cNvPr id="2" name="Título 1">
            <a:extLst>
              <a:ext uri="{FF2B5EF4-FFF2-40B4-BE49-F238E27FC236}">
                <a16:creationId xmlns:a16="http://schemas.microsoft.com/office/drawing/2014/main" id="{D49B2097-E52D-4253-9B03-146337DF95D8}"/>
              </a:ext>
            </a:extLst>
          </p:cNvPr>
          <p:cNvSpPr>
            <a:spLocks noGrp="1"/>
          </p:cNvSpPr>
          <p:nvPr>
            <p:ph type="title"/>
          </p:nvPr>
        </p:nvSpPr>
        <p:spPr>
          <a:xfrm>
            <a:off x="2895600" y="764373"/>
            <a:ext cx="8610600" cy="1293028"/>
          </a:xfrm>
        </p:spPr>
        <p:txBody>
          <a:bodyPr>
            <a:normAutofit/>
          </a:bodyPr>
          <a:lstStyle/>
          <a:p>
            <a:r>
              <a:rPr lang="es-MX" dirty="0"/>
              <a:t>¿Qué ES? …</a:t>
            </a:r>
          </a:p>
        </p:txBody>
      </p:sp>
      <p:sp>
        <p:nvSpPr>
          <p:cNvPr id="3" name="Marcador de contenido 2">
            <a:extLst>
              <a:ext uri="{FF2B5EF4-FFF2-40B4-BE49-F238E27FC236}">
                <a16:creationId xmlns:a16="http://schemas.microsoft.com/office/drawing/2014/main" id="{D6C83645-A782-45D9-B0A2-978FABE01482}"/>
              </a:ext>
            </a:extLst>
          </p:cNvPr>
          <p:cNvSpPr>
            <a:spLocks noGrp="1"/>
          </p:cNvSpPr>
          <p:nvPr>
            <p:ph idx="1"/>
          </p:nvPr>
        </p:nvSpPr>
        <p:spPr>
          <a:xfrm>
            <a:off x="677333" y="2194560"/>
            <a:ext cx="5816600" cy="4024125"/>
          </a:xfrm>
        </p:spPr>
        <p:txBody>
          <a:bodyPr>
            <a:normAutofit/>
          </a:bodyPr>
          <a:lstStyle/>
          <a:p>
            <a:pPr>
              <a:buSzPct val="150000"/>
              <a:buBlip>
                <a:blip r:embed="rId3"/>
              </a:buBlip>
            </a:pPr>
            <a:r>
              <a:rPr lang="es-MX" dirty="0"/>
              <a:t>Es un lenguaje de programación de propósito general asociado al sistema operativo UNIX.</a:t>
            </a:r>
          </a:p>
          <a:p>
            <a:pPr>
              <a:buSzPct val="150000"/>
              <a:buBlip>
                <a:blip r:embed="rId3"/>
              </a:buBlip>
            </a:pPr>
            <a:r>
              <a:rPr lang="es-MX" dirty="0"/>
              <a:t>También es conocido como el lenguaje de programación de sistemas por excelencia.</a:t>
            </a:r>
          </a:p>
          <a:p>
            <a:pPr>
              <a:buSzPct val="150000"/>
              <a:buBlip>
                <a:blip r:embed="rId3"/>
              </a:buBlip>
            </a:pPr>
            <a:r>
              <a:rPr lang="es-MX" dirty="0"/>
              <a:t>Lenguaje de alto nivel.</a:t>
            </a:r>
          </a:p>
          <a:p>
            <a:pPr>
              <a:buSzPct val="150000"/>
              <a:buBlip>
                <a:blip r:embed="rId3"/>
              </a:buBlip>
            </a:pPr>
            <a:r>
              <a:rPr lang="es-MX" dirty="0"/>
              <a:t>En la actualidad, sigue siendo uno de los mas utilizados en la industria del software.</a:t>
            </a:r>
          </a:p>
        </p:txBody>
      </p:sp>
    </p:spTree>
    <p:extLst>
      <p:ext uri="{BB962C8B-B14F-4D97-AF65-F5344CB8AC3E}">
        <p14:creationId xmlns:p14="http://schemas.microsoft.com/office/powerpoint/2010/main" val="2576363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32B76E2-4921-4C48-8189-F37A34268E71}"/>
              </a:ext>
            </a:extLst>
          </p:cNvPr>
          <p:cNvPicPr>
            <a:picLocks noChangeAspect="1"/>
          </p:cNvPicPr>
          <p:nvPr/>
        </p:nvPicPr>
        <p:blipFill rotWithShape="1">
          <a:blip r:embed="rId2"/>
          <a:srcRect l="8994" r="4784" b="-3"/>
          <a:stretch/>
        </p:blipFill>
        <p:spPr>
          <a:xfrm>
            <a:off x="630705" y="1423851"/>
            <a:ext cx="3392655" cy="4794832"/>
          </a:xfrm>
          <a:prstGeom prst="rect">
            <a:avLst/>
          </a:prstGeom>
        </p:spPr>
      </p:pic>
      <p:sp>
        <p:nvSpPr>
          <p:cNvPr id="2" name="Título 1">
            <a:extLst>
              <a:ext uri="{FF2B5EF4-FFF2-40B4-BE49-F238E27FC236}">
                <a16:creationId xmlns:a16="http://schemas.microsoft.com/office/drawing/2014/main" id="{75C5E38A-ACD8-468F-899A-135295DBBBB0}"/>
              </a:ext>
            </a:extLst>
          </p:cNvPr>
          <p:cNvSpPr>
            <a:spLocks noGrp="1"/>
          </p:cNvSpPr>
          <p:nvPr>
            <p:ph type="title"/>
          </p:nvPr>
        </p:nvSpPr>
        <p:spPr>
          <a:xfrm>
            <a:off x="4673600" y="764373"/>
            <a:ext cx="6832600" cy="1293028"/>
          </a:xfrm>
        </p:spPr>
        <p:txBody>
          <a:bodyPr>
            <a:normAutofit/>
          </a:bodyPr>
          <a:lstStyle/>
          <a:p>
            <a:r>
              <a:rPr lang="es-MX" dirty="0"/>
              <a:t>ORIGEN </a:t>
            </a:r>
          </a:p>
        </p:txBody>
      </p:sp>
      <p:sp>
        <p:nvSpPr>
          <p:cNvPr id="3" name="Marcador de contenido 2">
            <a:extLst>
              <a:ext uri="{FF2B5EF4-FFF2-40B4-BE49-F238E27FC236}">
                <a16:creationId xmlns:a16="http://schemas.microsoft.com/office/drawing/2014/main" id="{C97D40D7-D1DF-41CB-8FD0-DAF312CF0AA7}"/>
              </a:ext>
            </a:extLst>
          </p:cNvPr>
          <p:cNvSpPr>
            <a:spLocks noGrp="1"/>
          </p:cNvSpPr>
          <p:nvPr>
            <p:ph idx="1"/>
          </p:nvPr>
        </p:nvSpPr>
        <p:spPr>
          <a:xfrm>
            <a:off x="4673600" y="2194560"/>
            <a:ext cx="6832600" cy="4024125"/>
          </a:xfrm>
        </p:spPr>
        <p:txBody>
          <a:bodyPr>
            <a:normAutofit/>
          </a:bodyPr>
          <a:lstStyle/>
          <a:p>
            <a:r>
              <a:rPr lang="es-MX" sz="1700"/>
              <a:t>El lenguaje c fue creado por </a:t>
            </a:r>
            <a:r>
              <a:rPr lang="es-MX" sz="1700" b="1" u="sng"/>
              <a:t>Dennis Ritchie</a:t>
            </a:r>
            <a:r>
              <a:rPr lang="es-MX" sz="1700"/>
              <a:t> en los laboratorios Bell </a:t>
            </a:r>
            <a:r>
              <a:rPr lang="es-MX" sz="1700" err="1"/>
              <a:t>Telephone</a:t>
            </a:r>
            <a:r>
              <a:rPr lang="es-MX" sz="1700"/>
              <a:t> en 1972, el c fue creado con un fin específico: el diseño del sistema operativo UNIX. Este lenguaje solo es una modificación del lenguaje B.</a:t>
            </a:r>
          </a:p>
          <a:p>
            <a:r>
              <a:rPr lang="es-ES" sz="1700"/>
              <a:t>El lenguaje C inicialmente fue creado para la programación de </a:t>
            </a:r>
          </a:p>
          <a:p>
            <a:pPr marL="0" indent="0">
              <a:buNone/>
            </a:pPr>
            <a:r>
              <a:rPr lang="es-ES" sz="1700"/>
              <a:t>	-Sistemas operativos </a:t>
            </a:r>
          </a:p>
          <a:p>
            <a:pPr marL="0" indent="0">
              <a:buNone/>
            </a:pPr>
            <a:r>
              <a:rPr lang="es-ES" sz="1700"/>
              <a:t>	-Intérpretes </a:t>
            </a:r>
          </a:p>
          <a:p>
            <a:pPr marL="0" indent="0">
              <a:buNone/>
            </a:pPr>
            <a:r>
              <a:rPr lang="es-ES" sz="1700"/>
              <a:t>	-Editores </a:t>
            </a:r>
          </a:p>
          <a:p>
            <a:pPr marL="0" indent="0">
              <a:buNone/>
            </a:pPr>
            <a:r>
              <a:rPr lang="es-ES" sz="1700"/>
              <a:t>	-Ensambladores </a:t>
            </a:r>
          </a:p>
          <a:p>
            <a:pPr marL="0" indent="0">
              <a:buNone/>
            </a:pPr>
            <a:r>
              <a:rPr lang="es-ES" sz="1700"/>
              <a:t>	-Compiladores </a:t>
            </a:r>
          </a:p>
          <a:p>
            <a:pPr marL="0" indent="0">
              <a:buNone/>
            </a:pPr>
            <a:r>
              <a:rPr lang="es-ES" sz="1700"/>
              <a:t>	-Administradores de bases de datos. </a:t>
            </a:r>
          </a:p>
          <a:p>
            <a:endParaRPr lang="es-MX" sz="1700"/>
          </a:p>
          <a:p>
            <a:endParaRPr lang="es-MX" sz="1700"/>
          </a:p>
        </p:txBody>
      </p:sp>
    </p:spTree>
    <p:extLst>
      <p:ext uri="{BB962C8B-B14F-4D97-AF65-F5344CB8AC3E}">
        <p14:creationId xmlns:p14="http://schemas.microsoft.com/office/powerpoint/2010/main" val="2713139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52953-7081-465B-8824-A9D05D76DFD9}"/>
              </a:ext>
            </a:extLst>
          </p:cNvPr>
          <p:cNvSpPr>
            <a:spLocks noGrp="1"/>
          </p:cNvSpPr>
          <p:nvPr>
            <p:ph type="title"/>
          </p:nvPr>
        </p:nvSpPr>
        <p:spPr/>
        <p:txBody>
          <a:bodyPr/>
          <a:lstStyle/>
          <a:p>
            <a:r>
              <a:rPr lang="es-MX" dirty="0"/>
              <a:t>Tipos de datos</a:t>
            </a:r>
          </a:p>
        </p:txBody>
      </p:sp>
      <p:sp>
        <p:nvSpPr>
          <p:cNvPr id="3" name="Marcador de contenido 2">
            <a:extLst>
              <a:ext uri="{FF2B5EF4-FFF2-40B4-BE49-F238E27FC236}">
                <a16:creationId xmlns:a16="http://schemas.microsoft.com/office/drawing/2014/main" id="{C4A8AE7D-2FE0-4ED2-8386-B81138472D96}"/>
              </a:ext>
            </a:extLst>
          </p:cNvPr>
          <p:cNvSpPr>
            <a:spLocks noGrp="1"/>
          </p:cNvSpPr>
          <p:nvPr>
            <p:ph idx="1"/>
          </p:nvPr>
        </p:nvSpPr>
        <p:spPr/>
        <p:txBody>
          <a:bodyPr/>
          <a:lstStyle/>
          <a:p>
            <a:r>
              <a:rPr lang="es-MX" dirty="0"/>
              <a:t>Un tipo de dato define todo el posible rango de valores que en una variable puede tomar al momento de ejecución del programa ya lo largo de toda la vida útil del propio programa.</a:t>
            </a:r>
          </a:p>
          <a:p>
            <a:r>
              <a:rPr lang="es-MX" dirty="0"/>
              <a:t>Entre los mas comunes tenemos los siguientes:</a:t>
            </a:r>
          </a:p>
        </p:txBody>
      </p:sp>
      <p:pic>
        <p:nvPicPr>
          <p:cNvPr id="4" name="Imagen 3">
            <a:extLst>
              <a:ext uri="{FF2B5EF4-FFF2-40B4-BE49-F238E27FC236}">
                <a16:creationId xmlns:a16="http://schemas.microsoft.com/office/drawing/2014/main" id="{113EE7DC-2F68-45E3-AB73-210B46512C59}"/>
              </a:ext>
            </a:extLst>
          </p:cNvPr>
          <p:cNvPicPr>
            <a:picLocks noChangeAspect="1"/>
          </p:cNvPicPr>
          <p:nvPr/>
        </p:nvPicPr>
        <p:blipFill rotWithShape="1">
          <a:blip r:embed="rId2"/>
          <a:srcRect l="12954" t="41206" r="47671" b="35751"/>
          <a:stretch/>
        </p:blipFill>
        <p:spPr>
          <a:xfrm>
            <a:off x="1205346" y="3823854"/>
            <a:ext cx="10536382" cy="2394831"/>
          </a:xfrm>
          <a:prstGeom prst="rect">
            <a:avLst/>
          </a:prstGeom>
        </p:spPr>
      </p:pic>
    </p:spTree>
    <p:extLst>
      <p:ext uri="{BB962C8B-B14F-4D97-AF65-F5344CB8AC3E}">
        <p14:creationId xmlns:p14="http://schemas.microsoft.com/office/powerpoint/2010/main" val="443552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638E9A2-646A-40A5-8308-A2A41779E31D}"/>
              </a:ext>
            </a:extLst>
          </p:cNvPr>
          <p:cNvSpPr>
            <a:spLocks noGrp="1"/>
          </p:cNvSpPr>
          <p:nvPr>
            <p:ph sz="half" idx="1"/>
          </p:nvPr>
        </p:nvSpPr>
        <p:spPr>
          <a:xfrm>
            <a:off x="808759" y="1371601"/>
            <a:ext cx="5334000" cy="4847084"/>
          </a:xfrm>
        </p:spPr>
        <p:txBody>
          <a:bodyPr/>
          <a:lstStyle/>
          <a:p>
            <a:r>
              <a:rPr lang="es-MX" b="1" dirty="0"/>
              <a:t>CARACTERES DE CONTROL</a:t>
            </a:r>
          </a:p>
          <a:p>
            <a:pPr marL="0" indent="0">
              <a:buNone/>
            </a:pPr>
            <a:r>
              <a:rPr lang="es-MX" dirty="0"/>
              <a:t>Estos sirven para controlar la salida de datos por pantalla…</a:t>
            </a:r>
          </a:p>
          <a:p>
            <a:pPr marL="0" indent="0">
              <a:buNone/>
            </a:pPr>
            <a:endParaRPr lang="es-MX" dirty="0"/>
          </a:p>
        </p:txBody>
      </p:sp>
      <p:sp>
        <p:nvSpPr>
          <p:cNvPr id="4" name="Marcador de contenido 3">
            <a:extLst>
              <a:ext uri="{FF2B5EF4-FFF2-40B4-BE49-F238E27FC236}">
                <a16:creationId xmlns:a16="http://schemas.microsoft.com/office/drawing/2014/main" id="{6F919610-4367-442F-94A1-8337A2524736}"/>
              </a:ext>
            </a:extLst>
          </p:cNvPr>
          <p:cNvSpPr>
            <a:spLocks noGrp="1"/>
          </p:cNvSpPr>
          <p:nvPr>
            <p:ph sz="half" idx="2"/>
          </p:nvPr>
        </p:nvSpPr>
        <p:spPr>
          <a:xfrm>
            <a:off x="6354041" y="1371601"/>
            <a:ext cx="5334000" cy="4847084"/>
          </a:xfrm>
        </p:spPr>
        <p:txBody>
          <a:bodyPr/>
          <a:lstStyle/>
          <a:p>
            <a:r>
              <a:rPr lang="es-MX" b="1" dirty="0"/>
              <a:t>FORMATO DE ESCRITURA</a:t>
            </a:r>
          </a:p>
          <a:p>
            <a:pPr marL="0" indent="0">
              <a:buNone/>
            </a:pPr>
            <a:r>
              <a:rPr lang="es-MX" dirty="0"/>
              <a:t>Estos sirven para controlar el formato de salida de los datos…</a:t>
            </a:r>
          </a:p>
        </p:txBody>
      </p:sp>
      <p:pic>
        <p:nvPicPr>
          <p:cNvPr id="5" name="Imagen 4">
            <a:extLst>
              <a:ext uri="{FF2B5EF4-FFF2-40B4-BE49-F238E27FC236}">
                <a16:creationId xmlns:a16="http://schemas.microsoft.com/office/drawing/2014/main" id="{C409C0B1-0434-464A-8FF9-8C64F02C01A5}"/>
              </a:ext>
            </a:extLst>
          </p:cNvPr>
          <p:cNvPicPr>
            <a:picLocks noChangeAspect="1"/>
          </p:cNvPicPr>
          <p:nvPr/>
        </p:nvPicPr>
        <p:blipFill rotWithShape="1">
          <a:blip r:embed="rId2"/>
          <a:srcRect l="12954" t="75939" r="58128" b="2706"/>
          <a:stretch/>
        </p:blipFill>
        <p:spPr>
          <a:xfrm>
            <a:off x="6231082" y="2826326"/>
            <a:ext cx="5756564" cy="3595255"/>
          </a:xfrm>
          <a:prstGeom prst="rect">
            <a:avLst/>
          </a:prstGeom>
        </p:spPr>
      </p:pic>
      <p:pic>
        <p:nvPicPr>
          <p:cNvPr id="7" name="Imagen 6">
            <a:extLst>
              <a:ext uri="{FF2B5EF4-FFF2-40B4-BE49-F238E27FC236}">
                <a16:creationId xmlns:a16="http://schemas.microsoft.com/office/drawing/2014/main" id="{75E4EF62-0061-4271-B02D-D5C3757B2711}"/>
              </a:ext>
            </a:extLst>
          </p:cNvPr>
          <p:cNvPicPr>
            <a:picLocks noChangeAspect="1"/>
          </p:cNvPicPr>
          <p:nvPr/>
        </p:nvPicPr>
        <p:blipFill rotWithShape="1">
          <a:blip r:embed="rId3"/>
          <a:srcRect l="13636" t="65766" r="52841"/>
          <a:stretch/>
        </p:blipFill>
        <p:spPr>
          <a:xfrm>
            <a:off x="597477" y="2724065"/>
            <a:ext cx="5456959" cy="3799776"/>
          </a:xfrm>
          <a:prstGeom prst="rect">
            <a:avLst/>
          </a:prstGeom>
        </p:spPr>
      </p:pic>
    </p:spTree>
    <p:extLst>
      <p:ext uri="{BB962C8B-B14F-4D97-AF65-F5344CB8AC3E}">
        <p14:creationId xmlns:p14="http://schemas.microsoft.com/office/powerpoint/2010/main" val="3348458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DFC7D6-A2DC-489C-B6C8-36FDFACFA883}"/>
              </a:ext>
            </a:extLst>
          </p:cNvPr>
          <p:cNvSpPr>
            <a:spLocks noGrp="1"/>
          </p:cNvSpPr>
          <p:nvPr>
            <p:ph sz="half" idx="1"/>
          </p:nvPr>
        </p:nvSpPr>
        <p:spPr>
          <a:xfrm>
            <a:off x="1066800" y="2031187"/>
            <a:ext cx="5334000" cy="4024125"/>
          </a:xfrm>
        </p:spPr>
        <p:txBody>
          <a:bodyPr>
            <a:normAutofit fontScale="92500" lnSpcReduction="10000"/>
          </a:bodyPr>
          <a:lstStyle/>
          <a:p>
            <a:r>
              <a:rPr lang="es-MX" b="1" dirty="0"/>
              <a:t>VARIABLES </a:t>
            </a:r>
          </a:p>
          <a:p>
            <a:pPr marL="0" indent="0">
              <a:buNone/>
            </a:pPr>
            <a:r>
              <a:rPr lang="es-MX" dirty="0"/>
              <a:t>Son objetos que pueden cambiar su valor durante la ejecución del programa.</a:t>
            </a:r>
          </a:p>
          <a:p>
            <a:endParaRPr lang="es-MX" b="1" dirty="0"/>
          </a:p>
          <a:p>
            <a:endParaRPr lang="es-MX" b="1" dirty="0"/>
          </a:p>
          <a:p>
            <a:endParaRPr lang="es-MX" b="1" dirty="0"/>
          </a:p>
          <a:p>
            <a:endParaRPr lang="es-MX" b="1" dirty="0"/>
          </a:p>
          <a:p>
            <a:endParaRPr lang="es-MX" b="1" dirty="0"/>
          </a:p>
          <a:p>
            <a:r>
              <a:rPr lang="es-MX" b="1" dirty="0"/>
              <a:t>CONSTANTES </a:t>
            </a:r>
          </a:p>
          <a:p>
            <a:pPr marL="0" indent="0">
              <a:buNone/>
            </a:pPr>
            <a:r>
              <a:rPr lang="es-MX" dirty="0"/>
              <a:t>Aquí no permite cambiar los datos durante la ejecución del programa.</a:t>
            </a:r>
          </a:p>
        </p:txBody>
      </p:sp>
      <p:sp>
        <p:nvSpPr>
          <p:cNvPr id="4" name="Marcador de contenido 3">
            <a:extLst>
              <a:ext uri="{FF2B5EF4-FFF2-40B4-BE49-F238E27FC236}">
                <a16:creationId xmlns:a16="http://schemas.microsoft.com/office/drawing/2014/main" id="{AE2BD948-C019-46BD-B6B2-F34D26FB18CE}"/>
              </a:ext>
            </a:extLst>
          </p:cNvPr>
          <p:cNvSpPr>
            <a:spLocks noGrp="1"/>
          </p:cNvSpPr>
          <p:nvPr>
            <p:ph sz="half" idx="2"/>
          </p:nvPr>
        </p:nvSpPr>
        <p:spPr>
          <a:xfrm>
            <a:off x="6400800" y="3391114"/>
            <a:ext cx="5334000" cy="4024125"/>
          </a:xfrm>
        </p:spPr>
        <p:txBody>
          <a:bodyPr/>
          <a:lstStyle/>
          <a:p>
            <a:r>
              <a:rPr lang="es-MX" b="1" dirty="0"/>
              <a:t>IDENTIFICADORES </a:t>
            </a:r>
          </a:p>
          <a:p>
            <a:pPr marL="0" indent="0">
              <a:buNone/>
            </a:pPr>
            <a:r>
              <a:rPr lang="es-MX" dirty="0"/>
              <a:t>Se forman por medio de letras, dígitos y el carácter subrayado (_).</a:t>
            </a:r>
          </a:p>
        </p:txBody>
      </p:sp>
      <p:sp>
        <p:nvSpPr>
          <p:cNvPr id="5" name="CuadroTexto 4">
            <a:extLst>
              <a:ext uri="{FF2B5EF4-FFF2-40B4-BE49-F238E27FC236}">
                <a16:creationId xmlns:a16="http://schemas.microsoft.com/office/drawing/2014/main" id="{5ECF6591-ED99-45F8-A742-7DFDDEE273BF}"/>
              </a:ext>
            </a:extLst>
          </p:cNvPr>
          <p:cNvSpPr txBox="1"/>
          <p:nvPr/>
        </p:nvSpPr>
        <p:spPr>
          <a:xfrm>
            <a:off x="6400800" y="519545"/>
            <a:ext cx="5541818" cy="1631216"/>
          </a:xfrm>
          <a:prstGeom prst="rect">
            <a:avLst/>
          </a:prstGeom>
          <a:noFill/>
        </p:spPr>
        <p:txBody>
          <a:bodyPr wrap="square" rtlCol="0">
            <a:spAutoFit/>
          </a:bodyPr>
          <a:lstStyle/>
          <a:p>
            <a:r>
              <a:rPr lang="es-MX" sz="2000" dirty="0"/>
              <a:t>Los datos que procesara una computadora se deben almacenar en espacios de memoria para utilizarlos posteriormente; a estos espacios se eles asigna un nombre para reconocerlos</a:t>
            </a:r>
            <a:r>
              <a:rPr lang="es-MX" dirty="0"/>
              <a:t>.</a:t>
            </a:r>
          </a:p>
        </p:txBody>
      </p:sp>
      <p:sp>
        <p:nvSpPr>
          <p:cNvPr id="6" name="Flecha: a la derecha con bandas 5">
            <a:extLst>
              <a:ext uri="{FF2B5EF4-FFF2-40B4-BE49-F238E27FC236}">
                <a16:creationId xmlns:a16="http://schemas.microsoft.com/office/drawing/2014/main" id="{521E2495-F12C-405D-962B-3B0242C22CFB}"/>
              </a:ext>
            </a:extLst>
          </p:cNvPr>
          <p:cNvSpPr/>
          <p:nvPr/>
        </p:nvSpPr>
        <p:spPr>
          <a:xfrm rot="5400000">
            <a:off x="8423562" y="2503831"/>
            <a:ext cx="789709" cy="24938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71012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6530E97-F186-4D62-ABB9-253E403C2241}"/>
              </a:ext>
            </a:extLst>
          </p:cNvPr>
          <p:cNvSpPr>
            <a:spLocks noGrp="1"/>
          </p:cNvSpPr>
          <p:nvPr>
            <p:ph type="body" idx="1"/>
          </p:nvPr>
        </p:nvSpPr>
        <p:spPr>
          <a:xfrm>
            <a:off x="922680" y="1372689"/>
            <a:ext cx="5032520" cy="682765"/>
          </a:xfrm>
        </p:spPr>
        <p:txBody>
          <a:bodyPr/>
          <a:lstStyle/>
          <a:p>
            <a:r>
              <a:rPr lang="es-MX" dirty="0"/>
              <a:t>FUNCION PRINTF</a:t>
            </a:r>
          </a:p>
        </p:txBody>
      </p:sp>
      <p:sp>
        <p:nvSpPr>
          <p:cNvPr id="5" name="Marcador de texto 4">
            <a:extLst>
              <a:ext uri="{FF2B5EF4-FFF2-40B4-BE49-F238E27FC236}">
                <a16:creationId xmlns:a16="http://schemas.microsoft.com/office/drawing/2014/main" id="{B2852650-EBA4-4335-9AE4-2C065A7525A7}"/>
              </a:ext>
            </a:extLst>
          </p:cNvPr>
          <p:cNvSpPr>
            <a:spLocks noGrp="1"/>
          </p:cNvSpPr>
          <p:nvPr>
            <p:ph type="body" sz="half" idx="18"/>
          </p:nvPr>
        </p:nvSpPr>
        <p:spPr>
          <a:xfrm>
            <a:off x="913498" y="2285142"/>
            <a:ext cx="5041702" cy="1344921"/>
          </a:xfrm>
        </p:spPr>
        <p:txBody>
          <a:bodyPr>
            <a:normAutofit/>
          </a:bodyPr>
          <a:lstStyle/>
          <a:p>
            <a:r>
              <a:rPr lang="es-MX" sz="2000" dirty="0"/>
              <a:t>Imprime diversas cadenas de caracteres las cuales van encerradas entre comillas “”. Estas se muestran en pantalla.</a:t>
            </a:r>
          </a:p>
        </p:txBody>
      </p:sp>
      <p:sp>
        <p:nvSpPr>
          <p:cNvPr id="6" name="Marcador de texto 5">
            <a:extLst>
              <a:ext uri="{FF2B5EF4-FFF2-40B4-BE49-F238E27FC236}">
                <a16:creationId xmlns:a16="http://schemas.microsoft.com/office/drawing/2014/main" id="{46E314A0-E1DD-4287-ADB8-D89612986D75}"/>
              </a:ext>
            </a:extLst>
          </p:cNvPr>
          <p:cNvSpPr>
            <a:spLocks noGrp="1"/>
          </p:cNvSpPr>
          <p:nvPr>
            <p:ph type="body" sz="quarter" idx="3"/>
          </p:nvPr>
        </p:nvSpPr>
        <p:spPr>
          <a:xfrm>
            <a:off x="6410875" y="1372689"/>
            <a:ext cx="5330847" cy="682765"/>
          </a:xfrm>
        </p:spPr>
        <p:txBody>
          <a:bodyPr/>
          <a:lstStyle/>
          <a:p>
            <a:r>
              <a:rPr lang="es-MX" dirty="0"/>
              <a:t>FUNCION SCANF </a:t>
            </a:r>
          </a:p>
        </p:txBody>
      </p:sp>
      <p:pic>
        <p:nvPicPr>
          <p:cNvPr id="19" name="Marcador de posición de imagen 18">
            <a:extLst>
              <a:ext uri="{FF2B5EF4-FFF2-40B4-BE49-F238E27FC236}">
                <a16:creationId xmlns:a16="http://schemas.microsoft.com/office/drawing/2014/main" id="{DA4F80E1-99E0-4227-A706-3A69AD14D8E7}"/>
              </a:ext>
            </a:extLst>
          </p:cNvPr>
          <p:cNvPicPr>
            <a:picLocks noGrp="1" noChangeAspect="1"/>
          </p:cNvPicPr>
          <p:nvPr>
            <p:ph type="pic" idx="21"/>
          </p:nvPr>
        </p:nvPicPr>
        <p:blipFill>
          <a:blip r:embed="rId2"/>
          <a:srcRect l="5987" r="5987"/>
          <a:stretch>
            <a:fillRect/>
          </a:stretch>
        </p:blipFill>
        <p:spPr>
          <a:xfrm>
            <a:off x="6410325" y="3346450"/>
            <a:ext cx="5330825" cy="3270250"/>
          </a:xfrm>
        </p:spPr>
      </p:pic>
      <p:sp>
        <p:nvSpPr>
          <p:cNvPr id="8" name="Marcador de texto 7">
            <a:extLst>
              <a:ext uri="{FF2B5EF4-FFF2-40B4-BE49-F238E27FC236}">
                <a16:creationId xmlns:a16="http://schemas.microsoft.com/office/drawing/2014/main" id="{39AA3CAE-2C5C-4BFD-89BF-E2B999513CE3}"/>
              </a:ext>
            </a:extLst>
          </p:cNvPr>
          <p:cNvSpPr>
            <a:spLocks noGrp="1"/>
          </p:cNvSpPr>
          <p:nvPr>
            <p:ph type="body" sz="half" idx="19"/>
          </p:nvPr>
        </p:nvSpPr>
        <p:spPr>
          <a:xfrm>
            <a:off x="6410876" y="2285142"/>
            <a:ext cx="5330847" cy="1396447"/>
          </a:xfrm>
        </p:spPr>
        <p:txBody>
          <a:bodyPr/>
          <a:lstStyle/>
          <a:p>
            <a:r>
              <a:rPr lang="es-MX" sz="2000" dirty="0"/>
              <a:t>Permite asignar a una o mas variables, uno o mas valores recibidos desde el teclado.</a:t>
            </a:r>
          </a:p>
          <a:p>
            <a:endParaRPr lang="es-MX" dirty="0"/>
          </a:p>
        </p:txBody>
      </p:sp>
      <p:pic>
        <p:nvPicPr>
          <p:cNvPr id="17" name="Marcador de posición de imagen 16">
            <a:extLst>
              <a:ext uri="{FF2B5EF4-FFF2-40B4-BE49-F238E27FC236}">
                <a16:creationId xmlns:a16="http://schemas.microsoft.com/office/drawing/2014/main" id="{2AC6C366-A908-4C7B-9307-1119242FFDAD}"/>
              </a:ext>
            </a:extLst>
          </p:cNvPr>
          <p:cNvPicPr>
            <a:picLocks noGrp="1" noChangeAspect="1"/>
          </p:cNvPicPr>
          <p:nvPr>
            <p:ph type="pic" idx="15"/>
          </p:nvPr>
        </p:nvPicPr>
        <p:blipFill>
          <a:blip r:embed="rId3"/>
          <a:srcRect t="11323" b="11323"/>
          <a:stretch>
            <a:fillRect/>
          </a:stretch>
        </p:blipFill>
        <p:spPr>
          <a:xfrm>
            <a:off x="1004888" y="3630063"/>
            <a:ext cx="4949825" cy="2986637"/>
          </a:xfrm>
        </p:spPr>
      </p:pic>
    </p:spTree>
    <p:extLst>
      <p:ext uri="{BB962C8B-B14F-4D97-AF65-F5344CB8AC3E}">
        <p14:creationId xmlns:p14="http://schemas.microsoft.com/office/powerpoint/2010/main" val="911518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078AA8-F8F7-4606-9D22-01D26FDEFA46}"/>
              </a:ext>
            </a:extLst>
          </p:cNvPr>
          <p:cNvSpPr>
            <a:spLocks noGrp="1"/>
          </p:cNvSpPr>
          <p:nvPr>
            <p:ph type="title"/>
          </p:nvPr>
        </p:nvSpPr>
        <p:spPr/>
        <p:txBody>
          <a:bodyPr/>
          <a:lstStyle/>
          <a:p>
            <a:r>
              <a:rPr lang="es-MX" dirty="0"/>
              <a:t>Operadores  aritméticos </a:t>
            </a:r>
          </a:p>
        </p:txBody>
      </p:sp>
      <p:sp>
        <p:nvSpPr>
          <p:cNvPr id="4" name="Marcador de texto 3">
            <a:extLst>
              <a:ext uri="{FF2B5EF4-FFF2-40B4-BE49-F238E27FC236}">
                <a16:creationId xmlns:a16="http://schemas.microsoft.com/office/drawing/2014/main" id="{4F451498-664D-4C7C-BC43-7021799D485A}"/>
              </a:ext>
            </a:extLst>
          </p:cNvPr>
          <p:cNvSpPr>
            <a:spLocks noGrp="1"/>
          </p:cNvSpPr>
          <p:nvPr>
            <p:ph type="body" sz="half" idx="2"/>
          </p:nvPr>
        </p:nvSpPr>
        <p:spPr/>
        <p:txBody>
          <a:bodyPr>
            <a:normAutofit/>
          </a:bodyPr>
          <a:lstStyle/>
          <a:p>
            <a:r>
              <a:rPr lang="es-MX" sz="2000" dirty="0"/>
              <a:t>Nos permiten realizar operaciones entre operandos (números, constantes y variables).</a:t>
            </a:r>
          </a:p>
          <a:p>
            <a:endParaRPr lang="es-MX" sz="2000" dirty="0"/>
          </a:p>
        </p:txBody>
      </p:sp>
      <p:pic>
        <p:nvPicPr>
          <p:cNvPr id="6" name="Imagen 5">
            <a:extLst>
              <a:ext uri="{FF2B5EF4-FFF2-40B4-BE49-F238E27FC236}">
                <a16:creationId xmlns:a16="http://schemas.microsoft.com/office/drawing/2014/main" id="{292E941E-89B0-4FDE-908E-FD12B55530F5}"/>
              </a:ext>
            </a:extLst>
          </p:cNvPr>
          <p:cNvPicPr>
            <a:picLocks noChangeAspect="1"/>
          </p:cNvPicPr>
          <p:nvPr/>
        </p:nvPicPr>
        <p:blipFill rotWithShape="1">
          <a:blip r:embed="rId2"/>
          <a:srcRect l="13125" t="36660" r="52613" b="54447"/>
          <a:stretch/>
        </p:blipFill>
        <p:spPr>
          <a:xfrm>
            <a:off x="636762" y="4225474"/>
            <a:ext cx="5639347" cy="1489526"/>
          </a:xfrm>
          <a:prstGeom prst="rect">
            <a:avLst/>
          </a:prstGeom>
        </p:spPr>
      </p:pic>
      <p:pic>
        <p:nvPicPr>
          <p:cNvPr id="9" name="Marcador de contenido 4">
            <a:extLst>
              <a:ext uri="{FF2B5EF4-FFF2-40B4-BE49-F238E27FC236}">
                <a16:creationId xmlns:a16="http://schemas.microsoft.com/office/drawing/2014/main" id="{6565230A-41B0-469C-AD8F-7DF9E950B992}"/>
              </a:ext>
            </a:extLst>
          </p:cNvPr>
          <p:cNvPicPr>
            <a:picLocks noGrp="1" noChangeAspect="1"/>
          </p:cNvPicPr>
          <p:nvPr>
            <p:ph idx="1"/>
          </p:nvPr>
        </p:nvPicPr>
        <p:blipFill rotWithShape="1">
          <a:blip r:embed="rId2"/>
          <a:srcRect l="13087" t="50818" r="55950"/>
          <a:stretch/>
        </p:blipFill>
        <p:spPr>
          <a:xfrm>
            <a:off x="6276109" y="810491"/>
            <a:ext cx="5756564" cy="5408193"/>
          </a:xfrm>
          <a:prstGeom prst="rect">
            <a:avLst/>
          </a:prstGeom>
        </p:spPr>
      </p:pic>
    </p:spTree>
    <p:extLst>
      <p:ext uri="{BB962C8B-B14F-4D97-AF65-F5344CB8AC3E}">
        <p14:creationId xmlns:p14="http://schemas.microsoft.com/office/powerpoint/2010/main" val="135792340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6E3E3-C996-4F52-AB84-1B0B27FE7AE1}"/>
              </a:ext>
            </a:extLst>
          </p:cNvPr>
          <p:cNvSpPr>
            <a:spLocks noGrp="1"/>
          </p:cNvSpPr>
          <p:nvPr>
            <p:ph type="title"/>
          </p:nvPr>
        </p:nvSpPr>
        <p:spPr/>
        <p:txBody>
          <a:bodyPr/>
          <a:lstStyle/>
          <a:p>
            <a:r>
              <a:rPr lang="es-MX" dirty="0"/>
              <a:t>Operadores lógicos </a:t>
            </a:r>
          </a:p>
        </p:txBody>
      </p:sp>
      <p:sp>
        <p:nvSpPr>
          <p:cNvPr id="4" name="Marcador de texto 3">
            <a:extLst>
              <a:ext uri="{FF2B5EF4-FFF2-40B4-BE49-F238E27FC236}">
                <a16:creationId xmlns:a16="http://schemas.microsoft.com/office/drawing/2014/main" id="{77540B51-CE32-482D-9D79-9792E6922186}"/>
              </a:ext>
            </a:extLst>
          </p:cNvPr>
          <p:cNvSpPr>
            <a:spLocks noGrp="1"/>
          </p:cNvSpPr>
          <p:nvPr>
            <p:ph type="body" sz="half" idx="2"/>
          </p:nvPr>
        </p:nvSpPr>
        <p:spPr/>
        <p:txBody>
          <a:bodyPr/>
          <a:lstStyle/>
          <a:p>
            <a:r>
              <a:rPr lang="es-MX" dirty="0"/>
              <a:t>Nos permiten crear condiciones mas complejas.</a:t>
            </a:r>
          </a:p>
          <a:p>
            <a:endParaRPr lang="es-MX" dirty="0"/>
          </a:p>
          <a:p>
            <a:endParaRPr lang="es-MX" dirty="0"/>
          </a:p>
        </p:txBody>
      </p:sp>
      <p:pic>
        <p:nvPicPr>
          <p:cNvPr id="5" name="Imagen 4">
            <a:extLst>
              <a:ext uri="{FF2B5EF4-FFF2-40B4-BE49-F238E27FC236}">
                <a16:creationId xmlns:a16="http://schemas.microsoft.com/office/drawing/2014/main" id="{5B426566-CA10-4B56-AECC-3414171EE2C4}"/>
              </a:ext>
            </a:extLst>
          </p:cNvPr>
          <p:cNvPicPr>
            <a:picLocks noChangeAspect="1"/>
          </p:cNvPicPr>
          <p:nvPr/>
        </p:nvPicPr>
        <p:blipFill rotWithShape="1">
          <a:blip r:embed="rId2"/>
          <a:srcRect l="13806" t="27261" r="73069" b="58490"/>
          <a:stretch/>
        </p:blipFill>
        <p:spPr>
          <a:xfrm>
            <a:off x="1371600" y="3901709"/>
            <a:ext cx="3429000" cy="2093022"/>
          </a:xfrm>
          <a:prstGeom prst="rect">
            <a:avLst/>
          </a:prstGeom>
        </p:spPr>
      </p:pic>
      <p:pic>
        <p:nvPicPr>
          <p:cNvPr id="6" name="Imagen 5">
            <a:extLst>
              <a:ext uri="{FF2B5EF4-FFF2-40B4-BE49-F238E27FC236}">
                <a16:creationId xmlns:a16="http://schemas.microsoft.com/office/drawing/2014/main" id="{AC356693-71A7-47A4-96B9-93FFFA4493CC}"/>
              </a:ext>
            </a:extLst>
          </p:cNvPr>
          <p:cNvPicPr>
            <a:picLocks noChangeAspect="1"/>
          </p:cNvPicPr>
          <p:nvPr/>
        </p:nvPicPr>
        <p:blipFill rotWithShape="1">
          <a:blip r:embed="rId2"/>
          <a:srcRect l="14318" t="47878" r="53296" b="21501"/>
          <a:stretch/>
        </p:blipFill>
        <p:spPr>
          <a:xfrm>
            <a:off x="6248455" y="1690255"/>
            <a:ext cx="5306237" cy="4755419"/>
          </a:xfrm>
          <a:prstGeom prst="rect">
            <a:avLst/>
          </a:prstGeom>
        </p:spPr>
      </p:pic>
    </p:spTree>
    <p:extLst>
      <p:ext uri="{BB962C8B-B14F-4D97-AF65-F5344CB8AC3E}">
        <p14:creationId xmlns:p14="http://schemas.microsoft.com/office/powerpoint/2010/main" val="31215393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378</TotalTime>
  <Words>758</Words>
  <Application>Microsoft Office PowerPoint</Application>
  <PresentationFormat>Panorámica</PresentationFormat>
  <Paragraphs>85</Paragraphs>
  <Slides>16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Century Gothic</vt:lpstr>
      <vt:lpstr>Estela de condensación</vt:lpstr>
      <vt:lpstr>    Lenguaje  </vt:lpstr>
      <vt:lpstr>¿Qué ES? …</vt:lpstr>
      <vt:lpstr>ORIGEN </vt:lpstr>
      <vt:lpstr>Tipos de datos</vt:lpstr>
      <vt:lpstr>Presentación de PowerPoint</vt:lpstr>
      <vt:lpstr>Presentación de PowerPoint</vt:lpstr>
      <vt:lpstr>Presentación de PowerPoint</vt:lpstr>
      <vt:lpstr>Operadores  aritméticos </vt:lpstr>
      <vt:lpstr>Operadores lógicos </vt:lpstr>
      <vt:lpstr>Operadores relacionales </vt:lpstr>
      <vt:lpstr>Presentación de PowerPoint</vt:lpstr>
      <vt:lpstr>Ciclos repetitivos definidos</vt:lpstr>
      <vt:lpstr>Ciclos repetitivos indefinidos</vt:lpstr>
      <vt:lpstr>Ejemplo 1...</vt:lpstr>
      <vt:lpstr>Ejemplo 2…</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c</dc:title>
  <dc:creator>Alexis Nava</dc:creator>
  <cp:lastModifiedBy>Alexis Nava</cp:lastModifiedBy>
  <cp:revision>33</cp:revision>
  <dcterms:created xsi:type="dcterms:W3CDTF">2017-09-08T03:38:03Z</dcterms:created>
  <dcterms:modified xsi:type="dcterms:W3CDTF">2017-09-11T04:34:37Z</dcterms:modified>
</cp:coreProperties>
</file>