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3.png" ContentType="image/png"/>
  <Override PartName="/ppt/media/image1.jpeg" ContentType="image/jpeg"/>
  <Override PartName="/ppt/media/image2.png" ContentType="image/png"/>
  <Override PartName="/ppt/media/image4.jpeg" ContentType="image/jpe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8"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29"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1"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32"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33"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34"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6"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37"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38" name="" descr=""/>
          <p:cNvPicPr/>
          <p:nvPr/>
        </p:nvPicPr>
        <p:blipFill>
          <a:blip r:embed="rId2"/>
          <a:stretch/>
        </p:blipFill>
        <p:spPr>
          <a:xfrm>
            <a:off x="1735560" y="1599840"/>
            <a:ext cx="5671800" cy="4525560"/>
          </a:xfrm>
          <a:prstGeom prst="rect">
            <a:avLst/>
          </a:prstGeom>
          <a:ln>
            <a:noFill/>
          </a:ln>
        </p:spPr>
      </p:pic>
      <p:pic>
        <p:nvPicPr>
          <p:cNvPr id="39"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6"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8"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1"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5"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56"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57"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6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1"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3"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64"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5"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7"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68"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0"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7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72"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73"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5"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76"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77" name="" descr=""/>
          <p:cNvPicPr/>
          <p:nvPr/>
        </p:nvPicPr>
        <p:blipFill>
          <a:blip r:embed="rId2"/>
          <a:stretch/>
        </p:blipFill>
        <p:spPr>
          <a:xfrm>
            <a:off x="1735560" y="1599840"/>
            <a:ext cx="5671800" cy="4525560"/>
          </a:xfrm>
          <a:prstGeom prst="rect">
            <a:avLst/>
          </a:prstGeom>
          <a:ln>
            <a:noFill/>
          </a:ln>
        </p:spPr>
      </p:pic>
      <p:pic>
        <p:nvPicPr>
          <p:cNvPr id="78"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1"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2"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6"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7"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18"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2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2"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4"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25"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6"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s-VE" sz="4400" spc="-1" strike="noStrike">
                <a:solidFill>
                  <a:srgbClr val="000000"/>
                </a:solidFill>
                <a:uFill>
                  <a:solidFill>
                    <a:srgbClr val="ffffff"/>
                  </a:solidFill>
                </a:uFill>
                <a:latin typeface="Calibri"/>
              </a:rPr>
              <a:t>Haga clic para modificar el estilo de título del patrón</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es-MX" sz="3200" spc="-1" strike="noStrike">
                <a:solidFill>
                  <a:srgbClr val="8b8b8b"/>
                </a:solidFill>
                <a:uFill>
                  <a:solidFill>
                    <a:srgbClr val="ffffff"/>
                  </a:solidFill>
                </a:uFill>
                <a:latin typeface="Calibri"/>
              </a:rPr>
              <a:t>Haga clic para editar el estilo de subtítulo del patrón</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es-MX" sz="1200" spc="-1" strike="noStrike">
                <a:solidFill>
                  <a:srgbClr val="8b8b8b"/>
                </a:solidFill>
                <a:uFill>
                  <a:solidFill>
                    <a:srgbClr val="ffffff"/>
                  </a:solidFill>
                </a:uFill>
                <a:latin typeface="Calibri"/>
              </a:rPr>
              <a:t>14/09/17</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4E98D9B3-1B59-4D5C-8D7F-FD14AF774ECF}" type="slidenum">
              <a:rPr lang="es-MX" sz="1200" spc="-1" strike="noStrike">
                <a:solidFill>
                  <a:srgbClr val="8b8b8b"/>
                </a:solidFill>
                <a:uFill>
                  <a:solidFill>
                    <a:srgbClr val="ffffff"/>
                  </a:solidFill>
                </a:uFill>
                <a:latin typeface="Calibri"/>
              </a:rPr>
              <a:t>&lt;número&gt;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es-VE" sz="3200" spc="-1">
                <a:latin typeface="Calibri"/>
              </a:rPr>
              <a:t>Pulse para editar el formato de esquema del texto</a:t>
            </a:r>
            <a:endParaRPr/>
          </a:p>
          <a:p>
            <a:pPr lvl="1" marL="864000" indent="-324000">
              <a:buClr>
                <a:srgbClr val="ffffff"/>
              </a:buClr>
              <a:buSzPct val="75000"/>
              <a:buFont typeface="StarSymbol"/>
              <a:buChar char=""/>
            </a:pPr>
            <a:r>
              <a:rPr lang="es-VE" sz="2400" spc="-1">
                <a:latin typeface="Calibri"/>
              </a:rPr>
              <a:t>Segundo nivel del esquema</a:t>
            </a:r>
            <a:endParaRPr/>
          </a:p>
          <a:p>
            <a:pPr lvl="2" marL="1296000" indent="-288000">
              <a:buClr>
                <a:srgbClr val="ffffff"/>
              </a:buClr>
              <a:buSzPct val="45000"/>
              <a:buFont typeface="StarSymbol"/>
              <a:buChar char=""/>
            </a:pPr>
            <a:r>
              <a:rPr lang="es-VE" sz="2000" spc="-1">
                <a:latin typeface="Calibri"/>
              </a:rPr>
              <a:t>Tercer nivel del esquema</a:t>
            </a:r>
            <a:endParaRPr/>
          </a:p>
          <a:p>
            <a:pPr lvl="3" marL="1728000" indent="-216000">
              <a:buClr>
                <a:srgbClr val="ffffff"/>
              </a:buClr>
              <a:buSzPct val="75000"/>
              <a:buFont typeface="StarSymbol"/>
              <a:buChar char=""/>
            </a:pPr>
            <a:r>
              <a:rPr lang="es-VE" sz="2000" spc="-1">
                <a:latin typeface="Calibri"/>
              </a:rPr>
              <a:t>Cuarto nivel del esquema</a:t>
            </a:r>
            <a:endParaRPr/>
          </a:p>
          <a:p>
            <a:pPr lvl="4" marL="2160000" indent="-216000">
              <a:buClr>
                <a:srgbClr val="ffffff"/>
              </a:buClr>
              <a:buSzPct val="45000"/>
              <a:buFont typeface="StarSymbol"/>
              <a:buChar char=""/>
            </a:pPr>
            <a:r>
              <a:rPr lang="es-VE" sz="2000" spc="-1">
                <a:latin typeface="Calibri"/>
              </a:rPr>
              <a:t>Quinto nivel del esquema</a:t>
            </a:r>
            <a:endParaRPr/>
          </a:p>
          <a:p>
            <a:pPr lvl="5" marL="2592000" indent="-216000">
              <a:buClr>
                <a:srgbClr val="ffffff"/>
              </a:buClr>
              <a:buSzPct val="45000"/>
              <a:buFont typeface="StarSymbol"/>
              <a:buChar char=""/>
            </a:pPr>
            <a:r>
              <a:rPr lang="es-VE" sz="2000" spc="-1">
                <a:latin typeface="Calibri"/>
              </a:rPr>
              <a:t>Sexto nivel del esquema</a:t>
            </a:r>
            <a:endParaRPr/>
          </a:p>
          <a:p>
            <a:pPr lvl="6" marL="3024000" indent="-216000">
              <a:buClr>
                <a:srgbClr val="ffffff"/>
              </a:buClr>
              <a:buSzPct val="45000"/>
              <a:buFont typeface="StarSymbol"/>
              <a:buChar char=""/>
            </a:pPr>
            <a:r>
              <a:rPr lang="es-VE" sz="2000" spc="-1">
                <a:latin typeface="Calibri"/>
              </a:rPr>
              <a:t>Séptimo nivel del esquema</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s-VE" sz="4400" spc="-1" strike="noStrike">
                <a:solidFill>
                  <a:srgbClr val="000000"/>
                </a:solidFill>
                <a:uFill>
                  <a:solidFill>
                    <a:srgbClr val="ffffff"/>
                  </a:solidFill>
                </a:uFill>
                <a:latin typeface="Calibri"/>
              </a:rPr>
              <a:t>Haga clic para modificar el estilo de título del patrón</a:t>
            </a:r>
            <a:endParaRPr/>
          </a:p>
        </p:txBody>
      </p:sp>
      <p:sp>
        <p:nvSpPr>
          <p:cNvPr id="41" name="PlaceHolder 2"/>
          <p:cNvSpPr>
            <a:spLocks noGrp="1"/>
          </p:cNvSpPr>
          <p:nvPr>
            <p:ph type="body"/>
          </p:nvPr>
        </p:nvSpPr>
        <p:spPr>
          <a:xfrm>
            <a:off x="457200" y="1600200"/>
            <a:ext cx="8229240" cy="4525560"/>
          </a:xfrm>
          <a:prstGeom prst="rect">
            <a:avLst/>
          </a:prstGeom>
        </p:spPr>
        <p:txBody>
          <a:bodyPr/>
          <a:p>
            <a:pPr marL="432000" indent="-324000">
              <a:buClr>
                <a:srgbClr val="ffffff"/>
              </a:buClr>
              <a:buSzPct val="45000"/>
              <a:buFont typeface="StarSymbol"/>
              <a:buChar char=""/>
            </a:pPr>
            <a:r>
              <a:rPr lang="es-VE" sz="3200" spc="-1" strike="noStrike">
                <a:solidFill>
                  <a:srgbClr val="000000"/>
                </a:solidFill>
                <a:uFill>
                  <a:solidFill>
                    <a:srgbClr val="ffffff"/>
                  </a:solidFill>
                </a:uFill>
                <a:latin typeface="Calibri"/>
              </a:rPr>
              <a:t>Pulse para editar el formato de esquema del texto</a:t>
            </a:r>
            <a:endParaRPr/>
          </a:p>
          <a:p>
            <a:pPr lvl="1" marL="864000" indent="-324000">
              <a:buClr>
                <a:srgbClr val="ffffff"/>
              </a:buClr>
              <a:buSzPct val="75000"/>
              <a:buFont typeface="StarSymbol"/>
              <a:buChar char=""/>
            </a:pPr>
            <a:r>
              <a:rPr lang="es-VE" sz="3200" spc="-1" strike="noStrike">
                <a:solidFill>
                  <a:srgbClr val="000000"/>
                </a:solidFill>
                <a:uFill>
                  <a:solidFill>
                    <a:srgbClr val="ffffff"/>
                  </a:solidFill>
                </a:uFill>
                <a:latin typeface="Calibri"/>
              </a:rPr>
              <a:t>Segundo nivel del esquema</a:t>
            </a:r>
            <a:endParaRPr/>
          </a:p>
          <a:p>
            <a:pPr lvl="2" marL="1296000" indent="-288000">
              <a:buClr>
                <a:srgbClr val="ffffff"/>
              </a:buClr>
              <a:buSzPct val="45000"/>
              <a:buFont typeface="StarSymbol"/>
              <a:buChar char=""/>
            </a:pPr>
            <a:r>
              <a:rPr lang="es-VE" sz="3200" spc="-1" strike="noStrike">
                <a:solidFill>
                  <a:srgbClr val="000000"/>
                </a:solidFill>
                <a:uFill>
                  <a:solidFill>
                    <a:srgbClr val="ffffff"/>
                  </a:solidFill>
                </a:uFill>
                <a:latin typeface="Calibri"/>
              </a:rPr>
              <a:t>Tercer nivel del esquema</a:t>
            </a:r>
            <a:endParaRPr/>
          </a:p>
          <a:p>
            <a:pPr lvl="3" marL="1728000" indent="-216000">
              <a:buClr>
                <a:srgbClr val="ffffff"/>
              </a:buClr>
              <a:buSzPct val="75000"/>
              <a:buFont typeface="StarSymbol"/>
              <a:buChar char=""/>
            </a:pPr>
            <a:r>
              <a:rPr lang="es-VE" sz="3200" spc="-1" strike="noStrike">
                <a:solidFill>
                  <a:srgbClr val="000000"/>
                </a:solidFill>
                <a:uFill>
                  <a:solidFill>
                    <a:srgbClr val="ffffff"/>
                  </a:solidFill>
                </a:uFill>
                <a:latin typeface="Calibri"/>
              </a:rPr>
              <a:t>Cuarto nivel del esquema</a:t>
            </a:r>
            <a:endParaRPr/>
          </a:p>
          <a:p>
            <a:pPr lvl="4" marL="2160000" indent="-216000">
              <a:buClr>
                <a:srgbClr val="ffffff"/>
              </a:buClr>
              <a:buSzPct val="45000"/>
              <a:buFont typeface="StarSymbol"/>
              <a:buChar char=""/>
            </a:pPr>
            <a:r>
              <a:rPr lang="es-VE" sz="3200" spc="-1" strike="noStrike">
                <a:solidFill>
                  <a:srgbClr val="000000"/>
                </a:solidFill>
                <a:uFill>
                  <a:solidFill>
                    <a:srgbClr val="ffffff"/>
                  </a:solidFill>
                </a:uFill>
                <a:latin typeface="Calibri"/>
              </a:rPr>
              <a:t>Quinto nivel del esquema</a:t>
            </a:r>
            <a:endParaRPr/>
          </a:p>
          <a:p>
            <a:pPr lvl="5" marL="2592000" indent="-216000">
              <a:buClr>
                <a:srgbClr val="ffffff"/>
              </a:buClr>
              <a:buSzPct val="45000"/>
              <a:buFont typeface="StarSymbol"/>
              <a:buChar char=""/>
            </a:pPr>
            <a:r>
              <a:rPr lang="es-VE" sz="3200" spc="-1" strike="noStrike">
                <a:solidFill>
                  <a:srgbClr val="000000"/>
                </a:solidFill>
                <a:uFill>
                  <a:solidFill>
                    <a:srgbClr val="ffffff"/>
                  </a:solidFill>
                </a:uFill>
                <a:latin typeface="Calibri"/>
              </a:rPr>
              <a:t>Sexto nivel del esquema</a:t>
            </a:r>
            <a:endParaRPr/>
          </a:p>
          <a:p>
            <a:pPr lvl="6" marL="3024000" indent="-216000">
              <a:buClr>
                <a:srgbClr val="ffffff"/>
              </a:buClr>
              <a:buSzPct val="45000"/>
              <a:buFont typeface="StarSymbol"/>
              <a:buChar char=""/>
            </a:pPr>
            <a:r>
              <a:rPr lang="es-VE" sz="3200" spc="-1" strike="noStrike">
                <a:solidFill>
                  <a:srgbClr val="000000"/>
                </a:solidFill>
                <a:uFill>
                  <a:solidFill>
                    <a:srgbClr val="ffffff"/>
                  </a:solidFill>
                </a:uFill>
                <a:latin typeface="Calibri"/>
              </a:rPr>
              <a:t>Séptimo nivel del esquemaEditar el estilo de texto del patrón</a:t>
            </a:r>
            <a:endParaRPr/>
          </a:p>
          <a:p>
            <a:pPr lvl="7" marL="3456000" indent="-216000">
              <a:buClr>
                <a:srgbClr val="ffffff"/>
              </a:buClr>
              <a:buSzPct val="45000"/>
              <a:buFont typeface="StarSymbol"/>
              <a:buChar char=""/>
            </a:pPr>
            <a:r>
              <a:rPr lang="es-VE" sz="2800" spc="-1" strike="noStrike">
                <a:solidFill>
                  <a:srgbClr val="000000"/>
                </a:solidFill>
                <a:uFill>
                  <a:solidFill>
                    <a:srgbClr val="ffffff"/>
                  </a:solidFill>
                </a:uFill>
                <a:latin typeface="Calibri"/>
              </a:rPr>
              <a:t>Segundo nivel</a:t>
            </a:r>
            <a:endParaRPr/>
          </a:p>
          <a:p>
            <a:pPr lvl="8" marL="3888000" indent="-216000">
              <a:buClr>
                <a:srgbClr val="ffffff"/>
              </a:buClr>
              <a:buSzPct val="45000"/>
              <a:buFont typeface="StarSymbol"/>
              <a:buChar char=""/>
            </a:pPr>
            <a:r>
              <a:rPr lang="es-VE" sz="2400" spc="-1" strike="noStrike">
                <a:solidFill>
                  <a:srgbClr val="000000"/>
                </a:solidFill>
                <a:uFill>
                  <a:solidFill>
                    <a:srgbClr val="ffffff"/>
                  </a:solidFill>
                </a:uFill>
                <a:latin typeface="Calibri"/>
              </a:rPr>
              <a:t>Tercer nivel</a:t>
            </a:r>
            <a:endParaRPr/>
          </a:p>
          <a:p>
            <a:pPr lvl="9" marL="4320000" indent="-216000">
              <a:lnSpc>
                <a:spcPct val="100000"/>
              </a:lnSpc>
              <a:buClr>
                <a:srgbClr val="ffffff"/>
              </a:buClr>
              <a:buSzPct val="45000"/>
              <a:buFont typeface="StarSymbol"/>
              <a:buChar char=""/>
            </a:pPr>
            <a:r>
              <a:rPr lang="es-VE" sz="2000" spc="-1" strike="noStrike">
                <a:solidFill>
                  <a:srgbClr val="000000"/>
                </a:solidFill>
                <a:uFill>
                  <a:solidFill>
                    <a:srgbClr val="ffffff"/>
                  </a:solidFill>
                </a:uFill>
                <a:latin typeface="Calibri"/>
              </a:rPr>
              <a:t>Cuarto nivel</a:t>
            </a:r>
            <a:endParaRPr/>
          </a:p>
          <a:p>
            <a:pPr lvl="9" marL="4320000" indent="-216000">
              <a:lnSpc>
                <a:spcPct val="100000"/>
              </a:lnSpc>
              <a:buClr>
                <a:srgbClr val="ffffff"/>
              </a:buClr>
              <a:buSzPct val="45000"/>
              <a:buFont typeface="StarSymbol"/>
              <a:buChar char=""/>
            </a:pPr>
            <a:r>
              <a:rPr lang="es-VE" sz="2000" spc="-1" strike="noStrike">
                <a:solidFill>
                  <a:srgbClr val="000000"/>
                </a:solidFill>
                <a:uFill>
                  <a:solidFill>
                    <a:srgbClr val="ffffff"/>
                  </a:solidFill>
                </a:uFill>
                <a:latin typeface="Calibri"/>
              </a:rPr>
              <a:t>Quinto nivel</a:t>
            </a:r>
            <a:endParaRPr/>
          </a:p>
        </p:txBody>
      </p:sp>
      <p:sp>
        <p:nvSpPr>
          <p:cNvPr id="42" name="PlaceHolder 3"/>
          <p:cNvSpPr>
            <a:spLocks noGrp="1"/>
          </p:cNvSpPr>
          <p:nvPr>
            <p:ph type="dt"/>
          </p:nvPr>
        </p:nvSpPr>
        <p:spPr>
          <a:xfrm>
            <a:off x="457200" y="6356520"/>
            <a:ext cx="2133360" cy="364680"/>
          </a:xfrm>
          <a:prstGeom prst="rect">
            <a:avLst/>
          </a:prstGeom>
        </p:spPr>
        <p:txBody>
          <a:bodyPr anchor="ctr"/>
          <a:p>
            <a:pPr>
              <a:lnSpc>
                <a:spcPct val="100000"/>
              </a:lnSpc>
            </a:pPr>
            <a:r>
              <a:rPr lang="es-MX" sz="1200" spc="-1" strike="noStrike">
                <a:solidFill>
                  <a:srgbClr val="8b8b8b"/>
                </a:solidFill>
                <a:uFill>
                  <a:solidFill>
                    <a:srgbClr val="ffffff"/>
                  </a:solidFill>
                </a:uFill>
                <a:latin typeface="Calibri"/>
              </a:rPr>
              <a:t>14/09/17</a:t>
            </a:r>
            <a:endParaRPr/>
          </a:p>
        </p:txBody>
      </p:sp>
      <p:sp>
        <p:nvSpPr>
          <p:cNvPr id="43" name="PlaceHolder 4"/>
          <p:cNvSpPr>
            <a:spLocks noGrp="1"/>
          </p:cNvSpPr>
          <p:nvPr>
            <p:ph type="ftr"/>
          </p:nvPr>
        </p:nvSpPr>
        <p:spPr>
          <a:xfrm>
            <a:off x="3124080" y="6356520"/>
            <a:ext cx="2895120" cy="364680"/>
          </a:xfrm>
          <a:prstGeom prst="rect">
            <a:avLst/>
          </a:prstGeom>
        </p:spPr>
        <p:txBody>
          <a:bodyPr anchor="ctr"/>
          <a:p>
            <a:endParaRPr/>
          </a:p>
        </p:txBody>
      </p:sp>
      <p:sp>
        <p:nvSpPr>
          <p:cNvPr id="4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1234B2C1-CF35-41E7-BF5C-06B41BA3FE92}" type="slidenum">
              <a:rPr lang="es-MX" sz="1200" spc="-1" strike="noStrike">
                <a:solidFill>
                  <a:srgbClr val="8b8b8b"/>
                </a:solidFill>
                <a:uFill>
                  <a:solidFill>
                    <a:srgbClr val="ffffff"/>
                  </a:solidFill>
                </a:uFill>
                <a:latin typeface="Calibri"/>
              </a:rPr>
              <a:t>&lt;número&gt;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685800" y="1340640"/>
            <a:ext cx="7772040" cy="225936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LENGUAJE HTML</a:t>
            </a:r>
            <a:r>
              <a:rPr lang="es-VE" sz="4400" spc="-1" strike="noStrike">
                <a:solidFill>
                  <a:srgbClr val="000000"/>
                </a:solidFill>
                <a:uFill>
                  <a:solidFill>
                    <a:srgbClr val="ffffff"/>
                  </a:solidFill>
                </a:uFill>
                <a:latin typeface="Calibri"/>
              </a:rPr>
              <a:t>
</a:t>
            </a:r>
            <a:r>
              <a:rPr lang="es-VE" sz="4400" spc="-1" strike="noStrike">
                <a:solidFill>
                  <a:srgbClr val="b7dee8"/>
                </a:solidFill>
                <a:uFill>
                  <a:solidFill>
                    <a:srgbClr val="ffffff"/>
                  </a:solidFill>
                </a:uFill>
                <a:latin typeface="Calibri"/>
              </a:rPr>
              <a:t>Repaso general</a:t>
            </a:r>
            <a:r>
              <a:rPr lang="es-VE" sz="4400" spc="-1" strike="noStrike">
                <a:solidFill>
                  <a:srgbClr val="b7dee8"/>
                </a:solidFill>
                <a:uFill>
                  <a:solidFill>
                    <a:srgbClr val="ffffff"/>
                  </a:solidFill>
                </a:uFill>
                <a:latin typeface="Calibri"/>
              </a:rPr>
              <a:t>
</a:t>
            </a:r>
            <a:endParaRPr/>
          </a:p>
        </p:txBody>
      </p:sp>
      <p:sp>
        <p:nvSpPr>
          <p:cNvPr id="80" name="TextShape 2"/>
          <p:cNvSpPr txBox="1"/>
          <p:nvPr/>
        </p:nvSpPr>
        <p:spPr>
          <a:xfrm>
            <a:off x="1371600" y="3886200"/>
            <a:ext cx="6400440" cy="1752120"/>
          </a:xfrm>
          <a:prstGeom prst="rect">
            <a:avLst/>
          </a:prstGeom>
          <a:noFill/>
          <a:ln>
            <a:noFill/>
          </a:ln>
        </p:spPr>
        <p:txBody>
          <a:bodyPr/>
          <a:p>
            <a:pPr algn="ctr">
              <a:lnSpc>
                <a:spcPct val="100000"/>
              </a:lnSpc>
            </a:pPr>
            <a:r>
              <a:rPr lang="es-MX" sz="3200" spc="-1" strike="noStrike">
                <a:solidFill>
                  <a:srgbClr val="b7dee8"/>
                </a:solidFill>
                <a:uFill>
                  <a:solidFill>
                    <a:srgbClr val="ffffff"/>
                  </a:solidFill>
                </a:uFill>
                <a:latin typeface="Calibri"/>
              </a:rPr>
              <a:t>Integrantes:</a:t>
            </a:r>
            <a:endParaRPr/>
          </a:p>
          <a:p>
            <a:pPr algn="ctr">
              <a:lnSpc>
                <a:spcPct val="100000"/>
              </a:lnSpc>
            </a:pPr>
            <a:r>
              <a:rPr lang="es-MX" sz="3200" spc="-1" strike="noStrike">
                <a:solidFill>
                  <a:srgbClr val="b7dee8"/>
                </a:solidFill>
                <a:uFill>
                  <a:solidFill>
                    <a:srgbClr val="ffffff"/>
                  </a:solidFill>
                </a:uFill>
                <a:latin typeface="Calibri"/>
              </a:rPr>
              <a:t>Elsa Cuz Ramirez </a:t>
            </a:r>
            <a:endParaRPr/>
          </a:p>
          <a:p>
            <a:pPr algn="ctr">
              <a:lnSpc>
                <a:spcPct val="100000"/>
              </a:lnSpc>
            </a:pPr>
            <a:r>
              <a:rPr lang="es-MX" sz="3200" spc="-1" strike="noStrike">
                <a:solidFill>
                  <a:srgbClr val="b7dee8"/>
                </a:solidFill>
                <a:uFill>
                  <a:solidFill>
                    <a:srgbClr val="ffffff"/>
                  </a:solidFill>
                </a:uFill>
                <a:latin typeface="Calibri"/>
              </a:rPr>
              <a:t>Luis Uriel Contreras Alarcon</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Caracteristicas</a:t>
            </a:r>
            <a:endParaRPr/>
          </a:p>
        </p:txBody>
      </p:sp>
      <p:sp>
        <p:nvSpPr>
          <p:cNvPr id="99" name="TextShape 2"/>
          <p:cNvSpPr txBox="1"/>
          <p:nvPr/>
        </p:nvSpPr>
        <p:spPr>
          <a:xfrm>
            <a:off x="457200" y="1600200"/>
            <a:ext cx="8229240" cy="4525560"/>
          </a:xfrm>
          <a:prstGeom prst="rect">
            <a:avLst/>
          </a:prstGeom>
          <a:noFill/>
          <a:ln>
            <a:noFill/>
          </a:ln>
        </p:spPr>
        <p:txBody>
          <a:bodyPr/>
          <a:p>
            <a:pPr>
              <a:lnSpc>
                <a:spcPct val="100000"/>
              </a:lnSpc>
            </a:pPr>
            <a:r>
              <a:rPr lang="es-VE" sz="2000" spc="-1" strike="noStrike">
                <a:solidFill>
                  <a:srgbClr val="000000"/>
                </a:solidFill>
                <a:uFill>
                  <a:solidFill>
                    <a:srgbClr val="ffffff"/>
                  </a:solidFill>
                </a:uFill>
                <a:latin typeface="Calibri"/>
              </a:rPr>
              <a:t>El cuerpo de un documento HTML contiene el </a:t>
            </a:r>
            <a:r>
              <a:rPr lang="es-VE" sz="2000" spc="-1" strike="noStrike" u="sng">
                <a:solidFill>
                  <a:srgbClr val="0000ff"/>
                </a:solidFill>
                <a:uFill>
                  <a:solidFill>
                    <a:srgbClr val="ffffff"/>
                  </a:solidFill>
                </a:uFill>
                <a:latin typeface="Calibri"/>
              </a:rPr>
              <a:t>texto</a:t>
            </a:r>
            <a:r>
              <a:rPr lang="es-VE" sz="2000" spc="-1" strike="noStrike">
                <a:solidFill>
                  <a:srgbClr val="000000"/>
                </a:solidFill>
                <a:uFill>
                  <a:solidFill>
                    <a:srgbClr val="ffffff"/>
                  </a:solidFill>
                </a:uFill>
                <a:latin typeface="Calibri"/>
              </a:rPr>
              <a:t>, </a:t>
            </a:r>
            <a:r>
              <a:rPr lang="es-VE" sz="2000" spc="-1" strike="noStrike" u="sng">
                <a:solidFill>
                  <a:srgbClr val="0000ff"/>
                </a:solidFill>
                <a:uFill>
                  <a:solidFill>
                    <a:srgbClr val="ffffff"/>
                  </a:solidFill>
                </a:uFill>
                <a:latin typeface="Calibri"/>
              </a:rPr>
              <a:t>imágenes</a:t>
            </a:r>
            <a:r>
              <a:rPr lang="es-VE" sz="2000" spc="-1" strike="noStrike">
                <a:solidFill>
                  <a:srgbClr val="000000"/>
                </a:solidFill>
                <a:uFill>
                  <a:solidFill>
                    <a:srgbClr val="ffffff"/>
                  </a:solidFill>
                </a:uFill>
                <a:latin typeface="Calibri"/>
              </a:rPr>
              <a:t>, etc. que, con la presentación y los efectos que se decidan, se presentarán ante el </a:t>
            </a:r>
            <a:r>
              <a:rPr lang="es-VE" sz="2000" spc="-1" strike="noStrike" u="sng">
                <a:solidFill>
                  <a:srgbClr val="0000ff"/>
                </a:solidFill>
                <a:uFill>
                  <a:solidFill>
                    <a:srgbClr val="ffffff"/>
                  </a:solidFill>
                </a:uFill>
                <a:latin typeface="Calibri"/>
              </a:rPr>
              <a:t>usuario</a:t>
            </a:r>
            <a:r>
              <a:rPr lang="es-VE" sz="2000" spc="-1" strike="noStrike">
                <a:solidFill>
                  <a:srgbClr val="000000"/>
                </a:solidFill>
                <a:uFill>
                  <a:solidFill>
                    <a:srgbClr val="ffffff"/>
                  </a:solidFill>
                </a:uFill>
                <a:latin typeface="Calibri"/>
              </a:rPr>
              <a:t>. Dentro del cuerpo se pueden aplicar una serie de efectos a través de diferentes marcas o etiquetas (también otros autores las denominan "directivas").</a:t>
            </a:r>
            <a:endParaRPr/>
          </a:p>
          <a:p>
            <a:pPr>
              <a:lnSpc>
                <a:spcPct val="100000"/>
              </a:lnSpc>
            </a:pPr>
            <a:r>
              <a:rPr lang="es-VE" sz="2000" spc="-1" strike="noStrike">
                <a:solidFill>
                  <a:srgbClr val="000000"/>
                </a:solidFill>
                <a:uFill>
                  <a:solidFill>
                    <a:srgbClr val="ffffff"/>
                  </a:solidFill>
                </a:uFill>
                <a:latin typeface="Calibri"/>
              </a:rPr>
              <a:t>Así pues, la estructura de un documento HTML es la siguiente:</a:t>
            </a:r>
            <a:endParaRPr/>
          </a:p>
          <a:p>
            <a:pPr>
              <a:lnSpc>
                <a:spcPct val="100000"/>
              </a:lnSpc>
            </a:pPr>
            <a:r>
              <a:rPr b="1" lang="es-VE" sz="2000" spc="-1" strike="noStrike">
                <a:solidFill>
                  <a:srgbClr val="000000"/>
                </a:solidFill>
                <a:uFill>
                  <a:solidFill>
                    <a:srgbClr val="ffffff"/>
                  </a:solidFill>
                </a:uFill>
                <a:latin typeface="Calibri"/>
              </a:rPr>
              <a:t>&lt;HTML&gt;</a:t>
            </a:r>
            <a:r>
              <a:rPr b="1" lang="es-VE" sz="2000" spc="-1" strike="noStrike">
                <a:solidFill>
                  <a:srgbClr val="000000"/>
                </a:solidFill>
                <a:uFill>
                  <a:solidFill>
                    <a:srgbClr val="ffffff"/>
                  </a:solidFill>
                </a:uFill>
                <a:latin typeface="Calibri"/>
              </a:rPr>
              <a:t>
</a:t>
            </a:r>
            <a:r>
              <a:rPr b="1" lang="es-VE" sz="2000" spc="-1" strike="noStrike">
                <a:solidFill>
                  <a:srgbClr val="000000"/>
                </a:solidFill>
                <a:uFill>
                  <a:solidFill>
                    <a:srgbClr val="ffffff"/>
                  </a:solidFill>
                </a:uFill>
                <a:latin typeface="Calibri"/>
              </a:rPr>
              <a:t>&lt;HEAD&gt;</a:t>
            </a:r>
            <a:r>
              <a:rPr b="1" lang="es-VE" sz="2000" spc="-1" strike="noStrike">
                <a:solidFill>
                  <a:srgbClr val="000000"/>
                </a:solidFill>
                <a:uFill>
                  <a:solidFill>
                    <a:srgbClr val="ffffff"/>
                  </a:solidFill>
                </a:uFill>
                <a:latin typeface="Calibri"/>
              </a:rPr>
              <a:t>
</a:t>
            </a:r>
            <a:r>
              <a:rPr b="1" lang="es-VE" sz="2000" spc="-1" strike="noStrike">
                <a:solidFill>
                  <a:srgbClr val="000000"/>
                </a:solidFill>
                <a:uFill>
                  <a:solidFill>
                    <a:srgbClr val="ffffff"/>
                  </a:solidFill>
                </a:uFill>
                <a:latin typeface="Calibri"/>
              </a:rPr>
              <a:t>&lt;TITLE&gt;</a:t>
            </a:r>
            <a:r>
              <a:rPr lang="es-VE" sz="2000" spc="-1" strike="noStrike">
                <a:solidFill>
                  <a:srgbClr val="000000"/>
                </a:solidFill>
                <a:uFill>
                  <a:solidFill>
                    <a:srgbClr val="ffffff"/>
                  </a:solidFill>
                </a:uFill>
                <a:latin typeface="Calibri"/>
              </a:rPr>
              <a:t>Título de la página</a:t>
            </a:r>
            <a:r>
              <a:rPr b="1" lang="es-VE" sz="2000" spc="-1" strike="noStrike">
                <a:solidFill>
                  <a:srgbClr val="000000"/>
                </a:solidFill>
                <a:uFill>
                  <a:solidFill>
                    <a:srgbClr val="ffffff"/>
                  </a:solidFill>
                </a:uFill>
                <a:latin typeface="Calibri"/>
              </a:rPr>
              <a:t>&lt;/TITLE&gt;</a:t>
            </a:r>
            <a:r>
              <a:rPr b="1" lang="es-VE" sz="2000" spc="-1" strike="noStrike">
                <a:solidFill>
                  <a:srgbClr val="000000"/>
                </a:solidFill>
                <a:uFill>
                  <a:solidFill>
                    <a:srgbClr val="ffffff"/>
                  </a:solidFill>
                </a:uFill>
                <a:latin typeface="Calibri"/>
              </a:rPr>
              <a:t>
</a:t>
            </a:r>
            <a:r>
              <a:rPr b="1" lang="es-VE" sz="2000" spc="-1" strike="noStrike">
                <a:solidFill>
                  <a:srgbClr val="000000"/>
                </a:solidFill>
                <a:uFill>
                  <a:solidFill>
                    <a:srgbClr val="ffffff"/>
                  </a:solidFill>
                </a:uFill>
                <a:latin typeface="Calibri"/>
              </a:rPr>
              <a:t>&lt;/HEAD&gt;</a:t>
            </a:r>
            <a:r>
              <a:rPr b="1" lang="es-VE" sz="2000" spc="-1" strike="noStrike">
                <a:solidFill>
                  <a:srgbClr val="000000"/>
                </a:solidFill>
                <a:uFill>
                  <a:solidFill>
                    <a:srgbClr val="ffffff"/>
                  </a:solidFill>
                </a:uFill>
                <a:latin typeface="Calibri"/>
              </a:rPr>
              <a:t>
</a:t>
            </a:r>
            <a:r>
              <a:rPr b="1" lang="es-VE" sz="2000" spc="-1" strike="noStrike">
                <a:solidFill>
                  <a:srgbClr val="000000"/>
                </a:solidFill>
                <a:uFill>
                  <a:solidFill>
                    <a:srgbClr val="ffffff"/>
                  </a:solidFill>
                </a:uFill>
                <a:latin typeface="Calibri"/>
              </a:rPr>
              <a:t>&lt;BODY&gt;</a:t>
            </a:r>
            <a:r>
              <a:rPr b="1" lang="es-VE" sz="2000" spc="-1" strike="noStrike">
                <a:solidFill>
                  <a:srgbClr val="000000"/>
                </a:solidFill>
                <a:uFill>
                  <a:solidFill>
                    <a:srgbClr val="ffffff"/>
                  </a:solidFill>
                </a:uFill>
                <a:latin typeface="Calibri"/>
              </a:rPr>
              <a:t>
</a:t>
            </a:r>
            <a:r>
              <a:rPr lang="es-VE" sz="2000" spc="-1" strike="noStrike">
                <a:solidFill>
                  <a:srgbClr val="000000"/>
                </a:solidFill>
                <a:uFill>
                  <a:solidFill>
                    <a:srgbClr val="ffffff"/>
                  </a:solidFill>
                </a:uFill>
                <a:latin typeface="Calibri"/>
              </a:rPr>
              <a:t>[Aquí se sitúan otras etiquetas que hacen posible visualizar la página]</a:t>
            </a:r>
            <a:r>
              <a:rPr b="1" lang="es-VE" sz="2000" spc="-1" strike="noStrike">
                <a:solidFill>
                  <a:srgbClr val="000000"/>
                </a:solidFill>
                <a:uFill>
                  <a:solidFill>
                    <a:srgbClr val="ffffff"/>
                  </a:solidFill>
                </a:uFill>
                <a:latin typeface="Calibri"/>
              </a:rPr>
              <a:t>
</a:t>
            </a:r>
            <a:r>
              <a:rPr b="1" lang="es-VE" sz="2000" spc="-1" strike="noStrike">
                <a:solidFill>
                  <a:srgbClr val="000000"/>
                </a:solidFill>
                <a:uFill>
                  <a:solidFill>
                    <a:srgbClr val="ffffff"/>
                  </a:solidFill>
                </a:uFill>
                <a:latin typeface="Calibri"/>
              </a:rPr>
              <a:t>&lt;/BODY&gt;</a:t>
            </a:r>
            <a:r>
              <a:rPr b="1" lang="es-VE" sz="2000" spc="-1" strike="noStrike">
                <a:solidFill>
                  <a:srgbClr val="000000"/>
                </a:solidFill>
                <a:uFill>
                  <a:solidFill>
                    <a:srgbClr val="ffffff"/>
                  </a:solidFill>
                </a:uFill>
                <a:latin typeface="Calibri"/>
              </a:rPr>
              <a:t>
</a:t>
            </a:r>
            <a:r>
              <a:rPr b="1" lang="es-VE" sz="2000" spc="-1" strike="noStrike">
                <a:solidFill>
                  <a:srgbClr val="000000"/>
                </a:solidFill>
                <a:uFill>
                  <a:solidFill>
                    <a:srgbClr val="ffffff"/>
                  </a:solidFill>
                </a:uFill>
                <a:latin typeface="Calibri"/>
              </a:rPr>
              <a:t>&lt;/HTML&gt;</a:t>
            </a:r>
            <a:endParaRPr/>
          </a:p>
          <a:p>
            <a:pPr>
              <a:lnSpc>
                <a:spcPct val="100000"/>
              </a:lnSpc>
            </a:pP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 descr=""/>
          <p:cNvPicPr/>
          <p:nvPr/>
        </p:nvPicPr>
        <p:blipFill>
          <a:blip r:embed="rId1"/>
          <a:srcRect l="0" t="47718" r="2473" b="31277"/>
          <a:stretch/>
        </p:blipFill>
        <p:spPr>
          <a:xfrm>
            <a:off x="332640" y="2228400"/>
            <a:ext cx="8595360" cy="230760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Programas</a:t>
            </a:r>
            <a:endParaRPr/>
          </a:p>
        </p:txBody>
      </p:sp>
      <p:sp>
        <p:nvSpPr>
          <p:cNvPr id="102" name="TextShape 2"/>
          <p:cNvSpPr txBox="1"/>
          <p:nvPr/>
        </p:nvSpPr>
        <p:spPr>
          <a:xfrm>
            <a:off x="457200" y="1600200"/>
            <a:ext cx="8229240" cy="4525560"/>
          </a:xfrm>
          <a:prstGeom prst="rect">
            <a:avLst/>
          </a:prstGeom>
          <a:noFill/>
          <a:ln>
            <a:noFill/>
          </a:ln>
        </p:spPr>
        <p:txBody>
          <a:bodyPr/>
          <a:p>
            <a:pPr marL="343080" indent="-342720">
              <a:lnSpc>
                <a:spcPct val="100000"/>
              </a:lnSpc>
              <a:buFont typeface="Arial"/>
              <a:buChar char="•"/>
            </a:pPr>
            <a:r>
              <a:rPr b="1" lang="es-VE" sz="2000" spc="-1" strike="noStrike" u="sng">
                <a:solidFill>
                  <a:srgbClr val="0000ff"/>
                </a:solidFill>
                <a:uFill>
                  <a:solidFill>
                    <a:srgbClr val="ffffff"/>
                  </a:solidFill>
                </a:uFill>
                <a:latin typeface="Calibri"/>
              </a:rPr>
              <a:t>10.- </a:t>
            </a:r>
            <a:r>
              <a:rPr b="1" lang="es-VE" sz="2000" spc="-1" strike="noStrike" u="sng">
                <a:solidFill>
                  <a:srgbClr val="0000ff"/>
                </a:solidFill>
                <a:uFill>
                  <a:solidFill>
                    <a:srgbClr val="ffffff"/>
                  </a:solidFill>
                </a:uFill>
                <a:latin typeface="Calibri"/>
              </a:rPr>
              <a:t>CoffeCup</a:t>
            </a:r>
            <a:r>
              <a:rPr b="1" lang="es-VE" sz="2000" spc="-1" strike="noStrike" u="sng">
                <a:solidFill>
                  <a:srgbClr val="0000ff"/>
                </a:solidFill>
                <a:uFill>
                  <a:solidFill>
                    <a:srgbClr val="ffffff"/>
                  </a:solidFill>
                </a:uFill>
                <a:latin typeface="Calibri"/>
              </a:rPr>
              <a:t> Free Editor</a:t>
            </a:r>
            <a:endParaRPr/>
          </a:p>
          <a:p>
            <a:pPr>
              <a:lnSpc>
                <a:spcPct val="100000"/>
              </a:lnSpc>
            </a:pPr>
            <a:r>
              <a:rPr lang="es-VE" sz="2000" spc="-1" strike="noStrike">
                <a:solidFill>
                  <a:srgbClr val="000000"/>
                </a:solidFill>
                <a:uFill>
                  <a:solidFill>
                    <a:srgbClr val="ffffff"/>
                  </a:solidFill>
                </a:uFill>
                <a:latin typeface="Calibri"/>
              </a:rPr>
              <a:t>Un editor multiplataforma (Windows, Mac) y gratuito con soporte para multitud de características: ayuda contextual a la escritura de código, vista previa del resultado a medida que escribimos, etc..  La versión gratuita se ve recortada frente a la de pago, pero aún así es una buena opción también.</a:t>
            </a:r>
            <a:endParaRPr/>
          </a:p>
          <a:p>
            <a:pPr marL="343080" indent="-342720">
              <a:lnSpc>
                <a:spcPct val="100000"/>
              </a:lnSpc>
              <a:buFont typeface="Arial"/>
              <a:buChar char="•"/>
            </a:pPr>
            <a:r>
              <a:rPr b="1" lang="es-VE" sz="2000" spc="-1" strike="noStrike" u="sng">
                <a:solidFill>
                  <a:srgbClr val="0000ff"/>
                </a:solidFill>
                <a:uFill>
                  <a:solidFill>
                    <a:srgbClr val="ffffff"/>
                  </a:solidFill>
                </a:uFill>
                <a:latin typeface="Calibri"/>
              </a:rPr>
              <a:t>9.- </a:t>
            </a:r>
            <a:r>
              <a:rPr b="1" lang="es-VE" sz="2000" spc="-1" strike="noStrike" u="sng">
                <a:solidFill>
                  <a:srgbClr val="0000ff"/>
                </a:solidFill>
                <a:uFill>
                  <a:solidFill>
                    <a:srgbClr val="ffffff"/>
                  </a:solidFill>
                </a:uFill>
                <a:latin typeface="Calibri"/>
              </a:rPr>
              <a:t>TextWrangler</a:t>
            </a:r>
            <a:endParaRPr/>
          </a:p>
          <a:p>
            <a:pPr>
              <a:lnSpc>
                <a:spcPct val="100000"/>
              </a:lnSpc>
            </a:pPr>
            <a:r>
              <a:rPr lang="es-VE" sz="2000" spc="-1" strike="noStrike">
                <a:solidFill>
                  <a:srgbClr val="000000"/>
                </a:solidFill>
                <a:uFill>
                  <a:solidFill>
                    <a:srgbClr val="ffffff"/>
                  </a:solidFill>
                </a:uFill>
                <a:latin typeface="Calibri"/>
              </a:rPr>
              <a:t>Editor gratuito para Mac especializado en escritura de código HTML, CSS y JavaScript. Se asemeja mucho a Notepad++ o a Sublime (ver más abajo en el ranking), pero es más limitado. Es uno de los más conocidos y utilizados en Mac.</a:t>
            </a:r>
            <a:endParaRPr/>
          </a:p>
          <a:p>
            <a:pPr marL="343080" indent="-342720">
              <a:lnSpc>
                <a:spcPct val="100000"/>
              </a:lnSpc>
              <a:buFont typeface="Arial"/>
              <a:buChar char="•"/>
            </a:pPr>
            <a:r>
              <a:rPr b="1" lang="es-VE" sz="2000" spc="-1" strike="noStrike" u="sng">
                <a:solidFill>
                  <a:srgbClr val="0000ff"/>
                </a:solidFill>
                <a:uFill>
                  <a:solidFill>
                    <a:srgbClr val="ffffff"/>
                  </a:solidFill>
                </a:uFill>
                <a:latin typeface="Calibri"/>
              </a:rPr>
              <a:t>8.- </a:t>
            </a:r>
            <a:r>
              <a:rPr b="1" lang="es-VE" sz="2000" spc="-1" strike="noStrike" u="sng">
                <a:solidFill>
                  <a:srgbClr val="0000ff"/>
                </a:solidFill>
                <a:uFill>
                  <a:solidFill>
                    <a:srgbClr val="ffffff"/>
                  </a:solidFill>
                </a:uFill>
                <a:latin typeface="Calibri"/>
              </a:rPr>
              <a:t>TextMate</a:t>
            </a:r>
            <a:endParaRPr/>
          </a:p>
          <a:p>
            <a:pPr>
              <a:lnSpc>
                <a:spcPct val="100000"/>
              </a:lnSpc>
            </a:pPr>
            <a:r>
              <a:rPr lang="es-VE" sz="2000" spc="-1" strike="noStrike">
                <a:solidFill>
                  <a:srgbClr val="000000"/>
                </a:solidFill>
                <a:uFill>
                  <a:solidFill>
                    <a:srgbClr val="ffffff"/>
                  </a:solidFill>
                </a:uFill>
                <a:latin typeface="Calibri"/>
              </a:rPr>
              <a:t>Editor especializado de código para Mac. Es similar a Notepad++ y a Sublime. Al igual que el anterior es muy utilizado por programadores en el sistema de la manzana.</a:t>
            </a:r>
            <a:endParaRPr/>
          </a:p>
          <a:p>
            <a:pPr>
              <a:lnSpc>
                <a:spcPct val="100000"/>
              </a:lnSpc>
            </a:pP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Programas</a:t>
            </a:r>
            <a:endParaRPr/>
          </a:p>
        </p:txBody>
      </p:sp>
      <p:sp>
        <p:nvSpPr>
          <p:cNvPr id="104" name="TextShape 2"/>
          <p:cNvSpPr txBox="1"/>
          <p:nvPr/>
        </p:nvSpPr>
        <p:spPr>
          <a:xfrm>
            <a:off x="457200" y="1600200"/>
            <a:ext cx="8229240" cy="4525560"/>
          </a:xfrm>
          <a:prstGeom prst="rect">
            <a:avLst/>
          </a:prstGeom>
          <a:noFill/>
          <a:ln>
            <a:noFill/>
          </a:ln>
        </p:spPr>
        <p:txBody>
          <a:bodyPr/>
          <a:p>
            <a:pPr marL="343080" indent="-342720">
              <a:lnSpc>
                <a:spcPct val="100000"/>
              </a:lnSpc>
              <a:buFont typeface="Arial"/>
              <a:buChar char="•"/>
            </a:pPr>
            <a:r>
              <a:rPr b="1" lang="es-VE" sz="2000" spc="-1" strike="noStrike" u="sng">
                <a:solidFill>
                  <a:srgbClr val="0000ff"/>
                </a:solidFill>
                <a:uFill>
                  <a:solidFill>
                    <a:srgbClr val="ffffff"/>
                  </a:solidFill>
                </a:uFill>
                <a:latin typeface="Calibri"/>
              </a:rPr>
              <a:t>7.- </a:t>
            </a:r>
            <a:r>
              <a:rPr b="1" lang="es-VE" sz="2000" spc="-1" strike="noStrike" u="sng">
                <a:solidFill>
                  <a:srgbClr val="0000ff"/>
                </a:solidFill>
                <a:uFill>
                  <a:solidFill>
                    <a:srgbClr val="ffffff"/>
                  </a:solidFill>
                </a:uFill>
                <a:latin typeface="Calibri"/>
              </a:rPr>
              <a:t>Kompozer</a:t>
            </a:r>
            <a:endParaRPr/>
          </a:p>
          <a:p>
            <a:pPr>
              <a:lnSpc>
                <a:spcPct val="100000"/>
              </a:lnSpc>
            </a:pPr>
            <a:r>
              <a:rPr lang="es-VE" sz="2000" spc="-1" strike="noStrike">
                <a:solidFill>
                  <a:srgbClr val="000000"/>
                </a:solidFill>
                <a:uFill>
                  <a:solidFill>
                    <a:srgbClr val="ffffff"/>
                  </a:solidFill>
                </a:uFill>
                <a:latin typeface="Calibri"/>
              </a:rPr>
              <a:t>Archiconocido editor de HTML y CSS que es gratuito y multiplataforma. Ofrece vista previa de la página mientras se escribe código, múltiples pestañas, edición específica de CSS, etc...</a:t>
            </a:r>
            <a:endParaRPr/>
          </a:p>
          <a:p>
            <a:pPr marL="343080" indent="-342720">
              <a:lnSpc>
                <a:spcPct val="100000"/>
              </a:lnSpc>
              <a:buFont typeface="Arial"/>
              <a:buChar char="•"/>
            </a:pPr>
            <a:r>
              <a:rPr b="1" lang="es-VE" sz="2000" spc="-1" strike="noStrike" u="sng">
                <a:solidFill>
                  <a:srgbClr val="0000ff"/>
                </a:solidFill>
                <a:uFill>
                  <a:solidFill>
                    <a:srgbClr val="ffffff"/>
                  </a:solidFill>
                </a:uFill>
                <a:latin typeface="Calibri"/>
              </a:rPr>
              <a:t>6.- </a:t>
            </a:r>
            <a:r>
              <a:rPr b="1" lang="es-VE" sz="2000" spc="-1" strike="noStrike" u="sng">
                <a:solidFill>
                  <a:srgbClr val="0000ff"/>
                </a:solidFill>
                <a:uFill>
                  <a:solidFill>
                    <a:srgbClr val="ffffff"/>
                  </a:solidFill>
                </a:uFill>
                <a:latin typeface="Calibri"/>
              </a:rPr>
              <a:t>Aptana</a:t>
            </a:r>
            <a:r>
              <a:rPr b="1" lang="es-VE" sz="2000" spc="-1" strike="noStrike" u="sng">
                <a:solidFill>
                  <a:srgbClr val="0000ff"/>
                </a:solidFill>
                <a:uFill>
                  <a:solidFill>
                    <a:srgbClr val="ffffff"/>
                  </a:solidFill>
                </a:uFill>
                <a:latin typeface="Calibri"/>
              </a:rPr>
              <a:t> Studio</a:t>
            </a:r>
            <a:endParaRPr/>
          </a:p>
          <a:p>
            <a:pPr>
              <a:lnSpc>
                <a:spcPct val="100000"/>
              </a:lnSpc>
            </a:pPr>
            <a:r>
              <a:rPr lang="es-VE" sz="2000" spc="-1" strike="noStrike">
                <a:solidFill>
                  <a:srgbClr val="000000"/>
                </a:solidFill>
                <a:uFill>
                  <a:solidFill>
                    <a:srgbClr val="ffffff"/>
                  </a:solidFill>
                </a:uFill>
                <a:latin typeface="Calibri"/>
              </a:rPr>
              <a:t>Otro editor multiplataforma de carácter gratuito. Ofrece una excelente ayuda contextual a la hora de escribir código HTML, que incluye también el soporte de los diferentes navegadores para cada característica. Sólo por esto ya merece la pena. Tiene características avanzadas para programación con JavaScript y soporta además múltiples lenguajes de servidor, como PHP, Python y Ruby on Rails. Está basado en Eclipse, y por lo tanto en Java, por lo que tenlo en cuenta si no te gusta instalar esa plataforma en tu equipo (por sus muchos problemas de seguridad y lentitud).</a:t>
            </a:r>
            <a:endParaRPr/>
          </a:p>
          <a:p>
            <a:pPr>
              <a:lnSpc>
                <a:spcPct val="100000"/>
              </a:lnSpc>
            </a:pP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450720" y="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Programas</a:t>
            </a:r>
            <a:endParaRPr/>
          </a:p>
        </p:txBody>
      </p:sp>
      <p:sp>
        <p:nvSpPr>
          <p:cNvPr id="106" name="TextShape 2"/>
          <p:cNvSpPr txBox="1"/>
          <p:nvPr/>
        </p:nvSpPr>
        <p:spPr>
          <a:xfrm>
            <a:off x="450720" y="1159560"/>
            <a:ext cx="8369640" cy="5454000"/>
          </a:xfrm>
          <a:prstGeom prst="rect">
            <a:avLst/>
          </a:prstGeom>
          <a:noFill/>
          <a:ln>
            <a:noFill/>
          </a:ln>
        </p:spPr>
        <p:txBody>
          <a:bodyPr/>
          <a:p>
            <a:pPr marL="343080" indent="-342720">
              <a:lnSpc>
                <a:spcPct val="100000"/>
              </a:lnSpc>
              <a:buFont typeface="Arial"/>
              <a:buChar char="•"/>
            </a:pPr>
            <a:r>
              <a:rPr b="1" lang="es-VE" sz="2000" spc="-1" strike="noStrike" u="sng">
                <a:solidFill>
                  <a:srgbClr val="0000ff"/>
                </a:solidFill>
                <a:uFill>
                  <a:solidFill>
                    <a:srgbClr val="ffffff"/>
                  </a:solidFill>
                </a:uFill>
                <a:latin typeface="Calibri"/>
              </a:rPr>
              <a:t>5.- </a:t>
            </a:r>
            <a:r>
              <a:rPr b="1" lang="es-VE" sz="2000" spc="-1" strike="noStrike" u="sng">
                <a:solidFill>
                  <a:srgbClr val="0000ff"/>
                </a:solidFill>
                <a:uFill>
                  <a:solidFill>
                    <a:srgbClr val="ffffff"/>
                  </a:solidFill>
                </a:uFill>
                <a:latin typeface="Calibri"/>
              </a:rPr>
              <a:t>Notepad</a:t>
            </a:r>
            <a:r>
              <a:rPr b="1" lang="es-VE" sz="2000" spc="-1" strike="noStrike" u="sng">
                <a:solidFill>
                  <a:srgbClr val="0000ff"/>
                </a:solidFill>
                <a:uFill>
                  <a:solidFill>
                    <a:srgbClr val="ffffff"/>
                  </a:solidFill>
                </a:uFill>
                <a:latin typeface="Calibri"/>
              </a:rPr>
              <a:t>++</a:t>
            </a:r>
            <a:endParaRPr/>
          </a:p>
          <a:p>
            <a:pPr>
              <a:lnSpc>
                <a:spcPct val="100000"/>
              </a:lnSpc>
            </a:pPr>
            <a:r>
              <a:rPr lang="es-VE" sz="2000" spc="-1" strike="noStrike">
                <a:solidFill>
                  <a:srgbClr val="000000"/>
                </a:solidFill>
                <a:uFill>
                  <a:solidFill>
                    <a:srgbClr val="ffffff"/>
                  </a:solidFill>
                </a:uFill>
                <a:latin typeface="Calibri"/>
              </a:rPr>
              <a:t>Es gratuito y además Open Source aunque solo funciona bajo Windows. Dispone de multitud de plugins para extender su funcionalidad, y como es muy popular hay muchos donde elegir. Va mucho más allá que el bloc de notas ya que ofrece sintaxis coloreada, estructuración de código (para poder plegar y desplegar zonas cubiertas por etiquetas), soporte de otros muchos lenguajes de programación, etc... Está bien tenerlo a mano para pruebas o ediciones rápidas. </a:t>
            </a:r>
            <a:endParaRPr/>
          </a:p>
          <a:p>
            <a:pPr marL="343080" indent="-342720">
              <a:lnSpc>
                <a:spcPct val="100000"/>
              </a:lnSpc>
              <a:buFont typeface="Arial"/>
              <a:buChar char="•"/>
            </a:pPr>
            <a:r>
              <a:rPr b="1" lang="es-VE" sz="2000" spc="-1" strike="noStrike" u="sng">
                <a:solidFill>
                  <a:srgbClr val="0000ff"/>
                </a:solidFill>
                <a:uFill>
                  <a:solidFill>
                    <a:srgbClr val="ffffff"/>
                  </a:solidFill>
                </a:uFill>
                <a:latin typeface="Calibri"/>
              </a:rPr>
              <a:t>4.- </a:t>
            </a:r>
            <a:r>
              <a:rPr b="1" lang="es-VE" sz="2000" spc="-1" strike="noStrike" u="sng">
                <a:solidFill>
                  <a:srgbClr val="0000ff"/>
                </a:solidFill>
                <a:uFill>
                  <a:solidFill>
                    <a:srgbClr val="ffffff"/>
                  </a:solidFill>
                </a:uFill>
                <a:latin typeface="Calibri"/>
              </a:rPr>
              <a:t>BlueGriffon</a:t>
            </a:r>
            <a:endParaRPr/>
          </a:p>
          <a:p>
            <a:pPr>
              <a:lnSpc>
                <a:spcPct val="100000"/>
              </a:lnSpc>
            </a:pPr>
            <a:r>
              <a:rPr lang="es-VE" sz="2000" spc="-1" strike="noStrike">
                <a:solidFill>
                  <a:srgbClr val="000000"/>
                </a:solidFill>
                <a:uFill>
                  <a:solidFill>
                    <a:srgbClr val="ffffff"/>
                  </a:solidFill>
                </a:uFill>
                <a:latin typeface="Calibri"/>
              </a:rPr>
              <a:t>Este excelente editor WYSIWYG utiliza por debajo el motor de renderizado de Firefox para visualizar las páginas a medida que las vamos editando. Cuenta con ayudas a la escritura de código, y ofrece incluso la posibilidad de probar en tiempo real transformaciones 3D de CSS3 sin abandonar el editor (ventajas de utilizar el motor Gecko de Mozilla). Es gratuito, Open Source y multiplataforma (Windows, Mac y Linux) y está disponible en Español entre otros muchos idiomas. La última versión es de hace casi un año, pero el proyecto sigue activo.</a:t>
            </a:r>
            <a:endParaRPr/>
          </a:p>
          <a:p>
            <a:pPr>
              <a:lnSpc>
                <a:spcPct val="100000"/>
              </a:lnSpc>
            </a:pP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anchor="ctr"/>
          <a:p>
            <a:endParaRPr/>
          </a:p>
        </p:txBody>
      </p:sp>
      <p:sp>
        <p:nvSpPr>
          <p:cNvPr id="108" name="TextShape 2"/>
          <p:cNvSpPr txBox="1"/>
          <p:nvPr/>
        </p:nvSpPr>
        <p:spPr>
          <a:xfrm>
            <a:off x="457200" y="1600200"/>
            <a:ext cx="8229240" cy="4525560"/>
          </a:xfrm>
          <a:prstGeom prst="rect">
            <a:avLst/>
          </a:prstGeom>
          <a:noFill/>
          <a:ln>
            <a:noFill/>
          </a:ln>
        </p:spPr>
        <p:txBody>
          <a:bodyPr/>
          <a:p>
            <a:pPr marL="343080" indent="-342720">
              <a:lnSpc>
                <a:spcPct val="100000"/>
              </a:lnSpc>
              <a:buFont typeface="Arial"/>
              <a:buChar char="•"/>
            </a:pPr>
            <a:r>
              <a:rPr b="1" lang="es-VE" sz="2000" spc="-1" strike="noStrike">
                <a:solidFill>
                  <a:srgbClr val="000000"/>
                </a:solidFill>
                <a:uFill>
                  <a:solidFill>
                    <a:srgbClr val="ffffff"/>
                  </a:solidFill>
                </a:uFill>
                <a:latin typeface="Calibri"/>
              </a:rPr>
              <a:t>3.- Sublime Text</a:t>
            </a:r>
            <a:endParaRPr/>
          </a:p>
          <a:p>
            <a:pPr>
              <a:lnSpc>
                <a:spcPct val="100000"/>
              </a:lnSpc>
            </a:pPr>
            <a:r>
              <a:rPr lang="es-VE" sz="2000" spc="-1" strike="noStrike">
                <a:solidFill>
                  <a:srgbClr val="000000"/>
                </a:solidFill>
                <a:uFill>
                  <a:solidFill>
                    <a:srgbClr val="ffffff"/>
                  </a:solidFill>
                </a:uFill>
                <a:latin typeface="Calibri"/>
              </a:rPr>
              <a:t>Un editor de texto avanzado para programadores, multiplataforma. Aunque es bastante espartano lo cierto es que todo el que invierte tiempo en aprender a dominarlo luego no lo quiere dejar, ya que aumenta mucho la productividad a la hora de escribir código. No ofrece muchas de las características de ayuda al programador web que sí ofrecen la mayoría de los otros entornos, por lo que es recomendable sobre todo si vamos a trabajar mucho directamente con código, especialmente JavaScript. Lo podemos descargar y utilizar gratuitamente, pero si lo vamos a usar a menudo para trabajar sus creadores nos solicitan que les paguemos una licencia .</a:t>
            </a:r>
            <a:endParaRPr/>
          </a:p>
          <a:p>
            <a:pPr>
              <a:lnSpc>
                <a:spcPct val="100000"/>
              </a:lnSpc>
            </a:pP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p>
            <a:endParaRPr/>
          </a:p>
        </p:txBody>
      </p:sp>
      <p:sp>
        <p:nvSpPr>
          <p:cNvPr id="110" name="TextShape 2"/>
          <p:cNvSpPr txBox="1"/>
          <p:nvPr/>
        </p:nvSpPr>
        <p:spPr>
          <a:xfrm>
            <a:off x="457200" y="1600200"/>
            <a:ext cx="8229240" cy="5140800"/>
          </a:xfrm>
          <a:prstGeom prst="rect">
            <a:avLst/>
          </a:prstGeom>
          <a:noFill/>
          <a:ln>
            <a:noFill/>
          </a:ln>
        </p:spPr>
        <p:txBody>
          <a:bodyPr/>
          <a:p>
            <a:pPr marL="343080" indent="-342720">
              <a:lnSpc>
                <a:spcPct val="100000"/>
              </a:lnSpc>
              <a:buFont typeface="Arial"/>
              <a:buChar char="•"/>
            </a:pPr>
            <a:r>
              <a:rPr b="1" lang="es-VE" sz="2000" spc="-1" strike="noStrike" u="sng">
                <a:solidFill>
                  <a:srgbClr val="0000ff"/>
                </a:solidFill>
                <a:uFill>
                  <a:solidFill>
                    <a:srgbClr val="ffffff"/>
                  </a:solidFill>
                </a:uFill>
                <a:latin typeface="Calibri"/>
              </a:rPr>
              <a:t>2.- </a:t>
            </a:r>
            <a:r>
              <a:rPr b="1" lang="es-VE" sz="2000" spc="-1" strike="noStrike" u="sng">
                <a:solidFill>
                  <a:srgbClr val="0000ff"/>
                </a:solidFill>
                <a:uFill>
                  <a:solidFill>
                    <a:srgbClr val="ffffff"/>
                  </a:solidFill>
                </a:uFill>
                <a:latin typeface="Calibri"/>
              </a:rPr>
              <a:t>JetBrains</a:t>
            </a:r>
            <a:r>
              <a:rPr b="1" lang="es-VE" sz="2000" spc="-1" strike="noStrike" u="sng">
                <a:solidFill>
                  <a:srgbClr val="0000ff"/>
                </a:solidFill>
                <a:uFill>
                  <a:solidFill>
                    <a:srgbClr val="ffffff"/>
                  </a:solidFill>
                </a:uFill>
                <a:latin typeface="Calibri"/>
              </a:rPr>
              <a:t> </a:t>
            </a:r>
            <a:r>
              <a:rPr b="1" lang="es-VE" sz="2000" spc="-1" strike="noStrike" u="sng">
                <a:solidFill>
                  <a:srgbClr val="0000ff"/>
                </a:solidFill>
                <a:uFill>
                  <a:solidFill>
                    <a:srgbClr val="ffffff"/>
                  </a:solidFill>
                </a:uFill>
                <a:latin typeface="Calibri"/>
              </a:rPr>
              <a:t>WebStorm</a:t>
            </a:r>
            <a:endParaRPr/>
          </a:p>
          <a:p>
            <a:pPr>
              <a:lnSpc>
                <a:spcPct val="100000"/>
              </a:lnSpc>
            </a:pPr>
            <a:r>
              <a:rPr lang="es-VE" sz="2000" spc="-1" strike="noStrike">
                <a:solidFill>
                  <a:srgbClr val="000000"/>
                </a:solidFill>
                <a:uFill>
                  <a:solidFill>
                    <a:srgbClr val="ffffff"/>
                  </a:solidFill>
                </a:uFill>
                <a:latin typeface="Calibri"/>
              </a:rPr>
              <a:t>Este es sin duda uno de los mejores editores de código del mercado, y no solo para el trinomio HTML/CSS/JavaScript. De hecho soporta otros lenguajes como CoffeeScript, TypeScript y Node.js, y multitud de librerías de JavaScript, sistemas de control de código, testeo unitario, etc.... Es muy espectacular la capacidad de editar y ver en tiempo real los cambios en un Chrome, incluso en aplicaciones de tipo </a:t>
            </a:r>
            <a:r>
              <a:rPr lang="es-VE" sz="2000" spc="-1" strike="noStrike" u="sng">
                <a:solidFill>
                  <a:srgbClr val="0000ff"/>
                </a:solidFill>
                <a:uFill>
                  <a:solidFill>
                    <a:srgbClr val="ffffff"/>
                  </a:solidFill>
                </a:uFill>
                <a:latin typeface="Calibri"/>
              </a:rPr>
              <a:t>SPA</a:t>
            </a:r>
            <a:r>
              <a:rPr lang="es-VE" sz="2000" spc="-1" strike="noStrike">
                <a:solidFill>
                  <a:srgbClr val="000000"/>
                </a:solidFill>
                <a:uFill>
                  <a:solidFill>
                    <a:srgbClr val="ffffff"/>
                  </a:solidFill>
                </a:uFill>
                <a:latin typeface="Calibri"/>
              </a:rPr>
              <a:t>/AJAX. La lista de características es tan larga que mejor </a:t>
            </a:r>
            <a:r>
              <a:rPr lang="es-VE" sz="2000" spc="-1" strike="noStrike" u="sng">
                <a:solidFill>
                  <a:srgbClr val="0000ff"/>
                </a:solidFill>
                <a:uFill>
                  <a:solidFill>
                    <a:srgbClr val="ffffff"/>
                  </a:solidFill>
                </a:uFill>
                <a:latin typeface="Calibri"/>
              </a:rPr>
              <a:t>te enlazo a la misma en su página</a:t>
            </a:r>
            <a:r>
              <a:rPr lang="es-VE" sz="2000" spc="-1" strike="noStrike">
                <a:solidFill>
                  <a:srgbClr val="000000"/>
                </a:solidFill>
                <a:uFill>
                  <a:solidFill>
                    <a:srgbClr val="ffffff"/>
                  </a:solidFill>
                </a:uFill>
                <a:latin typeface="Calibri"/>
              </a:rPr>
              <a:t>. Lleva un rato aprender todas sus posibilidades, pero merece la pena.</a:t>
            </a:r>
            <a:endParaRPr/>
          </a:p>
          <a:p>
            <a:pPr>
              <a:lnSpc>
                <a:spcPct val="100000"/>
              </a:lnSpc>
            </a:pPr>
            <a:r>
              <a:rPr lang="es-VE" sz="2000" spc="-1" strike="noStrike">
                <a:solidFill>
                  <a:srgbClr val="000000"/>
                </a:solidFill>
                <a:uFill>
                  <a:solidFill>
                    <a:srgbClr val="ffffff"/>
                  </a:solidFill>
                </a:uFill>
                <a:latin typeface="Calibri"/>
              </a:rPr>
              <a:t>Es multiplataforma. No es gratuito, tiene un precio de solamente 44€ para uso individual.</a:t>
            </a:r>
            <a:endParaRPr/>
          </a:p>
          <a:p>
            <a:pPr>
              <a:lnSpc>
                <a:spcPct val="100000"/>
              </a:lnSpc>
            </a:pP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noFill/>
          <a:ln>
            <a:noFill/>
          </a:ln>
        </p:spPr>
        <p:txBody>
          <a:bodyPr anchor="ctr"/>
          <a:p>
            <a:endParaRPr/>
          </a:p>
        </p:txBody>
      </p:sp>
      <p:sp>
        <p:nvSpPr>
          <p:cNvPr id="112" name="TextShape 2"/>
          <p:cNvSpPr txBox="1"/>
          <p:nvPr/>
        </p:nvSpPr>
        <p:spPr>
          <a:xfrm>
            <a:off x="457200" y="1600200"/>
            <a:ext cx="8229240" cy="4525560"/>
          </a:xfrm>
          <a:prstGeom prst="rect">
            <a:avLst/>
          </a:prstGeom>
          <a:noFill/>
          <a:ln>
            <a:noFill/>
          </a:ln>
        </p:spPr>
        <p:txBody>
          <a:bodyPr/>
          <a:p>
            <a:pPr marL="343080" indent="-342720">
              <a:lnSpc>
                <a:spcPct val="100000"/>
              </a:lnSpc>
              <a:buFont typeface="Arial"/>
              <a:buChar char="•"/>
            </a:pPr>
            <a:r>
              <a:rPr b="1" lang="es-VE" sz="2000" spc="-1" strike="noStrike" u="sng">
                <a:solidFill>
                  <a:srgbClr val="0000ff"/>
                </a:solidFill>
                <a:uFill>
                  <a:solidFill>
                    <a:srgbClr val="ffffff"/>
                  </a:solidFill>
                </a:uFill>
                <a:latin typeface="Calibri"/>
              </a:rPr>
              <a:t>1.- Microsoft Visual Studio Express </a:t>
            </a:r>
            <a:r>
              <a:rPr b="1" lang="es-VE" sz="2000" spc="-1" strike="noStrike" u="sng">
                <a:solidFill>
                  <a:srgbClr val="0000ff"/>
                </a:solidFill>
                <a:uFill>
                  <a:solidFill>
                    <a:srgbClr val="ffffff"/>
                  </a:solidFill>
                </a:uFill>
                <a:latin typeface="Calibri"/>
              </a:rPr>
              <a:t>for</a:t>
            </a:r>
            <a:r>
              <a:rPr b="1" lang="es-VE" sz="2000" spc="-1" strike="noStrike" u="sng">
                <a:solidFill>
                  <a:srgbClr val="0000ff"/>
                </a:solidFill>
                <a:uFill>
                  <a:solidFill>
                    <a:srgbClr val="ffffff"/>
                  </a:solidFill>
                </a:uFill>
                <a:latin typeface="Calibri"/>
              </a:rPr>
              <a:t> Web</a:t>
            </a:r>
            <a:endParaRPr/>
          </a:p>
          <a:p>
            <a:pPr>
              <a:lnSpc>
                <a:spcPct val="100000"/>
              </a:lnSpc>
            </a:pPr>
            <a:r>
              <a:rPr lang="es-VE" sz="2000" spc="-1" strike="noStrike">
                <a:solidFill>
                  <a:srgbClr val="000000"/>
                </a:solidFill>
                <a:uFill>
                  <a:solidFill>
                    <a:srgbClr val="ffffff"/>
                  </a:solidFill>
                </a:uFill>
                <a:latin typeface="Calibri"/>
              </a:rPr>
              <a:t>Está disponible en varios idiomas (incluyendo el Español) y su única limitación es que sólo funciona bajo Windows. Por lo demás es un entorno integrado de desarrollo (IDE) espectacular. Aunque, al igual que el anterior, es una herramienta técnica orientada a programadores y con muchas otras posibilidades avanzadas, ofrece un soporte estupendo para diseño de páginas Web, con editores avanzados de HTML, CSS y JavaScript, capacidad de depuración, ayuda contextual para todos los lenguajes, validadores de código, validadores de accesibilidad, visualización real de cómo van a quedar las páginas, etc... Es totalmente gratuito.</a:t>
            </a:r>
            <a:endParaRPr/>
          </a:p>
          <a:p>
            <a:pPr>
              <a:lnSpc>
                <a:spcPct val="100000"/>
              </a:lnSpc>
            </a:pP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Caracteristicas</a:t>
            </a:r>
            <a:endParaRPr/>
          </a:p>
        </p:txBody>
      </p:sp>
      <p:sp>
        <p:nvSpPr>
          <p:cNvPr id="114" name="TextShape 2"/>
          <p:cNvSpPr txBox="1"/>
          <p:nvPr/>
        </p:nvSpPr>
        <p:spPr>
          <a:xfrm>
            <a:off x="457200" y="1600200"/>
            <a:ext cx="8229240" cy="4525560"/>
          </a:xfrm>
          <a:prstGeom prst="rect">
            <a:avLst/>
          </a:prstGeom>
          <a:noFill/>
          <a:ln>
            <a:noFill/>
          </a:ln>
        </p:spPr>
        <p:txBody>
          <a:bodyPr lIns="0" rIns="0" tIns="0" bIns="0" anchor="ctr"/>
          <a:p>
            <a:pPr>
              <a:lnSpc>
                <a:spcPct val="100000"/>
              </a:lnSpc>
            </a:pPr>
            <a:r>
              <a:rPr lang="es-MX" sz="1800" spc="-1" strike="noStrike">
                <a:solidFill>
                  <a:srgbClr val="000000"/>
                </a:solidFill>
                <a:uFill>
                  <a:solidFill>
                    <a:srgbClr val="ffffff"/>
                  </a:solidFill>
                </a:uFill>
                <a:latin typeface="Calibri"/>
              </a:rPr>
              <a:t>Para crear documentos HTML sólo es necesario :</a:t>
            </a:r>
            <a:endParaRPr/>
          </a:p>
          <a:p>
            <a:pPr marL="343080" indent="-342720">
              <a:lnSpc>
                <a:spcPct val="100000"/>
              </a:lnSpc>
              <a:buFont typeface="Arial"/>
              <a:buChar char="•"/>
            </a:pPr>
            <a:r>
              <a:rPr b="1" lang="es-MX" sz="1800" spc="-1" strike="noStrike">
                <a:solidFill>
                  <a:srgbClr val="000000"/>
                </a:solidFill>
                <a:uFill>
                  <a:solidFill>
                    <a:srgbClr val="ffffff"/>
                  </a:solidFill>
                </a:uFill>
                <a:latin typeface="Calibri"/>
              </a:rPr>
              <a:t> </a:t>
            </a:r>
            <a:r>
              <a:rPr b="1" lang="es-MX" sz="1800" spc="-1" strike="noStrike">
                <a:solidFill>
                  <a:srgbClr val="000000"/>
                </a:solidFill>
                <a:uFill>
                  <a:solidFill>
                    <a:srgbClr val="ffffff"/>
                  </a:solidFill>
                </a:uFill>
                <a:latin typeface="Calibri"/>
              </a:rPr>
              <a:t>Un procesador de textos o un editor de documentos HTML</a:t>
            </a:r>
            <a:endParaRPr/>
          </a:p>
          <a:p>
            <a:pPr marL="343080" indent="-342720">
              <a:lnSpc>
                <a:spcPct val="100000"/>
              </a:lnSpc>
              <a:buFont typeface="Arial"/>
              <a:buChar char="•"/>
            </a:pPr>
            <a:r>
              <a:rPr b="1" lang="es-MX" sz="1800" spc="-1" strike="noStrike">
                <a:solidFill>
                  <a:srgbClr val="000000"/>
                </a:solidFill>
                <a:uFill>
                  <a:solidFill>
                    <a:srgbClr val="ffffff"/>
                  </a:solidFill>
                </a:uFill>
                <a:latin typeface="Calibri"/>
              </a:rPr>
              <a:t> </a:t>
            </a:r>
            <a:r>
              <a:rPr b="1" lang="es-MX" sz="1800" spc="-1" strike="noStrike">
                <a:solidFill>
                  <a:srgbClr val="000000"/>
                </a:solidFill>
                <a:uFill>
                  <a:solidFill>
                    <a:srgbClr val="ffffff"/>
                  </a:solidFill>
                </a:uFill>
                <a:latin typeface="Calibri"/>
              </a:rPr>
              <a:t>Un navegador del WWW</a:t>
            </a:r>
            <a:r>
              <a:rPr lang="es-MX" sz="1800" spc="-1" strike="noStrike">
                <a:solidFill>
                  <a:srgbClr val="000000"/>
                </a:solidFill>
                <a:uFill>
                  <a:solidFill>
                    <a:srgbClr val="ffffff"/>
                  </a:solidFill>
                </a:uFill>
                <a:latin typeface="Calibri"/>
              </a:rPr>
              <a:t> o lo que se denomina "programa cliente" que permite el acceso a páginas WWW de Internet.</a:t>
            </a:r>
            <a:endParaRPr/>
          </a:p>
          <a:p>
            <a:pPr>
              <a:lnSpc>
                <a:spcPct val="100000"/>
              </a:lnSpc>
            </a:pPr>
            <a:r>
              <a:rPr lang="es-MX" sz="2000" spc="-1" strike="noStrike">
                <a:solidFill>
                  <a:srgbClr val="000000"/>
                </a:solidFill>
                <a:uFill>
                  <a:solidFill>
                    <a:srgbClr val="ffffff"/>
                  </a:solidFill>
                </a:uFill>
                <a:latin typeface="Calibri"/>
              </a:rPr>
              <a:t>Un documento HTML comienza con la etiqueta </a:t>
            </a:r>
            <a:r>
              <a:rPr b="1" lang="es-MX" sz="2000" spc="-1" strike="noStrike">
                <a:solidFill>
                  <a:srgbClr val="000000"/>
                </a:solidFill>
                <a:uFill>
                  <a:solidFill>
                    <a:srgbClr val="ffffff"/>
                  </a:solidFill>
                </a:uFill>
                <a:latin typeface="Calibri"/>
              </a:rPr>
              <a:t>&lt;html&gt;</a:t>
            </a:r>
            <a:r>
              <a:rPr lang="es-MX" sz="2000" spc="-1" strike="noStrike">
                <a:solidFill>
                  <a:srgbClr val="000000"/>
                </a:solidFill>
                <a:uFill>
                  <a:solidFill>
                    <a:srgbClr val="ffffff"/>
                  </a:solidFill>
                </a:uFill>
                <a:latin typeface="Calibri"/>
              </a:rPr>
              <a:t>, y termina con </a:t>
            </a:r>
            <a:r>
              <a:rPr b="1" lang="es-MX" sz="2000" spc="-1" strike="noStrike">
                <a:solidFill>
                  <a:srgbClr val="000000"/>
                </a:solidFill>
                <a:uFill>
                  <a:solidFill>
                    <a:srgbClr val="ffffff"/>
                  </a:solidFill>
                </a:uFill>
                <a:latin typeface="Calibri"/>
              </a:rPr>
              <a:t>&lt;/html&gt;</a:t>
            </a:r>
            <a:r>
              <a:rPr lang="es-MX" sz="2000" spc="-1" strike="noStrike">
                <a:solidFill>
                  <a:srgbClr val="000000"/>
                </a:solidFill>
                <a:uFill>
                  <a:solidFill>
                    <a:srgbClr val="ffffff"/>
                  </a:solidFill>
                </a:uFill>
                <a:latin typeface="Calibri"/>
              </a:rPr>
              <a:t>.</a:t>
            </a:r>
            <a:endParaRPr/>
          </a:p>
          <a:p>
            <a:pPr>
              <a:lnSpc>
                <a:spcPct val="100000"/>
              </a:lnSpc>
            </a:pPr>
            <a:r>
              <a:rPr lang="es-MX" sz="2000" spc="-1" strike="noStrike">
                <a:solidFill>
                  <a:srgbClr val="000000"/>
                </a:solidFill>
                <a:uFill>
                  <a:solidFill>
                    <a:srgbClr val="ffffff"/>
                  </a:solidFill>
                </a:uFill>
                <a:latin typeface="Calibri"/>
              </a:rPr>
              <a:t>Dentro del documento hay dos zonas principales: </a:t>
            </a:r>
            <a:r>
              <a:rPr b="1" lang="es-MX" sz="2000" spc="-1" strike="noStrike">
                <a:solidFill>
                  <a:srgbClr val="000000"/>
                </a:solidFill>
                <a:uFill>
                  <a:solidFill>
                    <a:srgbClr val="ffffff"/>
                  </a:solidFill>
                </a:uFill>
                <a:latin typeface="Calibri"/>
              </a:rPr>
              <a:t>el encabezamiento</a:t>
            </a:r>
            <a:r>
              <a:rPr lang="es-MX" sz="2000" spc="-1" strike="noStrike">
                <a:solidFill>
                  <a:srgbClr val="000000"/>
                </a:solidFill>
                <a:uFill>
                  <a:solidFill>
                    <a:srgbClr val="ffffff"/>
                  </a:solidFill>
                </a:uFill>
                <a:latin typeface="Calibri"/>
              </a:rPr>
              <a:t>, delimitado por las marcas &lt;</a:t>
            </a:r>
            <a:r>
              <a:rPr b="1" lang="es-MX" sz="2000" spc="-1" strike="noStrike">
                <a:solidFill>
                  <a:srgbClr val="000000"/>
                </a:solidFill>
                <a:uFill>
                  <a:solidFill>
                    <a:srgbClr val="ffffff"/>
                  </a:solidFill>
                </a:uFill>
                <a:latin typeface="Calibri"/>
              </a:rPr>
              <a:t>HEAD</a:t>
            </a:r>
            <a:r>
              <a:rPr lang="es-MX" sz="2000" spc="-1" strike="noStrike">
                <a:solidFill>
                  <a:srgbClr val="000000"/>
                </a:solidFill>
                <a:uFill>
                  <a:solidFill>
                    <a:srgbClr val="ffffff"/>
                  </a:solidFill>
                </a:uFill>
                <a:latin typeface="Calibri"/>
              </a:rPr>
              <a:t>&gt; y </a:t>
            </a:r>
            <a:r>
              <a:rPr b="1" lang="es-MX" sz="2000" spc="-1" strike="noStrike">
                <a:solidFill>
                  <a:srgbClr val="000000"/>
                </a:solidFill>
                <a:uFill>
                  <a:solidFill>
                    <a:srgbClr val="ffffff"/>
                  </a:solidFill>
                </a:uFill>
                <a:latin typeface="Calibri"/>
              </a:rPr>
              <a:t>&lt;/HEAD&gt;</a:t>
            </a:r>
            <a:r>
              <a:rPr lang="es-MX" sz="2000" spc="-1" strike="noStrike">
                <a:solidFill>
                  <a:srgbClr val="000000"/>
                </a:solidFill>
                <a:uFill>
                  <a:solidFill>
                    <a:srgbClr val="ffffff"/>
                  </a:solidFill>
                </a:uFill>
                <a:latin typeface="Calibri"/>
              </a:rPr>
              <a:t>, que sirve para definir algunos valores válidos para todo el documento, y el </a:t>
            </a:r>
            <a:r>
              <a:rPr b="1" lang="es-MX" sz="2000" spc="-1" strike="noStrike">
                <a:solidFill>
                  <a:srgbClr val="000000"/>
                </a:solidFill>
                <a:uFill>
                  <a:solidFill>
                    <a:srgbClr val="ffffff"/>
                  </a:solidFill>
                </a:uFill>
                <a:latin typeface="Calibri"/>
              </a:rPr>
              <a:t>cuerpo</a:t>
            </a:r>
            <a:r>
              <a:rPr lang="es-MX" sz="2000" spc="-1" strike="noStrike">
                <a:solidFill>
                  <a:srgbClr val="000000"/>
                </a:solidFill>
                <a:uFill>
                  <a:solidFill>
                    <a:srgbClr val="ffffff"/>
                  </a:solidFill>
                </a:uFill>
                <a:latin typeface="Calibri"/>
              </a:rPr>
              <a:t>, delimitado por las etiquetas </a:t>
            </a:r>
            <a:r>
              <a:rPr b="1" lang="es-MX" sz="2000" spc="-1" strike="noStrike">
                <a:solidFill>
                  <a:srgbClr val="000000"/>
                </a:solidFill>
                <a:uFill>
                  <a:solidFill>
                    <a:srgbClr val="ffffff"/>
                  </a:solidFill>
                </a:uFill>
                <a:latin typeface="Calibri"/>
              </a:rPr>
              <a:t>&lt;BODY&gt;</a:t>
            </a:r>
            <a:r>
              <a:rPr lang="es-MX" sz="2000" spc="-1" strike="noStrike">
                <a:solidFill>
                  <a:srgbClr val="000000"/>
                </a:solidFill>
                <a:uFill>
                  <a:solidFill>
                    <a:srgbClr val="ffffff"/>
                  </a:solidFill>
                </a:uFill>
                <a:latin typeface="Calibri"/>
              </a:rPr>
              <a:t> y </a:t>
            </a:r>
            <a:r>
              <a:rPr b="1" lang="es-MX" sz="2000" spc="-1" strike="noStrike">
                <a:solidFill>
                  <a:srgbClr val="000000"/>
                </a:solidFill>
                <a:uFill>
                  <a:solidFill>
                    <a:srgbClr val="ffffff"/>
                  </a:solidFill>
                </a:uFill>
                <a:latin typeface="Calibri"/>
              </a:rPr>
              <a:t>&lt;/BODY&gt;</a:t>
            </a:r>
            <a:r>
              <a:rPr lang="es-MX" sz="2000" spc="-1" strike="noStrike">
                <a:solidFill>
                  <a:srgbClr val="000000"/>
                </a:solidFill>
                <a:uFill>
                  <a:solidFill>
                    <a:srgbClr val="ffffff"/>
                  </a:solidFill>
                </a:uFill>
                <a:latin typeface="Calibri"/>
              </a:rPr>
              <a:t>, donde reside la información del documento.</a:t>
            </a:r>
            <a:endParaRPr/>
          </a:p>
          <a:p>
            <a:pPr>
              <a:lnSpc>
                <a:spcPct val="100000"/>
              </a:lnSpc>
            </a:pPr>
            <a:r>
              <a:rPr lang="es-MX" sz="2000" spc="-1" strike="noStrike">
                <a:solidFill>
                  <a:srgbClr val="000000"/>
                </a:solidFill>
                <a:uFill>
                  <a:solidFill>
                    <a:srgbClr val="ffffff"/>
                  </a:solidFill>
                </a:uFill>
                <a:latin typeface="Calibri"/>
              </a:rPr>
              <a:t>El elemento </a:t>
            </a:r>
            <a:r>
              <a:rPr b="1" lang="es-MX" sz="2000" spc="-1" strike="noStrike">
                <a:solidFill>
                  <a:srgbClr val="000000"/>
                </a:solidFill>
                <a:uFill>
                  <a:solidFill>
                    <a:srgbClr val="ffffff"/>
                  </a:solidFill>
                </a:uFill>
                <a:latin typeface="Calibri"/>
              </a:rPr>
              <a:t>&lt;TITLE&gt;</a:t>
            </a:r>
            <a:r>
              <a:rPr lang="es-MX" sz="2000" spc="-1" strike="noStrike">
                <a:solidFill>
                  <a:srgbClr val="000000"/>
                </a:solidFill>
                <a:uFill>
                  <a:solidFill>
                    <a:srgbClr val="ffffff"/>
                  </a:solidFill>
                </a:uFill>
                <a:latin typeface="Calibri"/>
              </a:rPr>
              <a:t> contenido dentro del encabezamiento permite especificar el título de un documento HTML. Este título no forma parte del documento en sí pues no se ve en la pantalla principal, sino que sirve como </a:t>
            </a:r>
            <a:r>
              <a:rPr b="1" lang="es-MX" sz="2000" spc="-1" strike="noStrike">
                <a:solidFill>
                  <a:srgbClr val="000000"/>
                </a:solidFill>
                <a:uFill>
                  <a:solidFill>
                    <a:srgbClr val="ffffff"/>
                  </a:solidFill>
                </a:uFill>
                <a:latin typeface="Calibri"/>
              </a:rPr>
              <a:t>título de la ventana</a:t>
            </a:r>
            <a:r>
              <a:rPr lang="es-MX" sz="2000" spc="-1" strike="noStrike">
                <a:solidFill>
                  <a:srgbClr val="000000"/>
                </a:solidFill>
                <a:uFill>
                  <a:solidFill>
                    <a:srgbClr val="ffffff"/>
                  </a:solidFill>
                </a:uFill>
                <a:latin typeface="Calibri"/>
              </a:rPr>
              <a:t> del programa que la muestra.</a:t>
            </a:r>
            <a:endParaRPr/>
          </a:p>
          <a:p>
            <a:pPr>
              <a:lnSpc>
                <a:spcPct val="100000"/>
              </a:lnSpc>
            </a:pP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5" name="" descr=""/>
          <p:cNvPicPr/>
          <p:nvPr/>
        </p:nvPicPr>
        <p:blipFill>
          <a:blip r:embed="rId1"/>
          <a:srcRect l="0" t="5073" r="0" b="4850"/>
          <a:stretch/>
        </p:blipFill>
        <p:spPr>
          <a:xfrm>
            <a:off x="360000" y="864000"/>
            <a:ext cx="8496000" cy="511164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Temas a abordar</a:t>
            </a:r>
            <a:endParaRPr/>
          </a:p>
        </p:txBody>
      </p:sp>
      <p:sp>
        <p:nvSpPr>
          <p:cNvPr id="82" name="TextShape 2"/>
          <p:cNvSpPr txBox="1"/>
          <p:nvPr/>
        </p:nvSpPr>
        <p:spPr>
          <a:xfrm>
            <a:off x="457200" y="1600200"/>
            <a:ext cx="8229240" cy="4525560"/>
          </a:xfrm>
          <a:prstGeom prst="rect">
            <a:avLst/>
          </a:prstGeom>
          <a:noFill/>
          <a:ln>
            <a:noFill/>
          </a:ln>
        </p:spPr>
        <p:txBody>
          <a:bodyPr/>
          <a:p>
            <a:pPr marL="343080" indent="-342720">
              <a:lnSpc>
                <a:spcPct val="100000"/>
              </a:lnSpc>
              <a:buFont typeface="Arial"/>
              <a:buChar char="•"/>
            </a:pPr>
            <a:r>
              <a:rPr lang="es-VE" sz="3200" spc="-1" strike="noStrike">
                <a:solidFill>
                  <a:srgbClr val="000000"/>
                </a:solidFill>
                <a:uFill>
                  <a:solidFill>
                    <a:srgbClr val="ffffff"/>
                  </a:solidFill>
                </a:uFill>
                <a:latin typeface="Calibri"/>
              </a:rPr>
              <a:t>Antesesores</a:t>
            </a:r>
            <a:endParaRPr/>
          </a:p>
          <a:p>
            <a:pPr marL="343080" indent="-342720">
              <a:lnSpc>
                <a:spcPct val="100000"/>
              </a:lnSpc>
              <a:buFont typeface="Arial"/>
              <a:buChar char="•"/>
            </a:pPr>
            <a:r>
              <a:rPr lang="es-VE" sz="3200" spc="-1" strike="noStrike">
                <a:solidFill>
                  <a:srgbClr val="000000"/>
                </a:solidFill>
                <a:uFill>
                  <a:solidFill>
                    <a:srgbClr val="ffffff"/>
                  </a:solidFill>
                </a:uFill>
                <a:latin typeface="Calibri"/>
              </a:rPr>
              <a:t>Historia</a:t>
            </a:r>
            <a:endParaRPr/>
          </a:p>
          <a:p>
            <a:pPr marL="343080" indent="-342720">
              <a:lnSpc>
                <a:spcPct val="100000"/>
              </a:lnSpc>
              <a:buFont typeface="Arial"/>
              <a:buChar char="•"/>
            </a:pPr>
            <a:r>
              <a:rPr lang="es-VE" sz="3200" spc="-1" strike="noStrike">
                <a:solidFill>
                  <a:srgbClr val="000000"/>
                </a:solidFill>
                <a:uFill>
                  <a:solidFill>
                    <a:srgbClr val="ffffff"/>
                  </a:solidFill>
                </a:uFill>
                <a:latin typeface="Calibri"/>
              </a:rPr>
              <a:t>Caracteristicas</a:t>
            </a:r>
            <a:endParaRPr/>
          </a:p>
          <a:p>
            <a:pPr marL="343080" indent="-342720">
              <a:lnSpc>
                <a:spcPct val="100000"/>
              </a:lnSpc>
              <a:buFont typeface="Arial"/>
              <a:buChar char="•"/>
            </a:pPr>
            <a:r>
              <a:rPr lang="es-VE" sz="3200" spc="-1" strike="noStrike">
                <a:solidFill>
                  <a:srgbClr val="000000"/>
                </a:solidFill>
                <a:uFill>
                  <a:solidFill>
                    <a:srgbClr val="ffffff"/>
                  </a:solidFill>
                </a:uFill>
                <a:latin typeface="Calibri"/>
              </a:rPr>
              <a:t>Programas</a:t>
            </a:r>
            <a:endParaRPr/>
          </a:p>
          <a:p>
            <a:pPr marL="343080" indent="-342720">
              <a:lnSpc>
                <a:spcPct val="100000"/>
              </a:lnSpc>
              <a:buFont typeface="Arial"/>
              <a:buChar char="•"/>
            </a:pPr>
            <a:r>
              <a:rPr lang="es-VE" sz="3200" spc="-1" strike="noStrike">
                <a:solidFill>
                  <a:srgbClr val="000000"/>
                </a:solidFill>
                <a:uFill>
                  <a:solidFill>
                    <a:srgbClr val="ffffff"/>
                  </a:solidFill>
                </a:uFill>
                <a:latin typeface="Calibri"/>
              </a:rPr>
              <a:t>Ejemplos</a:t>
            </a:r>
            <a:endParaRPr/>
          </a:p>
          <a:p>
            <a:pPr>
              <a:lnSpc>
                <a:spcPct val="100000"/>
              </a:lnSpc>
            </a:pP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Antesesores</a:t>
            </a:r>
            <a:endParaRPr/>
          </a:p>
        </p:txBody>
      </p:sp>
      <p:sp>
        <p:nvSpPr>
          <p:cNvPr id="84" name="TextShape 2"/>
          <p:cNvSpPr txBox="1"/>
          <p:nvPr/>
        </p:nvSpPr>
        <p:spPr>
          <a:xfrm>
            <a:off x="457200" y="1600200"/>
            <a:ext cx="8229240" cy="4525560"/>
          </a:xfrm>
          <a:prstGeom prst="rect">
            <a:avLst/>
          </a:prstGeom>
          <a:noFill/>
          <a:ln>
            <a:noFill/>
          </a:ln>
        </p:spPr>
        <p:txBody>
          <a:bodyPr/>
          <a:p>
            <a:pPr marL="343080" indent="-342720">
              <a:lnSpc>
                <a:spcPct val="100000"/>
              </a:lnSpc>
              <a:buFont typeface="Arial"/>
              <a:buChar char="•"/>
            </a:pPr>
            <a:r>
              <a:rPr lang="es-VE" sz="3200" spc="-1" strike="noStrike">
                <a:solidFill>
                  <a:srgbClr val="000000"/>
                </a:solidFill>
                <a:uFill>
                  <a:solidFill>
                    <a:srgbClr val="ffffff"/>
                  </a:solidFill>
                </a:uFill>
                <a:latin typeface="Calibri"/>
              </a:rPr>
              <a:t>SGML</a:t>
            </a:r>
            <a:endParaRPr/>
          </a:p>
          <a:p>
            <a:pPr>
              <a:lnSpc>
                <a:spcPct val="100000"/>
              </a:lnSpc>
            </a:pPr>
            <a:r>
              <a:rPr lang="es-VE" sz="1800" spc="-1" strike="noStrike">
                <a:solidFill>
                  <a:srgbClr val="000000"/>
                </a:solidFill>
                <a:uFill>
                  <a:solidFill>
                    <a:srgbClr val="ffffff"/>
                  </a:solidFill>
                </a:uFill>
                <a:latin typeface="Calibri"/>
              </a:rPr>
              <a:t>SGML o Standard Generalized Markup Language fue definido por la norma </a:t>
            </a:r>
            <a:r>
              <a:rPr lang="es-VE" sz="1800" spc="-1" strike="noStrike" u="sng">
                <a:solidFill>
                  <a:srgbClr val="0000ff"/>
                </a:solidFill>
                <a:uFill>
                  <a:solidFill>
                    <a:srgbClr val="ffffff"/>
                  </a:solidFill>
                </a:uFill>
                <a:latin typeface="Calibri"/>
              </a:rPr>
              <a:t>ISO 8879</a:t>
            </a:r>
            <a:r>
              <a:rPr lang="es-VE" sz="1800" spc="-1" strike="noStrike">
                <a:solidFill>
                  <a:srgbClr val="000000"/>
                </a:solidFill>
                <a:uFill>
                  <a:solidFill>
                    <a:srgbClr val="ffffff"/>
                  </a:solidFill>
                </a:uFill>
                <a:latin typeface="Calibri"/>
              </a:rPr>
              <a:t> en 1986 y desde entonces ha sido considerado el lenguaje estándar para mantener los depósitos centrales de la estructura documental. Se trata de un lenguaje para marcar y describir documentos con independencia total del hardware y software utilizados.</a:t>
            </a:r>
            <a:endParaRPr/>
          </a:p>
          <a:p>
            <a:pPr>
              <a:lnSpc>
                <a:spcPct val="100000"/>
              </a:lnSpc>
            </a:pPr>
            <a:r>
              <a:rPr lang="es-VE" sz="1800" spc="-1" strike="noStrike">
                <a:solidFill>
                  <a:srgbClr val="000000"/>
                </a:solidFill>
                <a:uFill>
                  <a:solidFill>
                    <a:srgbClr val="ffffff"/>
                  </a:solidFill>
                </a:uFill>
                <a:latin typeface="Calibri"/>
              </a:rPr>
              <a:t>En 1978 el Instituto Nacional Americano de Normalización (ANSI) empezó a trabajar en las especificaciones para los procesadores de textos y el resultado fue el lenguaje SGML que, en 1986, pasó a manos de la ISO y se convirtió en la norma 8879, SGML (Standart Generalized Markup Language).</a:t>
            </a:r>
            <a:endParaRPr/>
          </a:p>
          <a:p>
            <a:pPr>
              <a:lnSpc>
                <a:spcPct val="100000"/>
              </a:lnSpc>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Antesesores</a:t>
            </a:r>
            <a:endParaRPr/>
          </a:p>
        </p:txBody>
      </p:sp>
      <p:sp>
        <p:nvSpPr>
          <p:cNvPr id="86" name="TextShape 2"/>
          <p:cNvSpPr txBox="1"/>
          <p:nvPr/>
        </p:nvSpPr>
        <p:spPr>
          <a:xfrm>
            <a:off x="457200" y="1600200"/>
            <a:ext cx="8229240" cy="4525560"/>
          </a:xfrm>
          <a:prstGeom prst="rect">
            <a:avLst/>
          </a:prstGeom>
          <a:noFill/>
          <a:ln>
            <a:noFill/>
          </a:ln>
        </p:spPr>
        <p:txBody>
          <a:bodyPr/>
          <a:p>
            <a:pPr marL="343080" indent="-342720">
              <a:lnSpc>
                <a:spcPct val="100000"/>
              </a:lnSpc>
              <a:buFont typeface="Arial"/>
              <a:buChar char="•"/>
            </a:pPr>
            <a:r>
              <a:rPr lang="es-VE" sz="3200" spc="-1" strike="noStrike">
                <a:solidFill>
                  <a:srgbClr val="000000"/>
                </a:solidFill>
                <a:uFill>
                  <a:solidFill>
                    <a:srgbClr val="ffffff"/>
                  </a:solidFill>
                </a:uFill>
                <a:latin typeface="Calibri"/>
              </a:rPr>
              <a:t>ASCII</a:t>
            </a:r>
            <a:endParaRPr/>
          </a:p>
          <a:p>
            <a:pPr>
              <a:lnSpc>
                <a:spcPct val="100000"/>
              </a:lnSpc>
            </a:pPr>
            <a:endParaRPr/>
          </a:p>
        </p:txBody>
      </p:sp>
      <p:pic>
        <p:nvPicPr>
          <p:cNvPr id="87" name="Imagen 4" descr=""/>
          <p:cNvPicPr/>
          <p:nvPr/>
        </p:nvPicPr>
        <p:blipFill>
          <a:blip r:embed="rId1"/>
          <a:stretch/>
        </p:blipFill>
        <p:spPr>
          <a:xfrm>
            <a:off x="755640" y="2226600"/>
            <a:ext cx="7704360" cy="40820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Historia</a:t>
            </a:r>
            <a:endParaRPr/>
          </a:p>
        </p:txBody>
      </p:sp>
      <p:sp>
        <p:nvSpPr>
          <p:cNvPr id="89" name="TextShape 2"/>
          <p:cNvSpPr txBox="1"/>
          <p:nvPr/>
        </p:nvSpPr>
        <p:spPr>
          <a:xfrm>
            <a:off x="457200" y="1600200"/>
            <a:ext cx="8229240" cy="4525560"/>
          </a:xfrm>
          <a:prstGeom prst="rect">
            <a:avLst/>
          </a:prstGeom>
          <a:noFill/>
          <a:ln>
            <a:noFill/>
          </a:ln>
        </p:spPr>
        <p:txBody>
          <a:bodyPr/>
          <a:p>
            <a:pPr>
              <a:lnSpc>
                <a:spcPct val="100000"/>
              </a:lnSpc>
            </a:pPr>
            <a:r>
              <a:rPr lang="es-VE" sz="2000" spc="-1" strike="noStrike">
                <a:solidFill>
                  <a:srgbClr val="000000"/>
                </a:solidFill>
                <a:uFill>
                  <a:solidFill>
                    <a:srgbClr val="ffffff"/>
                  </a:solidFill>
                </a:uFill>
                <a:latin typeface="Calibri"/>
              </a:rPr>
              <a:t>El lenguaje de marcas de hipertexto, HTML o (HyperText Markup Language) se basa en el metalenguaje </a:t>
            </a:r>
            <a:r>
              <a:rPr lang="es-VE" sz="2000" spc="-1" strike="noStrike" u="sng">
                <a:solidFill>
                  <a:srgbClr val="0000ff"/>
                </a:solidFill>
                <a:uFill>
                  <a:solidFill>
                    <a:srgbClr val="ffffff"/>
                  </a:solidFill>
                </a:uFill>
                <a:latin typeface="Calibri"/>
              </a:rPr>
              <a:t>SGML</a:t>
            </a:r>
            <a:r>
              <a:rPr lang="es-VE" sz="2000" spc="-1" strike="noStrike">
                <a:solidFill>
                  <a:srgbClr val="000000"/>
                </a:solidFill>
                <a:uFill>
                  <a:solidFill>
                    <a:srgbClr val="ffffff"/>
                  </a:solidFill>
                </a:uFill>
                <a:latin typeface="Calibri"/>
              </a:rPr>
              <a:t> (Standard Generalized Markup Language) y es el formato de los documentos de la </a:t>
            </a:r>
            <a:r>
              <a:rPr lang="es-VE" sz="2000" spc="-1" strike="noStrike" u="sng">
                <a:solidFill>
                  <a:srgbClr val="0000ff"/>
                </a:solidFill>
                <a:uFill>
                  <a:solidFill>
                    <a:srgbClr val="ffffff"/>
                  </a:solidFill>
                </a:uFill>
                <a:latin typeface="Calibri"/>
              </a:rPr>
              <a:t>World</a:t>
            </a:r>
            <a:r>
              <a:rPr lang="es-VE" sz="2000" spc="-1" strike="noStrike" u="sng">
                <a:solidFill>
                  <a:srgbClr val="0000ff"/>
                </a:solidFill>
                <a:uFill>
                  <a:solidFill>
                    <a:srgbClr val="ffffff"/>
                  </a:solidFill>
                </a:uFill>
                <a:latin typeface="Calibri"/>
              </a:rPr>
              <a:t> Wide Web</a:t>
            </a:r>
            <a:r>
              <a:rPr lang="es-VE" sz="2000" spc="-1" strike="noStrike">
                <a:solidFill>
                  <a:srgbClr val="000000"/>
                </a:solidFill>
                <a:uFill>
                  <a:solidFill>
                    <a:srgbClr val="ffffff"/>
                  </a:solidFill>
                </a:uFill>
                <a:latin typeface="Calibri"/>
              </a:rPr>
              <a:t>. El </a:t>
            </a:r>
            <a:r>
              <a:rPr lang="es-VE" sz="2000" spc="-1" strike="noStrike" u="sng">
                <a:solidFill>
                  <a:srgbClr val="0000ff"/>
                </a:solidFill>
                <a:uFill>
                  <a:solidFill>
                    <a:srgbClr val="ffffff"/>
                  </a:solidFill>
                </a:uFill>
                <a:latin typeface="Calibri"/>
              </a:rPr>
              <a:t>World</a:t>
            </a:r>
            <a:r>
              <a:rPr lang="es-VE" sz="2000" spc="-1" strike="noStrike" u="sng">
                <a:solidFill>
                  <a:srgbClr val="0000ff"/>
                </a:solidFill>
                <a:uFill>
                  <a:solidFill>
                    <a:srgbClr val="ffffff"/>
                  </a:solidFill>
                </a:uFill>
                <a:latin typeface="Calibri"/>
              </a:rPr>
              <a:t> Wide Web </a:t>
            </a:r>
            <a:r>
              <a:rPr lang="es-VE" sz="2000" spc="-1" strike="noStrike" u="sng">
                <a:solidFill>
                  <a:srgbClr val="0000ff"/>
                </a:solidFill>
                <a:uFill>
                  <a:solidFill>
                    <a:srgbClr val="ffffff"/>
                  </a:solidFill>
                </a:uFill>
                <a:latin typeface="Calibri"/>
              </a:rPr>
              <a:t>Consortium</a:t>
            </a:r>
            <a:r>
              <a:rPr lang="es-VE" sz="2000" spc="-1" strike="noStrike">
                <a:solidFill>
                  <a:srgbClr val="000000"/>
                </a:solidFill>
                <a:uFill>
                  <a:solidFill>
                    <a:srgbClr val="ffffff"/>
                  </a:solidFill>
                </a:uFill>
                <a:latin typeface="Calibri"/>
              </a:rPr>
              <a:t> (W3C) es la organización que desarrolla los estándares para normalizar el desarrollo y la expansión de la Web y la que publica las especificaciones relativas al lenguaje HTML.</a:t>
            </a:r>
            <a:endParaRPr/>
          </a:p>
          <a:p>
            <a:pPr>
              <a:lnSpc>
                <a:spcPct val="100000"/>
              </a:lnSpc>
            </a:pPr>
            <a:r>
              <a:rPr lang="es-VE" sz="2000" spc="-1" strike="noStrike">
                <a:solidFill>
                  <a:srgbClr val="000000"/>
                </a:solidFill>
                <a:uFill>
                  <a:solidFill>
                    <a:srgbClr val="ffffff"/>
                  </a:solidFill>
                </a:uFill>
                <a:latin typeface="Calibri"/>
              </a:rPr>
              <a:t>HTML fue concebido como un lenguaje para el intercambio de documentos científicos y técnicos adaptado para su uso por no especialistas en tratamiento de documentos. HTML resolvió el problema de la complejidad de </a:t>
            </a:r>
            <a:r>
              <a:rPr lang="es-VE" sz="2000" spc="-1" strike="noStrike" u="sng">
                <a:solidFill>
                  <a:srgbClr val="0000ff"/>
                </a:solidFill>
                <a:uFill>
                  <a:solidFill>
                    <a:srgbClr val="ffffff"/>
                  </a:solidFill>
                </a:uFill>
                <a:latin typeface="Calibri"/>
              </a:rPr>
              <a:t>SGML</a:t>
            </a:r>
            <a:r>
              <a:rPr lang="es-VE" sz="2000" spc="-1" strike="noStrike">
                <a:solidFill>
                  <a:srgbClr val="000000"/>
                </a:solidFill>
                <a:uFill>
                  <a:solidFill>
                    <a:srgbClr val="ffffff"/>
                  </a:solidFill>
                </a:uFill>
                <a:latin typeface="Calibri"/>
              </a:rPr>
              <a:t> sirviéndose de un reducido conjunto de etiquetas estructurales y semánticas apropiadas para la realización de documentos relativamente simples. Pero, además de simplificar la estructura de los documentos, HTML soportaba el hipertexto.</a:t>
            </a:r>
            <a:endParaRPr/>
          </a:p>
          <a:p>
            <a:pPr>
              <a:lnSpc>
                <a:spcPct val="100000"/>
              </a:lnSpc>
            </a:pP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Historia</a:t>
            </a:r>
            <a:endParaRPr/>
          </a:p>
        </p:txBody>
      </p:sp>
      <p:sp>
        <p:nvSpPr>
          <p:cNvPr id="91" name="TextShape 2"/>
          <p:cNvSpPr txBox="1"/>
          <p:nvPr/>
        </p:nvSpPr>
        <p:spPr>
          <a:xfrm>
            <a:off x="457200" y="1600200"/>
            <a:ext cx="8229240" cy="4525560"/>
          </a:xfrm>
          <a:prstGeom prst="rect">
            <a:avLst/>
          </a:prstGeom>
          <a:noFill/>
          <a:ln>
            <a:noFill/>
          </a:ln>
        </p:spPr>
        <p:txBody>
          <a:bodyPr/>
          <a:p>
            <a:pPr>
              <a:lnSpc>
                <a:spcPct val="100000"/>
              </a:lnSpc>
            </a:pPr>
            <a:r>
              <a:rPr lang="es-VE" sz="2000" spc="-1" strike="noStrike">
                <a:solidFill>
                  <a:srgbClr val="000000"/>
                </a:solidFill>
                <a:uFill>
                  <a:solidFill>
                    <a:srgbClr val="ffffff"/>
                  </a:solidFill>
                </a:uFill>
                <a:latin typeface="Calibri"/>
              </a:rPr>
              <a:t>El lenguaje HTML nace en 1991 de manos de </a:t>
            </a:r>
            <a:r>
              <a:rPr lang="es-VE" sz="2000" spc="-1" strike="noStrike" u="sng">
                <a:solidFill>
                  <a:srgbClr val="0000ff"/>
                </a:solidFill>
                <a:uFill>
                  <a:solidFill>
                    <a:srgbClr val="ffffff"/>
                  </a:solidFill>
                </a:uFill>
                <a:latin typeface="Calibri"/>
              </a:rPr>
              <a:t>Tim </a:t>
            </a:r>
            <a:r>
              <a:rPr lang="es-VE" sz="2000" spc="-1" strike="noStrike" u="sng">
                <a:solidFill>
                  <a:srgbClr val="0000ff"/>
                </a:solidFill>
                <a:uFill>
                  <a:solidFill>
                    <a:srgbClr val="ffffff"/>
                  </a:solidFill>
                </a:uFill>
                <a:latin typeface="Calibri"/>
              </a:rPr>
              <a:t>Bernes</a:t>
            </a:r>
            <a:r>
              <a:rPr lang="es-VE" sz="2000" spc="-1" strike="noStrike" u="sng">
                <a:solidFill>
                  <a:srgbClr val="0000ff"/>
                </a:solidFill>
                <a:uFill>
                  <a:solidFill>
                    <a:srgbClr val="ffffff"/>
                  </a:solidFill>
                </a:uFill>
                <a:latin typeface="Calibri"/>
              </a:rPr>
              <a:t>-Lee</a:t>
            </a:r>
            <a:r>
              <a:rPr lang="es-VE" sz="2000" spc="-1" strike="noStrike">
                <a:solidFill>
                  <a:srgbClr val="000000"/>
                </a:solidFill>
                <a:uFill>
                  <a:solidFill>
                    <a:srgbClr val="ffffff"/>
                  </a:solidFill>
                </a:uFill>
                <a:latin typeface="Calibri"/>
              </a:rPr>
              <a:t> del CERN como un sistema hipertexto con el único objetivo de servir como medio de transmisión de información entre los científicos que se ocupaban de la Física de alta energía ,como parte de la iniciativa </a:t>
            </a:r>
            <a:r>
              <a:rPr lang="es-VE" sz="2000" spc="-1" strike="noStrike" u="sng">
                <a:solidFill>
                  <a:srgbClr val="0000ff"/>
                </a:solidFill>
                <a:uFill>
                  <a:solidFill>
                    <a:srgbClr val="ffffff"/>
                  </a:solidFill>
                </a:uFill>
                <a:latin typeface="Calibri"/>
              </a:rPr>
              <a:t>World</a:t>
            </a:r>
            <a:r>
              <a:rPr lang="es-VE" sz="2000" spc="-1" strike="noStrike" u="sng">
                <a:solidFill>
                  <a:srgbClr val="0000ff"/>
                </a:solidFill>
                <a:uFill>
                  <a:solidFill>
                    <a:srgbClr val="ffffff"/>
                  </a:solidFill>
                </a:uFill>
                <a:latin typeface="Calibri"/>
              </a:rPr>
              <a:t> Wide Web</a:t>
            </a:r>
            <a:r>
              <a:rPr lang="es-VE" sz="2000" spc="-1" strike="noStrike">
                <a:solidFill>
                  <a:srgbClr val="000000"/>
                </a:solidFill>
                <a:uFill>
                  <a:solidFill>
                    <a:srgbClr val="ffffff"/>
                  </a:solidFill>
                </a:uFill>
                <a:latin typeface="Calibri"/>
              </a:rPr>
              <a:t>. Así pues, HTML tuvo lugar a la par que el </a:t>
            </a:r>
            <a:r>
              <a:rPr lang="es-VE" sz="2000" spc="-1" strike="noStrike" u="sng">
                <a:solidFill>
                  <a:srgbClr val="0000ff"/>
                </a:solidFill>
                <a:uFill>
                  <a:solidFill>
                    <a:srgbClr val="ffffff"/>
                  </a:solidFill>
                </a:uFill>
                <a:latin typeface="Calibri"/>
              </a:rPr>
              <a:t>origen de la Web</a:t>
            </a:r>
            <a:r>
              <a:rPr lang="es-VE" sz="2000" spc="-1" strike="noStrike">
                <a:solidFill>
                  <a:srgbClr val="000000"/>
                </a:solidFill>
                <a:uFill>
                  <a:solidFill>
                    <a:srgbClr val="ffffff"/>
                  </a:solidFill>
                </a:uFill>
                <a:latin typeface="Calibri"/>
              </a:rPr>
              <a:t>, ya que se trata del lenguaje que sirve para crear páginas web. En 1993 Dan Connelly escribe la primera  </a:t>
            </a:r>
            <a:r>
              <a:rPr lang="es-VE" sz="2000" spc="-1" strike="noStrike" u="sng">
                <a:solidFill>
                  <a:srgbClr val="0000ff"/>
                </a:solidFill>
                <a:uFill>
                  <a:solidFill>
                    <a:srgbClr val="ffffff"/>
                  </a:solidFill>
                </a:uFill>
                <a:latin typeface="Calibri"/>
              </a:rPr>
              <a:t>DTD (</a:t>
            </a:r>
            <a:r>
              <a:rPr lang="es-VE" sz="2000" spc="-1" strike="noStrike" u="sng">
                <a:solidFill>
                  <a:srgbClr val="0000ff"/>
                </a:solidFill>
                <a:uFill>
                  <a:solidFill>
                    <a:srgbClr val="ffffff"/>
                  </a:solidFill>
                </a:uFill>
                <a:latin typeface="Calibri"/>
              </a:rPr>
              <a:t>Document</a:t>
            </a:r>
            <a:r>
              <a:rPr lang="es-VE" sz="2000" spc="-1" strike="noStrike" u="sng">
                <a:solidFill>
                  <a:srgbClr val="0000ff"/>
                </a:solidFill>
                <a:uFill>
                  <a:solidFill>
                    <a:srgbClr val="ffffff"/>
                  </a:solidFill>
                </a:uFill>
                <a:latin typeface="Calibri"/>
              </a:rPr>
              <a:t> </a:t>
            </a:r>
            <a:r>
              <a:rPr lang="es-VE" sz="2000" spc="-1" strike="noStrike" u="sng">
                <a:solidFill>
                  <a:srgbClr val="0000ff"/>
                </a:solidFill>
                <a:uFill>
                  <a:solidFill>
                    <a:srgbClr val="ffffff"/>
                  </a:solidFill>
                </a:uFill>
                <a:latin typeface="Calibri"/>
              </a:rPr>
              <a:t>Type</a:t>
            </a:r>
            <a:r>
              <a:rPr lang="es-VE" sz="2000" spc="-1" strike="noStrike" u="sng">
                <a:solidFill>
                  <a:srgbClr val="0000ff"/>
                </a:solidFill>
                <a:uFill>
                  <a:solidFill>
                    <a:srgbClr val="ffffff"/>
                  </a:solidFill>
                </a:uFill>
                <a:latin typeface="Calibri"/>
              </a:rPr>
              <a:t> </a:t>
            </a:r>
            <a:r>
              <a:rPr lang="es-VE" sz="2000" spc="-1" strike="noStrike" u="sng">
                <a:solidFill>
                  <a:srgbClr val="0000ff"/>
                </a:solidFill>
                <a:uFill>
                  <a:solidFill>
                    <a:srgbClr val="ffffff"/>
                  </a:solidFill>
                </a:uFill>
                <a:latin typeface="Calibri"/>
              </a:rPr>
              <a:t>Definition</a:t>
            </a:r>
            <a:r>
              <a:rPr lang="es-VE" sz="2000" spc="-1" strike="noStrike" u="sng">
                <a:solidFill>
                  <a:srgbClr val="0000ff"/>
                </a:solidFill>
                <a:uFill>
                  <a:solidFill>
                    <a:srgbClr val="ffffff"/>
                  </a:solidFill>
                </a:uFill>
                <a:latin typeface="Calibri"/>
              </a:rPr>
              <a:t>) </a:t>
            </a:r>
            <a:r>
              <a:rPr lang="es-VE" sz="2000" spc="-1" strike="noStrike">
                <a:solidFill>
                  <a:srgbClr val="000000"/>
                </a:solidFill>
                <a:uFill>
                  <a:solidFill>
                    <a:srgbClr val="ffffff"/>
                  </a:solidFill>
                </a:uFill>
                <a:latin typeface="Calibri"/>
              </a:rPr>
              <a:t>de </a:t>
            </a:r>
            <a:r>
              <a:rPr lang="es-VE" sz="2000" spc="-1" strike="noStrike" u="sng">
                <a:solidFill>
                  <a:srgbClr val="0000ff"/>
                </a:solidFill>
                <a:uFill>
                  <a:solidFill>
                    <a:srgbClr val="ffffff"/>
                  </a:solidFill>
                </a:uFill>
                <a:latin typeface="Calibri"/>
              </a:rPr>
              <a:t>SGML</a:t>
            </a:r>
            <a:r>
              <a:rPr lang="es-VE" sz="2000" spc="-1" strike="noStrike">
                <a:solidFill>
                  <a:srgbClr val="000000"/>
                </a:solidFill>
                <a:uFill>
                  <a:solidFill>
                    <a:srgbClr val="ffffff"/>
                  </a:solidFill>
                </a:uFill>
                <a:latin typeface="Calibri"/>
              </a:rPr>
              <a:t> describiendo el lenguaje y, desde entonces, el lenguaje HTML ha estado sometido a incesantes cambios. De hecho, han existido distintas versiones: 1.0 (en 1993), 2.0 (en 1995), 3.0 (en 1995), 3.2 (en 1997), 4.0 (en 1997, revisada en 1998).</a:t>
            </a:r>
            <a:endParaRPr/>
          </a:p>
          <a:p>
            <a:pPr>
              <a:lnSpc>
                <a:spcPct val="100000"/>
              </a:lnSpc>
            </a:pPr>
            <a:endParaRPr/>
          </a:p>
        </p:txBody>
      </p:sp>
      <p:pic>
        <p:nvPicPr>
          <p:cNvPr id="92" name="" descr=""/>
          <p:cNvPicPr/>
          <p:nvPr/>
        </p:nvPicPr>
        <p:blipFill>
          <a:blip r:embed="rId1"/>
          <a:stretch/>
        </p:blipFill>
        <p:spPr>
          <a:xfrm>
            <a:off x="2746440" y="4901760"/>
            <a:ext cx="3013560" cy="157824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p>
            <a:pPr algn="ctr">
              <a:lnSpc>
                <a:spcPct val="100000"/>
              </a:lnSpc>
            </a:pPr>
            <a:r>
              <a:rPr lang="es-VE" sz="4400" spc="-1" strike="noStrike">
                <a:solidFill>
                  <a:srgbClr val="000000"/>
                </a:solidFill>
                <a:uFill>
                  <a:solidFill>
                    <a:srgbClr val="ffffff"/>
                  </a:solidFill>
                </a:uFill>
                <a:latin typeface="Calibri"/>
              </a:rPr>
              <a:t>Caracteristicas</a:t>
            </a:r>
            <a:endParaRPr/>
          </a:p>
        </p:txBody>
      </p:sp>
      <p:sp>
        <p:nvSpPr>
          <p:cNvPr id="94" name="TextShape 2"/>
          <p:cNvSpPr txBox="1"/>
          <p:nvPr/>
        </p:nvSpPr>
        <p:spPr>
          <a:xfrm>
            <a:off x="457200" y="1600200"/>
            <a:ext cx="8229240" cy="4525560"/>
          </a:xfrm>
          <a:prstGeom prst="rect">
            <a:avLst/>
          </a:prstGeom>
          <a:noFill/>
          <a:ln>
            <a:noFill/>
          </a:ln>
        </p:spPr>
        <p:txBody>
          <a:bodyPr/>
          <a:p>
            <a:pPr>
              <a:lnSpc>
                <a:spcPct val="100000"/>
              </a:lnSpc>
            </a:pPr>
            <a:r>
              <a:rPr lang="es-VE" sz="1800" spc="-1" strike="noStrike">
                <a:solidFill>
                  <a:srgbClr val="000000"/>
                </a:solidFill>
                <a:uFill>
                  <a:solidFill>
                    <a:srgbClr val="ffffff"/>
                  </a:solidFill>
                </a:uFill>
                <a:latin typeface="Calibri"/>
              </a:rPr>
              <a:t>Para crear documentos HTML sólo es necesario :</a:t>
            </a:r>
            <a:endParaRPr/>
          </a:p>
          <a:p>
            <a:pPr marL="343080" indent="-342720">
              <a:lnSpc>
                <a:spcPct val="100000"/>
              </a:lnSpc>
              <a:buFont typeface="Arial"/>
              <a:buChar char="•"/>
            </a:pPr>
            <a:r>
              <a:rPr b="1" lang="es-VE" sz="1800" spc="-1" strike="noStrike">
                <a:solidFill>
                  <a:srgbClr val="000000"/>
                </a:solidFill>
                <a:uFill>
                  <a:solidFill>
                    <a:srgbClr val="ffffff"/>
                  </a:solidFill>
                </a:uFill>
                <a:latin typeface="Calibri"/>
              </a:rPr>
              <a:t> </a:t>
            </a:r>
            <a:r>
              <a:rPr b="1" lang="es-VE" sz="1800" spc="-1" strike="noStrike">
                <a:solidFill>
                  <a:srgbClr val="000000"/>
                </a:solidFill>
                <a:uFill>
                  <a:solidFill>
                    <a:srgbClr val="ffffff"/>
                  </a:solidFill>
                </a:uFill>
                <a:latin typeface="Calibri"/>
              </a:rPr>
              <a:t>Un procesador de textos o un editor de documentos HTML</a:t>
            </a:r>
            <a:endParaRPr/>
          </a:p>
          <a:p>
            <a:pPr marL="343080" indent="-342720">
              <a:lnSpc>
                <a:spcPct val="100000"/>
              </a:lnSpc>
              <a:buFont typeface="Arial"/>
              <a:buChar char="•"/>
            </a:pPr>
            <a:r>
              <a:rPr b="1" lang="es-VE" sz="1800" spc="-1" strike="noStrike">
                <a:solidFill>
                  <a:srgbClr val="000000"/>
                </a:solidFill>
                <a:uFill>
                  <a:solidFill>
                    <a:srgbClr val="ffffff"/>
                  </a:solidFill>
                </a:uFill>
                <a:latin typeface="Calibri"/>
              </a:rPr>
              <a:t> </a:t>
            </a:r>
            <a:r>
              <a:rPr b="1" lang="es-VE" sz="1800" spc="-1" strike="noStrike">
                <a:solidFill>
                  <a:srgbClr val="000000"/>
                </a:solidFill>
                <a:uFill>
                  <a:solidFill>
                    <a:srgbClr val="ffffff"/>
                  </a:solidFill>
                </a:uFill>
                <a:latin typeface="Calibri"/>
              </a:rPr>
              <a:t>Un navegador del WWW</a:t>
            </a:r>
            <a:r>
              <a:rPr lang="es-VE" sz="1800" spc="-1" strike="noStrike">
                <a:solidFill>
                  <a:srgbClr val="000000"/>
                </a:solidFill>
                <a:uFill>
                  <a:solidFill>
                    <a:srgbClr val="ffffff"/>
                  </a:solidFill>
                </a:uFill>
                <a:latin typeface="Calibri"/>
              </a:rPr>
              <a:t> o lo que se denomina "programa cliente" que permite el acceso a páginas WWW de Internet.</a:t>
            </a:r>
            <a:endParaRPr/>
          </a:p>
          <a:p>
            <a:pPr>
              <a:lnSpc>
                <a:spcPct val="100000"/>
              </a:lnSpc>
            </a:pPr>
            <a:r>
              <a:rPr lang="es-VE" sz="2000" spc="-1" strike="noStrike">
                <a:solidFill>
                  <a:srgbClr val="000000"/>
                </a:solidFill>
                <a:uFill>
                  <a:solidFill>
                    <a:srgbClr val="ffffff"/>
                  </a:solidFill>
                </a:uFill>
                <a:latin typeface="Calibri"/>
              </a:rPr>
              <a:t>Un documento HTML comienza con la etiqueta </a:t>
            </a:r>
            <a:r>
              <a:rPr b="1" lang="es-VE" sz="2000" spc="-1" strike="noStrike">
                <a:solidFill>
                  <a:srgbClr val="000000"/>
                </a:solidFill>
                <a:uFill>
                  <a:solidFill>
                    <a:srgbClr val="ffffff"/>
                  </a:solidFill>
                </a:uFill>
                <a:latin typeface="Calibri"/>
              </a:rPr>
              <a:t>&lt;html&gt;</a:t>
            </a:r>
            <a:r>
              <a:rPr lang="es-VE" sz="2000" spc="-1" strike="noStrike">
                <a:solidFill>
                  <a:srgbClr val="000000"/>
                </a:solidFill>
                <a:uFill>
                  <a:solidFill>
                    <a:srgbClr val="ffffff"/>
                  </a:solidFill>
                </a:uFill>
                <a:latin typeface="Calibri"/>
              </a:rPr>
              <a:t>, y termina con </a:t>
            </a:r>
            <a:r>
              <a:rPr b="1" lang="es-VE" sz="2000" spc="-1" strike="noStrike">
                <a:solidFill>
                  <a:srgbClr val="000000"/>
                </a:solidFill>
                <a:uFill>
                  <a:solidFill>
                    <a:srgbClr val="ffffff"/>
                  </a:solidFill>
                </a:uFill>
                <a:latin typeface="Calibri"/>
              </a:rPr>
              <a:t>&lt;/html&gt;</a:t>
            </a:r>
            <a:r>
              <a:rPr lang="es-VE" sz="2000" spc="-1" strike="noStrike">
                <a:solidFill>
                  <a:srgbClr val="000000"/>
                </a:solidFill>
                <a:uFill>
                  <a:solidFill>
                    <a:srgbClr val="ffffff"/>
                  </a:solidFill>
                </a:uFill>
                <a:latin typeface="Calibri"/>
              </a:rPr>
              <a:t>.</a:t>
            </a:r>
            <a:endParaRPr/>
          </a:p>
          <a:p>
            <a:pPr>
              <a:lnSpc>
                <a:spcPct val="100000"/>
              </a:lnSpc>
            </a:pPr>
            <a:r>
              <a:rPr lang="es-VE" sz="2000" spc="-1" strike="noStrike">
                <a:solidFill>
                  <a:srgbClr val="000000"/>
                </a:solidFill>
                <a:uFill>
                  <a:solidFill>
                    <a:srgbClr val="ffffff"/>
                  </a:solidFill>
                </a:uFill>
                <a:latin typeface="Calibri"/>
              </a:rPr>
              <a:t>Dentro del documento hay dos zonas principales: </a:t>
            </a:r>
            <a:r>
              <a:rPr b="1" lang="es-VE" sz="2000" spc="-1" strike="noStrike">
                <a:solidFill>
                  <a:srgbClr val="000000"/>
                </a:solidFill>
                <a:uFill>
                  <a:solidFill>
                    <a:srgbClr val="ffffff"/>
                  </a:solidFill>
                </a:uFill>
                <a:latin typeface="Calibri"/>
              </a:rPr>
              <a:t>el encabezamiento</a:t>
            </a:r>
            <a:r>
              <a:rPr lang="es-VE" sz="2000" spc="-1" strike="noStrike">
                <a:solidFill>
                  <a:srgbClr val="000000"/>
                </a:solidFill>
                <a:uFill>
                  <a:solidFill>
                    <a:srgbClr val="ffffff"/>
                  </a:solidFill>
                </a:uFill>
                <a:latin typeface="Calibri"/>
              </a:rPr>
              <a:t>, delimitado por las marcas &lt;</a:t>
            </a:r>
            <a:r>
              <a:rPr b="1" lang="es-VE" sz="2000" spc="-1" strike="noStrike">
                <a:solidFill>
                  <a:srgbClr val="000000"/>
                </a:solidFill>
                <a:uFill>
                  <a:solidFill>
                    <a:srgbClr val="ffffff"/>
                  </a:solidFill>
                </a:uFill>
                <a:latin typeface="Calibri"/>
              </a:rPr>
              <a:t>HEAD</a:t>
            </a:r>
            <a:r>
              <a:rPr lang="es-VE" sz="2000" spc="-1" strike="noStrike">
                <a:solidFill>
                  <a:srgbClr val="000000"/>
                </a:solidFill>
                <a:uFill>
                  <a:solidFill>
                    <a:srgbClr val="ffffff"/>
                  </a:solidFill>
                </a:uFill>
                <a:latin typeface="Calibri"/>
              </a:rPr>
              <a:t>&gt; y </a:t>
            </a:r>
            <a:r>
              <a:rPr b="1" lang="es-VE" sz="2000" spc="-1" strike="noStrike">
                <a:solidFill>
                  <a:srgbClr val="000000"/>
                </a:solidFill>
                <a:uFill>
                  <a:solidFill>
                    <a:srgbClr val="ffffff"/>
                  </a:solidFill>
                </a:uFill>
                <a:latin typeface="Calibri"/>
              </a:rPr>
              <a:t>&lt;/HEAD&gt;</a:t>
            </a:r>
            <a:r>
              <a:rPr lang="es-VE" sz="2000" spc="-1" strike="noStrike">
                <a:solidFill>
                  <a:srgbClr val="000000"/>
                </a:solidFill>
                <a:uFill>
                  <a:solidFill>
                    <a:srgbClr val="ffffff"/>
                  </a:solidFill>
                </a:uFill>
                <a:latin typeface="Calibri"/>
              </a:rPr>
              <a:t>, que sirve para definir algunos valores válidos para todo el documento, y el </a:t>
            </a:r>
            <a:r>
              <a:rPr b="1" lang="es-VE" sz="2000" spc="-1" strike="noStrike">
                <a:solidFill>
                  <a:srgbClr val="000000"/>
                </a:solidFill>
                <a:uFill>
                  <a:solidFill>
                    <a:srgbClr val="ffffff"/>
                  </a:solidFill>
                </a:uFill>
                <a:latin typeface="Calibri"/>
              </a:rPr>
              <a:t>cuerpo</a:t>
            </a:r>
            <a:r>
              <a:rPr lang="es-VE" sz="2000" spc="-1" strike="noStrike">
                <a:solidFill>
                  <a:srgbClr val="000000"/>
                </a:solidFill>
                <a:uFill>
                  <a:solidFill>
                    <a:srgbClr val="ffffff"/>
                  </a:solidFill>
                </a:uFill>
                <a:latin typeface="Calibri"/>
              </a:rPr>
              <a:t>, delimitado por las etiquetas </a:t>
            </a:r>
            <a:r>
              <a:rPr b="1" lang="es-VE" sz="2000" spc="-1" strike="noStrike">
                <a:solidFill>
                  <a:srgbClr val="000000"/>
                </a:solidFill>
                <a:uFill>
                  <a:solidFill>
                    <a:srgbClr val="ffffff"/>
                  </a:solidFill>
                </a:uFill>
                <a:latin typeface="Calibri"/>
              </a:rPr>
              <a:t>&lt;BODY&gt;</a:t>
            </a:r>
            <a:r>
              <a:rPr lang="es-VE" sz="2000" spc="-1" strike="noStrike">
                <a:solidFill>
                  <a:srgbClr val="000000"/>
                </a:solidFill>
                <a:uFill>
                  <a:solidFill>
                    <a:srgbClr val="ffffff"/>
                  </a:solidFill>
                </a:uFill>
                <a:latin typeface="Calibri"/>
              </a:rPr>
              <a:t> y </a:t>
            </a:r>
            <a:r>
              <a:rPr b="1" lang="es-VE" sz="2000" spc="-1" strike="noStrike">
                <a:solidFill>
                  <a:srgbClr val="000000"/>
                </a:solidFill>
                <a:uFill>
                  <a:solidFill>
                    <a:srgbClr val="ffffff"/>
                  </a:solidFill>
                </a:uFill>
                <a:latin typeface="Calibri"/>
              </a:rPr>
              <a:t>&lt;/BODY&gt;</a:t>
            </a:r>
            <a:r>
              <a:rPr lang="es-VE" sz="2000" spc="-1" strike="noStrike">
                <a:solidFill>
                  <a:srgbClr val="000000"/>
                </a:solidFill>
                <a:uFill>
                  <a:solidFill>
                    <a:srgbClr val="ffffff"/>
                  </a:solidFill>
                </a:uFill>
                <a:latin typeface="Calibri"/>
              </a:rPr>
              <a:t>, donde reside la información del documento.</a:t>
            </a:r>
            <a:endParaRPr/>
          </a:p>
          <a:p>
            <a:pPr>
              <a:lnSpc>
                <a:spcPct val="100000"/>
              </a:lnSpc>
            </a:pPr>
            <a:r>
              <a:rPr lang="es-VE" sz="2000" spc="-1" strike="noStrike">
                <a:solidFill>
                  <a:srgbClr val="000000"/>
                </a:solidFill>
                <a:uFill>
                  <a:solidFill>
                    <a:srgbClr val="ffffff"/>
                  </a:solidFill>
                </a:uFill>
                <a:latin typeface="Calibri"/>
              </a:rPr>
              <a:t>El elemento </a:t>
            </a:r>
            <a:r>
              <a:rPr b="1" lang="es-VE" sz="2000" spc="-1" strike="noStrike">
                <a:solidFill>
                  <a:srgbClr val="000000"/>
                </a:solidFill>
                <a:uFill>
                  <a:solidFill>
                    <a:srgbClr val="ffffff"/>
                  </a:solidFill>
                </a:uFill>
                <a:latin typeface="Calibri"/>
              </a:rPr>
              <a:t>&lt;TITLE&gt;</a:t>
            </a:r>
            <a:r>
              <a:rPr lang="es-VE" sz="2000" spc="-1" strike="noStrike">
                <a:solidFill>
                  <a:srgbClr val="000000"/>
                </a:solidFill>
                <a:uFill>
                  <a:solidFill>
                    <a:srgbClr val="ffffff"/>
                  </a:solidFill>
                </a:uFill>
                <a:latin typeface="Calibri"/>
              </a:rPr>
              <a:t> contenido dentro del encabezamiento permite especificar el título de un documento HTML. Este título no forma parte del documento en sí pues no se ve en la pantalla principal, sino que sirve como </a:t>
            </a:r>
            <a:r>
              <a:rPr b="1" lang="es-VE" sz="2000" spc="-1" strike="noStrike">
                <a:solidFill>
                  <a:srgbClr val="000000"/>
                </a:solidFill>
                <a:uFill>
                  <a:solidFill>
                    <a:srgbClr val="ffffff"/>
                  </a:solidFill>
                </a:uFill>
                <a:latin typeface="Calibri"/>
              </a:rPr>
              <a:t>título de la ventana</a:t>
            </a:r>
            <a:r>
              <a:rPr lang="es-VE" sz="2000" spc="-1" strike="noStrike">
                <a:solidFill>
                  <a:srgbClr val="000000"/>
                </a:solidFill>
                <a:uFill>
                  <a:solidFill>
                    <a:srgbClr val="ffffff"/>
                  </a:solidFill>
                </a:uFill>
                <a:latin typeface="Calibri"/>
              </a:rPr>
              <a:t> del programa que la muestra.</a:t>
            </a:r>
            <a:endParaRPr/>
          </a:p>
          <a:p>
            <a:pPr>
              <a:lnSpc>
                <a:spcPct val="100000"/>
              </a:lnSpc>
            </a:pP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 descr=""/>
          <p:cNvPicPr/>
          <p:nvPr/>
        </p:nvPicPr>
        <p:blipFill>
          <a:blip r:embed="rId1"/>
          <a:stretch/>
        </p:blipFill>
        <p:spPr>
          <a:xfrm>
            <a:off x="792000" y="743040"/>
            <a:ext cx="7552800" cy="53049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457200" y="274680"/>
            <a:ext cx="8229240" cy="1142640"/>
          </a:xfrm>
          <a:prstGeom prst="rect">
            <a:avLst/>
          </a:prstGeom>
          <a:noFill/>
          <a:ln>
            <a:noFill/>
          </a:ln>
        </p:spPr>
        <p:txBody>
          <a:bodyPr anchor="ctr"/>
          <a:p>
            <a:endParaRPr/>
          </a:p>
        </p:txBody>
      </p:sp>
      <p:sp>
        <p:nvSpPr>
          <p:cNvPr id="97" name="TextShape 2"/>
          <p:cNvSpPr txBox="1"/>
          <p:nvPr/>
        </p:nvSpPr>
        <p:spPr>
          <a:xfrm>
            <a:off x="457200" y="1600200"/>
            <a:ext cx="8229240" cy="4525560"/>
          </a:xfrm>
          <a:prstGeom prst="rect">
            <a:avLst/>
          </a:prstGeom>
          <a:noFill/>
          <a:ln>
            <a:noFill/>
          </a:ln>
        </p:spPr>
        <p:txBody>
          <a:bodyPr/>
          <a:p>
            <a:pPr>
              <a:lnSpc>
                <a:spcPct val="100000"/>
              </a:lnSpc>
            </a:pPr>
            <a:r>
              <a:rPr lang="es-VE" sz="2000" spc="-1" strike="noStrike">
                <a:solidFill>
                  <a:srgbClr val="000000"/>
                </a:solidFill>
                <a:uFill>
                  <a:solidFill>
                    <a:srgbClr val="ffffff"/>
                  </a:solidFill>
                </a:uFill>
                <a:latin typeface="Calibri"/>
              </a:rPr>
              <a:t>Los editores HTML se clasifican en 3 tipos:</a:t>
            </a:r>
            <a:endParaRPr/>
          </a:p>
          <a:p>
            <a:pPr marL="343080" indent="-342720">
              <a:lnSpc>
                <a:spcPct val="100000"/>
              </a:lnSpc>
              <a:buFont typeface="Arial"/>
              <a:buChar char="•"/>
            </a:pPr>
            <a:r>
              <a:rPr b="1" lang="es-VE" sz="3200" spc="-1" strike="noStrike">
                <a:solidFill>
                  <a:srgbClr val="000000"/>
                </a:solidFill>
                <a:uFill>
                  <a:solidFill>
                    <a:srgbClr val="ffffff"/>
                  </a:solidFill>
                </a:uFill>
                <a:latin typeface="Calibri"/>
              </a:rPr>
              <a:t> </a:t>
            </a:r>
            <a:r>
              <a:rPr b="1" lang="es-VE" sz="2000" spc="-1" strike="noStrike">
                <a:solidFill>
                  <a:srgbClr val="000000"/>
                </a:solidFill>
                <a:uFill>
                  <a:solidFill>
                    <a:srgbClr val="ffffff"/>
                  </a:solidFill>
                </a:uFill>
                <a:latin typeface="Calibri"/>
              </a:rPr>
              <a:t>Wysywyg</a:t>
            </a:r>
            <a:r>
              <a:rPr lang="es-VE" sz="2000" spc="-1" strike="noStrike">
                <a:solidFill>
                  <a:srgbClr val="000000"/>
                </a:solidFill>
                <a:uFill>
                  <a:solidFill>
                    <a:srgbClr val="ffffff"/>
                  </a:solidFill>
                </a:uFill>
                <a:latin typeface="Calibri"/>
              </a:rPr>
              <a:t> (</a:t>
            </a:r>
            <a:r>
              <a:rPr i="1" lang="es-VE" sz="2000" spc="-1" strike="noStrike">
                <a:solidFill>
                  <a:srgbClr val="000000"/>
                </a:solidFill>
                <a:uFill>
                  <a:solidFill>
                    <a:srgbClr val="ffffff"/>
                  </a:solidFill>
                </a:uFill>
                <a:latin typeface="Calibri"/>
              </a:rPr>
              <a:t>what you see is what you get </a:t>
            </a:r>
            <a:r>
              <a:rPr lang="es-VE" sz="2000" spc="-1" strike="noStrike">
                <a:solidFill>
                  <a:srgbClr val="000000"/>
                </a:solidFill>
                <a:uFill>
                  <a:solidFill>
                    <a:srgbClr val="ffffff"/>
                  </a:solidFill>
                </a:uFill>
                <a:latin typeface="Calibri"/>
              </a:rPr>
              <a:t>-lo que ves es lo que obtienes-): son editores que muestran en </a:t>
            </a:r>
            <a:r>
              <a:rPr lang="es-VE" sz="2000" spc="-1" strike="noStrike" u="sng">
                <a:solidFill>
                  <a:srgbClr val="0000ff"/>
                </a:solidFill>
                <a:uFill>
                  <a:solidFill>
                    <a:srgbClr val="ffffff"/>
                  </a:solidFill>
                </a:uFill>
                <a:latin typeface="Calibri"/>
              </a:rPr>
              <a:t>pantalla</a:t>
            </a:r>
            <a:r>
              <a:rPr lang="es-VE" sz="2000" spc="-1" strike="noStrike">
                <a:solidFill>
                  <a:srgbClr val="000000"/>
                </a:solidFill>
                <a:uFill>
                  <a:solidFill>
                    <a:srgbClr val="ffffff"/>
                  </a:solidFill>
                </a:uFill>
                <a:latin typeface="Calibri"/>
              </a:rPr>
              <a:t> de forma inmediata lo que se va creando. Son muy útiles para apreciar los colores y la disposición de los elementos.</a:t>
            </a:r>
            <a:endParaRPr/>
          </a:p>
          <a:p>
            <a:pPr marL="343080" indent="-342720">
              <a:lnSpc>
                <a:spcPct val="100000"/>
              </a:lnSpc>
              <a:buFont typeface="Arial"/>
              <a:buChar char="•"/>
            </a:pPr>
            <a:r>
              <a:rPr b="1" lang="es-VE" sz="2000" spc="-1" strike="noStrike">
                <a:solidFill>
                  <a:srgbClr val="000000"/>
                </a:solidFill>
                <a:uFill>
                  <a:solidFill>
                    <a:srgbClr val="ffffff"/>
                  </a:solidFill>
                </a:uFill>
                <a:latin typeface="Calibri"/>
              </a:rPr>
              <a:t> </a:t>
            </a:r>
            <a:r>
              <a:rPr b="1" lang="es-VE" sz="2000" spc="-1" strike="noStrike">
                <a:solidFill>
                  <a:srgbClr val="000000"/>
                </a:solidFill>
                <a:uFill>
                  <a:solidFill>
                    <a:srgbClr val="ffffff"/>
                  </a:solidFill>
                </a:uFill>
                <a:latin typeface="Calibri"/>
              </a:rPr>
              <a:t>No Wywywyg</a:t>
            </a:r>
            <a:r>
              <a:rPr lang="es-VE" sz="2000" spc="-1" strike="noStrike">
                <a:solidFill>
                  <a:srgbClr val="000000"/>
                </a:solidFill>
                <a:uFill>
                  <a:solidFill>
                    <a:srgbClr val="ffffff"/>
                  </a:solidFill>
                </a:uFill>
                <a:latin typeface="Calibri"/>
              </a:rPr>
              <a:t>: editores que necesitan una aplicación externa (el </a:t>
            </a:r>
            <a:r>
              <a:rPr lang="es-VE" sz="2000" spc="-1" strike="noStrike" u="sng">
                <a:solidFill>
                  <a:srgbClr val="0000ff"/>
                </a:solidFill>
                <a:uFill>
                  <a:solidFill>
                    <a:srgbClr val="ffffff"/>
                  </a:solidFill>
                </a:uFill>
                <a:latin typeface="Calibri"/>
              </a:rPr>
              <a:t>navegador</a:t>
            </a:r>
            <a:r>
              <a:rPr lang="es-VE" sz="2000" spc="-1" strike="noStrike">
                <a:solidFill>
                  <a:srgbClr val="000000"/>
                </a:solidFill>
                <a:uFill>
                  <a:solidFill>
                    <a:srgbClr val="ffffff"/>
                  </a:solidFill>
                </a:uFill>
                <a:latin typeface="Calibri"/>
              </a:rPr>
              <a:t> o browser) para mostrar lo que se va creando. Son útiles para recordar los comandos HTML y sus atributos.</a:t>
            </a:r>
            <a:endParaRPr/>
          </a:p>
          <a:p>
            <a:pPr marL="343080" indent="-342720">
              <a:lnSpc>
                <a:spcPct val="100000"/>
              </a:lnSpc>
              <a:buFont typeface="Arial"/>
              <a:buChar char="•"/>
            </a:pPr>
            <a:r>
              <a:rPr b="1" lang="es-VE" sz="2000" spc="-1" strike="noStrike">
                <a:solidFill>
                  <a:srgbClr val="000000"/>
                </a:solidFill>
                <a:uFill>
                  <a:solidFill>
                    <a:srgbClr val="ffffff"/>
                  </a:solidFill>
                </a:uFill>
                <a:latin typeface="Calibri"/>
              </a:rPr>
              <a:t> </a:t>
            </a:r>
            <a:r>
              <a:rPr b="1" lang="es-VE" sz="2000" spc="-1" strike="noStrike">
                <a:solidFill>
                  <a:srgbClr val="000000"/>
                </a:solidFill>
                <a:uFill>
                  <a:solidFill>
                    <a:srgbClr val="ffffff"/>
                  </a:solidFill>
                </a:uFill>
                <a:latin typeface="Calibri"/>
              </a:rPr>
              <a:t>Mixtos: </a:t>
            </a:r>
            <a:r>
              <a:rPr lang="es-VE" sz="2000" spc="-1" strike="noStrike">
                <a:solidFill>
                  <a:srgbClr val="000000"/>
                </a:solidFill>
                <a:uFill>
                  <a:solidFill>
                    <a:srgbClr val="ffffff"/>
                  </a:solidFill>
                </a:uFill>
                <a:latin typeface="Calibri"/>
              </a:rPr>
              <a:t>presentan la </a:t>
            </a:r>
            <a:r>
              <a:rPr lang="es-VE" sz="2000" spc="-1" strike="noStrike" u="sng">
                <a:solidFill>
                  <a:srgbClr val="0000ff"/>
                </a:solidFill>
                <a:uFill>
                  <a:solidFill>
                    <a:srgbClr val="ffffff"/>
                  </a:solidFill>
                </a:uFill>
                <a:latin typeface="Calibri"/>
              </a:rPr>
              <a:t>pantalla</a:t>
            </a:r>
            <a:r>
              <a:rPr lang="es-VE" sz="2000" spc="-1" strike="noStrike">
                <a:solidFill>
                  <a:srgbClr val="000000"/>
                </a:solidFill>
                <a:uFill>
                  <a:solidFill>
                    <a:srgbClr val="ffffff"/>
                  </a:solidFill>
                </a:uFill>
                <a:latin typeface="Calibri"/>
              </a:rPr>
              <a:t> dividida en dos </a:t>
            </a:r>
            <a:r>
              <a:rPr lang="es-VE" sz="2000" spc="-1" strike="noStrike" u="sng">
                <a:solidFill>
                  <a:srgbClr val="0000ff"/>
                </a:solidFill>
                <a:uFill>
                  <a:solidFill>
                    <a:srgbClr val="ffffff"/>
                  </a:solidFill>
                </a:uFill>
                <a:latin typeface="Calibri"/>
              </a:rPr>
              <a:t>ventanas</a:t>
            </a:r>
            <a:r>
              <a:rPr lang="es-VE" sz="2000" spc="-1" strike="noStrike">
                <a:solidFill>
                  <a:srgbClr val="000000"/>
                </a:solidFill>
                <a:uFill>
                  <a:solidFill>
                    <a:srgbClr val="ffffff"/>
                  </a:solidFill>
                </a:uFill>
                <a:latin typeface="Calibri"/>
              </a:rPr>
              <a:t>, una con el código HTML y otra con el resultado final, o permiten la visualización de ambos en </a:t>
            </a:r>
            <a:r>
              <a:rPr lang="es-VE" sz="2000" spc="-1" strike="noStrike" u="sng">
                <a:solidFill>
                  <a:srgbClr val="0000ff"/>
                </a:solidFill>
                <a:uFill>
                  <a:solidFill>
                    <a:srgbClr val="ffffff"/>
                  </a:solidFill>
                </a:uFill>
                <a:latin typeface="Calibri"/>
              </a:rPr>
              <a:t>ventanas</a:t>
            </a:r>
            <a:r>
              <a:rPr lang="es-VE" sz="2000" spc="-1" strike="noStrike">
                <a:solidFill>
                  <a:srgbClr val="000000"/>
                </a:solidFill>
                <a:uFill>
                  <a:solidFill>
                    <a:srgbClr val="ffffff"/>
                  </a:solidFill>
                </a:uFill>
                <a:latin typeface="Calibri"/>
              </a:rPr>
              <a:t> diferentes que se pueden visualizar de forma alternativa.</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NUMEROS</Template>
  <TotalTime>129</TotalTime>
  <Application>LibreOffice/5.0.2.2$Windows_x86 LibreOffice_project/37b43f919e4de5eeaca9b9755ed688758a8251fe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2017-09-10T19:15:38Z</dcterms:created>
  <dc:creator>CONTRERAS ALARCON LUIS URIEL</dc:creator>
  <dc:language>es-MX</dc:language>
  <dcterms:modified xsi:type="dcterms:W3CDTF">2017-09-14T18:56:17Z</dcterms:modified>
  <cp:revision>12</cp:revision>
  <dc:title>LENGUAJE HTML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16</vt:i4>
  </property>
  <property fmtid="{D5CDD505-2E9C-101B-9397-08002B2CF9AE}" pid="12" name="_TemplateID">
    <vt:lpwstr>TC019600869991</vt:lpwstr>
  </property>
</Properties>
</file>