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</p:sldIdLst>
  <p:sldSz cy="5143500" cx="9144000"/>
  <p:notesSz cx="6858000" cy="9144000"/>
  <p:embeddedFontLst>
    <p:embeddedFont>
      <p:font typeface="Franklin Gothic"/>
      <p:bold r:id="rId6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font" Target="fonts/FranklinGothic-bold.fntdata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pagina 19 y 20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pagina 19 y 20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pagina 19 y 20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pagina 19 y 20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pagina 19 y 20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pagina 19 y 20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página 20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Página 21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A son tablas que explican el mapeo de requerimientos</a:t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Shape 4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Shape 4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Shape 4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Shape 4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Shape 4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Shape 4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Shape 4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Shape 5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Shape 5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200">
                <a:solidFill>
                  <a:srgbClr val="222222"/>
                </a:solidFill>
                <a:highlight>
                  <a:srgbClr val="FFFFFF"/>
                </a:highlight>
              </a:rPr>
              <a:t>Valor umbral</a:t>
            </a:r>
            <a:r>
              <a:rPr lang="es" sz="1200">
                <a:solidFill>
                  <a:srgbClr val="222222"/>
                </a:solidFill>
                <a:highlight>
                  <a:srgbClr val="FFFFFF"/>
                </a:highlight>
              </a:rPr>
              <a:t>. El parámetro de </a:t>
            </a:r>
            <a:r>
              <a:rPr b="1" lang="es" sz="1200">
                <a:solidFill>
                  <a:srgbClr val="222222"/>
                </a:solidFill>
                <a:highlight>
                  <a:srgbClr val="FFFFFF"/>
                </a:highlight>
              </a:rPr>
              <a:t>valor umbral </a:t>
            </a:r>
            <a:r>
              <a:rPr lang="es" sz="1200">
                <a:solidFill>
                  <a:srgbClr val="222222"/>
                </a:solidFill>
                <a:highlight>
                  <a:srgbClr val="FFFFFF"/>
                </a:highlight>
              </a:rPr>
              <a:t>proporciona una estimación del </a:t>
            </a:r>
            <a:r>
              <a:rPr b="1" lang="es" sz="1200">
                <a:solidFill>
                  <a:srgbClr val="222222"/>
                </a:solidFill>
                <a:highlight>
                  <a:srgbClr val="FFFFFF"/>
                </a:highlight>
              </a:rPr>
              <a:t>valor</a:t>
            </a:r>
            <a:r>
              <a:rPr lang="es" sz="1200">
                <a:solidFill>
                  <a:srgbClr val="222222"/>
                </a:solidFill>
                <a:highlight>
                  <a:srgbClr val="FFFFFF"/>
                </a:highlight>
              </a:rPr>
              <a:t> mínimo de una variable aleatoria. El </a:t>
            </a:r>
            <a:r>
              <a:rPr b="1" lang="es" sz="1200">
                <a:solidFill>
                  <a:srgbClr val="222222"/>
                </a:solidFill>
                <a:highlight>
                  <a:srgbClr val="FFFFFF"/>
                </a:highlight>
              </a:rPr>
              <a:t>valor umbral</a:t>
            </a:r>
            <a:r>
              <a:rPr lang="es" sz="1200">
                <a:solidFill>
                  <a:srgbClr val="222222"/>
                </a:solidFill>
                <a:highlight>
                  <a:srgbClr val="FFFFFF"/>
                </a:highlight>
              </a:rPr>
              <a:t> se estima a partir de los datos o se especifica con base en el conocimiento histórico del proceso.</a:t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Shape 5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Shape 5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Shape 5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Shape 5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Shape 5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Shape 5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">
  <p:cSld name="AUTOLAYOU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-100" y="-125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0" y="0"/>
            <a:ext cx="3789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265500" y="3009000"/>
            <a:ext cx="3163500" cy="1235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283675" y="992575"/>
            <a:ext cx="4407300" cy="3158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1">
  <p:cSld name="AUTOLAYOUT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341300" y="314875"/>
            <a:ext cx="5486400" cy="451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rgbClr val="696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341300" y="314875"/>
            <a:ext cx="5486400" cy="113400"/>
          </a:xfrm>
          <a:prstGeom prst="rect">
            <a:avLst/>
          </a:prstGeom>
          <a:solidFill>
            <a:srgbClr val="696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3">
  <p:cSld name="AUTOLAYOUT_3"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1057700"/>
            <a:ext cx="9144000" cy="7164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345650" y="1057700"/>
            <a:ext cx="7172100" cy="7164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345650" y="1925025"/>
            <a:ext cx="7172100" cy="19899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None/>
              <a:defRPr sz="1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10">
  <p:cSld name="AUTOLAYOUT_10"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-25" y="0"/>
            <a:ext cx="9144000" cy="1741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6551675" y="0"/>
            <a:ext cx="25923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 rot="10800000">
            <a:off x="3991228" y="0"/>
            <a:ext cx="1727100" cy="1741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rot="10800000">
            <a:off x="4431837" y="0"/>
            <a:ext cx="1727100" cy="17415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856511" y="0"/>
            <a:ext cx="1727100" cy="17415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8">
  <p:cSld name="AUTOLAYOUT_11"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6" name="Shape 86"/>
          <p:cNvGrpSpPr/>
          <p:nvPr/>
        </p:nvGrpSpPr>
        <p:grpSpPr>
          <a:xfrm>
            <a:off x="0" y="0"/>
            <a:ext cx="4316700" cy="5143500"/>
            <a:chOff x="0" y="0"/>
            <a:chExt cx="4316700" cy="5143500"/>
          </a:xfrm>
        </p:grpSpPr>
        <p:sp>
          <p:nvSpPr>
            <p:cNvPr id="87" name="Shape 87"/>
            <p:cNvSpPr/>
            <p:nvPr/>
          </p:nvSpPr>
          <p:spPr>
            <a:xfrm>
              <a:off x="0" y="0"/>
              <a:ext cx="4316700" cy="51435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386075" y="4599625"/>
              <a:ext cx="13545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41363" y="4599625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142492" y="4599625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3875425" y="381000"/>
              <a:ext cx="142800" cy="137700"/>
            </a:xfrm>
            <a:prstGeom prst="rect">
              <a:avLst/>
            </a:prstGeom>
            <a:solidFill>
              <a:srgbClr val="92C1E8"/>
            </a:solidFill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3732625" y="518700"/>
              <a:ext cx="142800" cy="137700"/>
            </a:xfrm>
            <a:prstGeom prst="rect">
              <a:avLst/>
            </a:prstGeom>
            <a:noFill/>
            <a:ln cap="flat" cmpd="sng" w="9525">
              <a:solidFill>
                <a:srgbClr val="92C1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84F7D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1pPr>
            <a:lvl2pPr indent="-2921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chemeClr val="dk1"/>
                </a:solidFill>
              </a:defRPr>
            </a:lvl2pPr>
            <a:lvl3pPr indent="-2921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chemeClr val="dk1"/>
                </a:solidFill>
              </a:defRPr>
            </a:lvl3pPr>
            <a:lvl4pPr indent="-2921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chemeClr val="dk1"/>
                </a:solidFill>
              </a:defRPr>
            </a:lvl4pPr>
            <a:lvl5pPr indent="-2921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chemeClr val="dk1"/>
                </a:solidFill>
              </a:defRPr>
            </a:lvl5pPr>
            <a:lvl6pPr indent="-2921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chemeClr val="dk1"/>
                </a:solidFill>
              </a:defRPr>
            </a:lvl6pPr>
            <a:lvl7pPr indent="-2921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●"/>
              <a:defRPr sz="1000">
                <a:solidFill>
                  <a:schemeClr val="dk1"/>
                </a:solidFill>
              </a:defRPr>
            </a:lvl7pPr>
            <a:lvl8pPr indent="-2921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84F7D"/>
              </a:buClr>
              <a:buSzPts val="1000"/>
              <a:buChar char="○"/>
              <a:defRPr sz="1000">
                <a:solidFill>
                  <a:schemeClr val="dk1"/>
                </a:solidFill>
              </a:defRPr>
            </a:lvl8pPr>
            <a:lvl9pPr indent="-2921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84F7D"/>
              </a:buClr>
              <a:buSzPts val="1000"/>
              <a:buChar char="■"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2">
  <p:cSld name="AUTOLAYOUT_12"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 rot="5400000">
            <a:off x="-48494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 rot="5400000">
            <a:off x="-48494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 rot="-5400000">
            <a:off x="-48362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 flipH="1" rot="-5400000">
            <a:off x="3761647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 flipH="1" rot="5400000">
            <a:off x="3976138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 flipH="1" rot="5400000">
            <a:off x="3761514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 flipH="1" rot="5400000">
            <a:off x="3761488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rot="5400000">
            <a:off x="1475437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 rot="-5400000">
            <a:off x="1690220" y="1980898"/>
            <a:ext cx="429600" cy="762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 rot="-5400000">
            <a:off x="1475570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 flipH="1" rot="-5400000">
            <a:off x="2237690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 flipH="1" rot="5400000">
            <a:off x="2237557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 rot="5400000">
            <a:off x="2452233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 rot="5400000">
            <a:off x="2999420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 rot="5400000">
            <a:off x="2999420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/>
        </p:nvSpPr>
        <p:spPr>
          <a:xfrm flipH="1" rot="-5400000">
            <a:off x="3214228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 flipH="1" rot="-5400000">
            <a:off x="713604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 rot="5400000">
            <a:off x="-48494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 flipH="1" rot="-5400000">
            <a:off x="3761621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 rot="-5400000">
            <a:off x="1475570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 rot="-5400000">
            <a:off x="2999553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 flipH="1" rot="-5400000">
            <a:off x="713604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 flipH="1" rot="-5400000">
            <a:off x="713604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 rot="5400000">
            <a:off x="3976138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 rot="-5400000">
            <a:off x="166288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 flipH="1" rot="-5400000">
            <a:off x="166211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 flipH="1" rot="-5400000">
            <a:off x="1690143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 flipH="1" rot="-5400000">
            <a:off x="2237612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 flipH="1" rot="-5400000">
            <a:off x="2237612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 rot="-5400000">
            <a:off x="3214203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 rot="-5400000">
            <a:off x="2999475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 flipH="1" rot="5400000">
            <a:off x="713394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 flipH="1" rot="5400000">
            <a:off x="713394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 rot="-5400000">
            <a:off x="-48362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 flipH="1" rot="-5400000">
            <a:off x="3761621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 rot="5400000">
            <a:off x="1475437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 rot="5400000">
            <a:off x="1475437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 flipH="1" rot="5400000">
            <a:off x="2452207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 flipH="1" rot="5400000">
            <a:off x="2237557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 rot="5400000">
            <a:off x="2999420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/>
        </p:nvSpPr>
        <p:spPr>
          <a:xfrm flipH="1" rot="5400000">
            <a:off x="928121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 rot="5400000">
            <a:off x="928121" y="-165970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 rot="5400000">
            <a:off x="4523506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 rot="5400000">
            <a:off x="4523506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 rot="-5400000">
            <a:off x="4523638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 flipH="1" rot="-5400000">
            <a:off x="8333647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/>
        </p:nvSpPr>
        <p:spPr>
          <a:xfrm flipH="1" rot="5400000">
            <a:off x="8548138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/>
        </p:nvSpPr>
        <p:spPr>
          <a:xfrm flipH="1" rot="5400000">
            <a:off x="8333514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 flipH="1" rot="5400000">
            <a:off x="8333488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/>
        </p:nvSpPr>
        <p:spPr>
          <a:xfrm rot="5400000">
            <a:off x="6047437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 rot="-5400000">
            <a:off x="6262220" y="1980898"/>
            <a:ext cx="429600" cy="762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 rot="-5400000">
            <a:off x="6047570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 flipH="1" rot="-5400000">
            <a:off x="6809690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 flipH="1" rot="5400000">
            <a:off x="6809557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 rot="5400000">
            <a:off x="7024233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 rot="5400000">
            <a:off x="7571420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/>
        </p:nvSpPr>
        <p:spPr>
          <a:xfrm rot="5400000">
            <a:off x="7571420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/>
        </p:nvSpPr>
        <p:spPr>
          <a:xfrm flipH="1" rot="-5400000">
            <a:off x="7786228" y="-165970"/>
            <a:ext cx="429600" cy="762000"/>
          </a:xfrm>
          <a:prstGeom prst="rtTriangle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/>
        </p:nvSpPr>
        <p:spPr>
          <a:xfrm flipH="1" rot="-5400000">
            <a:off x="5285604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 rot="5400000">
            <a:off x="4523506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 flipH="1" rot="-5400000">
            <a:off x="8333621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 rot="-5400000">
            <a:off x="6047570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 rot="-5400000">
            <a:off x="7571553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 flipH="1" rot="-5400000">
            <a:off x="5285604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 flipH="1" rot="-5400000">
            <a:off x="5285604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 rot="5400000">
            <a:off x="8548138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 rot="-5400000">
            <a:off x="4738288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 flipH="1" rot="-5400000">
            <a:off x="4738211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 flipH="1" rot="-5400000">
            <a:off x="6262143" y="-165970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 flipH="1" rot="-5400000">
            <a:off x="6809612" y="1766181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 flipH="1" rot="-5400000">
            <a:off x="6809612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 rot="-5400000">
            <a:off x="7786203" y="1980898"/>
            <a:ext cx="429600" cy="762000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/>
        </p:nvSpPr>
        <p:spPr>
          <a:xfrm rot="-5400000">
            <a:off x="7571475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/>
        </p:nvSpPr>
        <p:spPr>
          <a:xfrm flipH="1" rot="5400000">
            <a:off x="5285394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/>
        </p:nvSpPr>
        <p:spPr>
          <a:xfrm flipH="1" rot="5400000">
            <a:off x="5285394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/>
        </p:nvSpPr>
        <p:spPr>
          <a:xfrm rot="-5400000">
            <a:off x="4523638" y="133679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/>
        </p:nvSpPr>
        <p:spPr>
          <a:xfrm flipH="1" rot="-5400000">
            <a:off x="8333621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/>
        </p:nvSpPr>
        <p:spPr>
          <a:xfrm rot="5400000">
            <a:off x="6047437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/>
        </p:nvSpPr>
        <p:spPr>
          <a:xfrm rot="5400000">
            <a:off x="6047437" y="907378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/>
        </p:nvSpPr>
        <p:spPr>
          <a:xfrm flipH="1" rot="5400000">
            <a:off x="7024207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/>
        </p:nvSpPr>
        <p:spPr>
          <a:xfrm flipH="1" rot="5400000">
            <a:off x="6809557" y="477892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/>
        </p:nvSpPr>
        <p:spPr>
          <a:xfrm rot="5400000">
            <a:off x="7571420" y="48475"/>
            <a:ext cx="858900" cy="762000"/>
          </a:xfrm>
          <a:prstGeom prst="triangle">
            <a:avLst>
              <a:gd fmla="val 50000" name="adj"/>
            </a:avLst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/>
        </p:nvSpPr>
        <p:spPr>
          <a:xfrm flipH="1" rot="5400000">
            <a:off x="5500121" y="1980898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/>
        </p:nvSpPr>
        <p:spPr>
          <a:xfrm rot="5400000">
            <a:off x="5500121" y="-165970"/>
            <a:ext cx="429600" cy="7620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212121"/>
                </a:solidFill>
              </a:defRPr>
            </a:lvl9pPr>
          </a:lstStyle>
          <a:p/>
        </p:txBody>
      </p:sp>
      <p:sp>
        <p:nvSpPr>
          <p:cNvPr id="183" name="Shape 183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None/>
              <a:defRPr sz="18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4">
  <p:cSld name="AUTOLAYOUT_13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3341300" y="314875"/>
            <a:ext cx="5486400" cy="451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3341300" y="314875"/>
            <a:ext cx="5486400" cy="113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seño personalizado 5">
  <p:cSld name="AUTOLAYOUT_14">
    <p:bg>
      <p:bgPr>
        <a:solidFill>
          <a:srgbClr val="FFFFF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0" y="0"/>
            <a:ext cx="9144000" cy="2161200"/>
          </a:xfrm>
          <a:prstGeom prst="rect">
            <a:avLst/>
          </a:prstGeom>
          <a:solidFill>
            <a:srgbClr val="696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4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3.pn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8.xml"/><Relationship Id="rId3" Type="http://schemas.openxmlformats.org/officeDocument/2006/relationships/hyperlink" Target="https://ieeexplore.ieee.org/document/8055462/" TargetMode="External"/><Relationship Id="rId4" Type="http://schemas.openxmlformats.org/officeDocument/2006/relationships/hyperlink" Target="https://prezi.com/wp0yaw-mm4vu/estandar-ieee-1012/" TargetMode="External"/><Relationship Id="rId5" Type="http://schemas.openxmlformats.org/officeDocument/2006/relationships/hyperlink" Target="https://prezi.com/8wktqoxecgdy/ieee-1012-validacion-y-verificacion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/>
              <a:t>IEEE 1012</a:t>
            </a:r>
            <a:r>
              <a:rPr lang="es" sz="4800"/>
              <a:t>	</a:t>
            </a:r>
            <a:endParaRPr sz="4800"/>
          </a:p>
        </p:txBody>
      </p:sp>
      <p:sp>
        <p:nvSpPr>
          <p:cNvPr id="204" name="Shape 204"/>
          <p:cNvSpPr txBox="1"/>
          <p:nvPr>
            <p:ph idx="1" type="subTitle"/>
          </p:nvPr>
        </p:nvSpPr>
        <p:spPr>
          <a:xfrm>
            <a:off x="4219075" y="375125"/>
            <a:ext cx="45039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/>
              <a:t>Estándar para la Verificación y Validación de software</a:t>
            </a:r>
            <a:endParaRPr sz="4800"/>
          </a:p>
        </p:txBody>
      </p:sp>
      <p:sp>
        <p:nvSpPr>
          <p:cNvPr id="205" name="Shape 205"/>
          <p:cNvSpPr txBox="1"/>
          <p:nvPr>
            <p:ph idx="2" type="body"/>
          </p:nvPr>
        </p:nvSpPr>
        <p:spPr>
          <a:xfrm>
            <a:off x="71000" y="2675400"/>
            <a:ext cx="3534000" cy="188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s" sz="1100"/>
              <a:t>Angel Augusto Carballo Gómez</a:t>
            </a:r>
            <a:endParaRPr sz="1100"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s" sz="1100"/>
              <a:t>Cristhian Ubaldo Promotor</a:t>
            </a:r>
            <a:endParaRPr sz="1100"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s" sz="1100"/>
              <a:t>Daniel de Jesús Rojas Salas</a:t>
            </a:r>
            <a:endParaRPr sz="1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Resumen general</a:t>
            </a:r>
            <a:endParaRPr/>
          </a:p>
        </p:txBody>
      </p:sp>
      <p:sp>
        <p:nvSpPr>
          <p:cNvPr id="259" name="Shape 259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Organización del documento</a:t>
            </a:r>
            <a:endParaRPr/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/>
              <a:t>Este estándar está organizado en:</a:t>
            </a:r>
            <a:endParaRPr sz="1400"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Cláusulas (Cláusulas 1 a 7). </a:t>
            </a:r>
            <a:endParaRPr sz="1400"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Tablas (Tabla 1, Tabla 2 y Tabla 3).</a:t>
            </a:r>
            <a:endParaRPr sz="1400"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Figuras (Figura 1 y Figura 2)</a:t>
            </a:r>
            <a:endParaRPr sz="1400"/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400"/>
              <a:t>Anexos (Anexos A a H).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Alcance</a:t>
            </a:r>
            <a:endParaRPr/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es">
                <a:solidFill>
                  <a:schemeClr val="dk2"/>
                </a:solidFill>
              </a:rPr>
              <a:t>El estándar de Verificación y Validación es un proceso que registra todos los procesos del ciclo de vida del sistema, software y hardware  incluyendo los grupos de procesos de Acuerdo, Implementación Organizacional, Proyecto, Técnico, Implementación de Software, Soporte de Software y Reutilización de Software. Este estándar es compatible con todos los modelos de ciclo de vida, sin embargo, no todos los modelos utilizan todos los procesos listados en este estándar.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Alcance </a:t>
            </a:r>
            <a:endParaRPr/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Este estándar aplica sobre cualquier software siendo adquirido, desarrollado, mantenido o reutilizado. El término “software” tambíen incluye el firmware, microcódigo, y documentación.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Aplica durante todo el proceso de V&amp;V: </a:t>
            </a:r>
            <a:endParaRPr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En el proceso de verificación se evalúa si los requerimientos cumplen con las características establecidas durante todo el ciclo de vida y sus procesos, además revisa el cumplimiento de estándares y define criterio para determinar el éxito de cada actividad durante todo el ciclo de vida del software.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Alcance </a:t>
            </a:r>
            <a:endParaRPr/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En el proceso de validación se evalúa si los productos asociados y sus procesos satisfacen lo requerimientos, a sus usuarios y a las marcos legales.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Los procesos de V&amp;V resultan en un mejor establecimiento de criterios, análisis, revisión, inspección y pruebas para cada proceso de V&amp;V del ciclo de vida de las actividades.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Aunque el estándar puede definir criterios, las </a:t>
            </a:r>
            <a:r>
              <a:rPr lang="es"/>
              <a:t>actividades</a:t>
            </a:r>
            <a:r>
              <a:rPr lang="es"/>
              <a:t> y procesos son </a:t>
            </a:r>
            <a:r>
              <a:rPr lang="es"/>
              <a:t>evaluados</a:t>
            </a:r>
            <a:r>
              <a:rPr lang="es"/>
              <a:t> por </a:t>
            </a:r>
            <a:r>
              <a:rPr lang="es"/>
              <a:t>múltiples</a:t>
            </a:r>
            <a:r>
              <a:rPr lang="es"/>
              <a:t> organizaciones, por lo que no están asignados a una organización específica, y los </a:t>
            </a:r>
            <a:r>
              <a:rPr lang="es"/>
              <a:t>métodos</a:t>
            </a:r>
            <a:r>
              <a:rPr lang="es"/>
              <a:t> y propósitos puede variar para los objetivos de la organización.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Propósito</a:t>
            </a:r>
            <a:endParaRPr/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</a:t>
            </a:r>
            <a:r>
              <a:rPr lang="es"/>
              <a:t>propósito</a:t>
            </a:r>
            <a:r>
              <a:rPr lang="es"/>
              <a:t> de este estándar es para:</a:t>
            </a:r>
            <a:endParaRPr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Establecer un framework en común al proceso de V&amp;V, actividades y tareas apoyando a todos procesos del ciclo de vida del Sistema, Software y Hardware.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Definir las tareas de V&amp;V, </a:t>
            </a:r>
            <a:r>
              <a:rPr lang="es"/>
              <a:t>entradas</a:t>
            </a:r>
            <a:r>
              <a:rPr lang="es"/>
              <a:t> y salidas requeridas en cada proceso del ciclo de vida.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Identificar las tareas mínimas de V&amp;V que corresponden a un esquema de integridad de cuatro niveles.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Definir el contenido del plan de Verificación y Validación.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/>
              <a:t>Campo de </a:t>
            </a:r>
            <a:r>
              <a:rPr lang="es" sz="2800"/>
              <a:t>aplicación</a:t>
            </a:r>
            <a:r>
              <a:rPr lang="es" sz="2800"/>
              <a:t> </a:t>
            </a:r>
            <a:endParaRPr sz="2800"/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3539325" y="468300"/>
            <a:ext cx="5090400" cy="413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Esta norma se aplica a todas las aplicaciones de software.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Esta norma identifica las consideraciones importantes del sistema que abordan los procesos y tareas de V &amp; V del software en</a:t>
            </a:r>
            <a:b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determinar la corrección del software y otros atributos de V &amp; V del software (por ejemplo, integridad, precisión, consistencia, capacidad de prueba).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La dinámica del software y la multitud de diferentes rutas lógicas disponibles dentro del software en respuesta a</a:t>
            </a:r>
            <a:b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diversos estímulos y condiciones del sistema exigen que el esfuerzo V &amp; V del software examine la corrección de la</a:t>
            </a:r>
            <a:b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código para cada posible variación en las condiciones del sistema.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La capacidad de modelar condiciones complejas del mundo real será limitado, y por lo tanto el esfuerzo de V &amp; V del software debe examinar si los límites del modelado son realista y razonable para la solución deseada.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0" marL="4572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●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También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se toman en cuenta las diferentes 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interacciones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con la que se trabajarán como son: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1" marL="9144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○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Ambiente: si la solución presentada es acorde a los diferentes 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condiciones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(legales, 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físicas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, naturaleza. reglas de negocio)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1" marL="9144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○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Operadores / usuarios: determina si el proceso contempla los procesos de la empresa y de los usuarios.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1" marL="9144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○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Hardware: determina la comunicación con los dispositivos 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físicos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y su respuesta ante fallos.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92100" lvl="1" marL="914400" marR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Char char="○"/>
            </a:pP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Otro software: determina si las 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interfaces</a:t>
            </a:r>
            <a:r>
              <a:rPr lang="es" sz="1000">
                <a:solidFill>
                  <a:srgbClr val="000000"/>
                </a:solidFill>
                <a:highlight>
                  <a:srgbClr val="FFFFFF"/>
                </a:highlight>
              </a:rPr>
              <a:t> se alinean con los requerimiento y si los errores se propagan por los demás componentes.</a:t>
            </a:r>
            <a:endParaRPr sz="1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marR="254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0" lvl="0" marL="0" marR="254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0" lvl="0" marL="0" marR="254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0" lvl="0" marL="0" marR="254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Objetivos</a:t>
            </a:r>
            <a:endParaRPr sz="2400"/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rgbClr val="000000"/>
                </a:solidFill>
              </a:rPr>
              <a:t>Verificar que los requerimientos de software y los del sistema sean correctos, consistentes, precisos y probables.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rgbClr val="000000"/>
                </a:solidFill>
              </a:rPr>
              <a:t>Los resultados de la V&amp;V crean los siguientes beneficios al programa: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Facilitar la detección y corrección temprana de anomalías en el software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Mejorar  el conocimiento de la administración sobre el proceso y riesgo del producto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Brinda el proceso de ciclo de vida para asegurar conformidad al desempeño del programa, esquema y presupuesto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Provee una evaluación temprana del software y el rendimiento del sistema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Provee evidencia objetiva de la conformidad del software y el sistema para brindar un proceso de certificación formal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Mejora el desarrollo de software y el proceso de mantenimiento</a:t>
            </a:r>
            <a:endParaRPr sz="1200">
              <a:solidFill>
                <a:srgbClr val="000000"/>
              </a:solidFill>
            </a:endParaRP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s" sz="1200">
                <a:solidFill>
                  <a:srgbClr val="000000"/>
                </a:solidFill>
              </a:rPr>
              <a:t>Brinda el proceso de mejora para un modelo integrado de sistemas analiticos</a:t>
            </a:r>
            <a:endParaRPr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Procesos de V&amp;V de Software</a:t>
            </a:r>
            <a:endParaRPr/>
          </a:p>
        </p:txBody>
      </p:sp>
      <p:sp>
        <p:nvSpPr>
          <p:cNvPr id="307" name="Shape 307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Introducción</a:t>
            </a:r>
            <a:endParaRPr/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El ISO/IEC 12207 es el estándar para los procesos del ciclo de vida del software. Los procesos V&amp;V apoyan a los 6 principales procesos de este estándar:</a:t>
            </a:r>
            <a:endParaRPr/>
          </a:p>
          <a:p>
            <a:pPr indent="-317500" lvl="0" marL="45720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Administración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Adquisición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Suministro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Desarrollo 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Operación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Mantenimiento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Agenda</a:t>
            </a:r>
            <a:endParaRPr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/>
              <a:t>¿Qué es?</a:t>
            </a:r>
            <a:endParaRPr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/>
              <a:t>Conceptos clave del documento</a:t>
            </a:r>
            <a:endParaRPr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/>
              <a:t>Procesos de V&amp;V de Software</a:t>
            </a:r>
            <a:endParaRPr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/>
              <a:t>Reportes de V&amp;V</a:t>
            </a:r>
            <a:endParaRPr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/>
              <a:t>Esquema del Plan de V&amp;V de Software</a:t>
            </a:r>
            <a:endParaRPr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s"/>
              <a:t>Anexos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153525" y="428200"/>
            <a:ext cx="28020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de Administración</a:t>
            </a:r>
            <a:endParaRPr/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3368225" y="487475"/>
            <a:ext cx="5450700" cy="41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La actividad de administración de V&amp;V monitorea y evalúa todas las salidas V&amp;V. </a:t>
            </a:r>
            <a:endParaRPr sz="1200"/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Cuando existe un cambio, la administración de V&amp;V identifica el requerimiento afectado y planea las tareas de V&amp;V para añadir el cambio.</a:t>
            </a:r>
            <a:endParaRPr sz="1200"/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 sz="1200"/>
              <a:t>Se analiza los </a:t>
            </a:r>
            <a:r>
              <a:rPr lang="es" sz="1200"/>
              <a:t>riesgos</a:t>
            </a:r>
            <a:r>
              <a:rPr lang="es" sz="1200"/>
              <a:t> y peligros introducidos en el software o sistema. Posteriormente se revisa el plan de tareas de V&amp;V añadiendo nuevas tareas o cambiando el alcance o cambiar la intensidad de las tareas existentes de V&amp;V si el nivel de integridad, peligro o riesgo cambio.</a:t>
            </a:r>
            <a:br>
              <a:rPr lang="es"/>
            </a:b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de Adquisición </a:t>
            </a:r>
            <a:endParaRPr/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El proceso de adquisición contiene las actividades y las tareas del adquisidor. El proceso comienza con la identificación de la necesidad de adquirir un sistema, un producto software o un servicio software. El proceso continúa con la preparación y publicación de una solicitud de propuestas, la selección de un proveedor y la gestión del proceso de adquisición hasta la aceptación del sistema, del producto software o del servicio software.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Incluye las actividades de:</a:t>
            </a:r>
            <a:endParaRPr/>
          </a:p>
          <a:p>
            <a:pPr indent="-304800" lvl="1" marL="914400" rtl="0" algn="just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Inicio </a:t>
            </a:r>
            <a:endParaRPr/>
          </a:p>
          <a:p>
            <a:pPr indent="-304800" lvl="1" marL="914400" rtl="0" algn="just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Preparación para la solicitud de propuestas.</a:t>
            </a:r>
            <a:endParaRPr/>
          </a:p>
          <a:p>
            <a:pPr indent="-304800" lvl="1" marL="914400" rtl="0" algn="just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Preparación y actualización del contrato.</a:t>
            </a:r>
            <a:endParaRPr/>
          </a:p>
          <a:p>
            <a:pPr indent="-304800" lvl="1" marL="914400" rtl="0" algn="just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S</a:t>
            </a:r>
            <a:r>
              <a:rPr lang="es"/>
              <a:t>eguimiento del proveedor.</a:t>
            </a:r>
            <a:endParaRPr/>
          </a:p>
          <a:p>
            <a:pPr indent="-304800" lvl="1" marL="914400" algn="just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Aceptación y finalización.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de Suministro</a:t>
            </a:r>
            <a:endParaRPr/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3539325" y="468300"/>
            <a:ext cx="5260200" cy="413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proceso de suministro se inicia como una propuesta en respuesta a la solicitud de una adquirente, o bien, mediante la negociación de un contrato con el adquirente para proporcionar un sistema, producto de software o servicio de software.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Este proceso continúa con la determinación de los procedimientos y recursos necesarios para administrar el proyecto, incluido el desarrollo de planes de proyecto y la ejecución de los planes mediante la entrega del sistema al adquirente.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s"/>
              <a:t>El esfuerzo de V &amp; V de suministro utiliza los productos del proceso de suministro para confirmar que los requisitos son consistentes y satisfacen las necesidades del usuario antes de que se finalice el contrato. 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de Desarrollo</a:t>
            </a:r>
            <a:endParaRPr/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Este proceso comprende las siguientes actividades:</a:t>
            </a:r>
            <a:endParaRPr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Análisis de Requerimientos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Diseño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Codificación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Integración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Pruebas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Instalación y soporte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V&amp;V de Concepto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V&amp;V de Requerimientos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V&amp;V de Diseño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V&amp;V de Implementación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V&amp;V de Pruebas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V&amp;V de Instalación y revisión</a:t>
            </a:r>
            <a:br>
              <a:rPr lang="es"/>
            </a:b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de Operación</a:t>
            </a:r>
            <a:endParaRPr/>
          </a:p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proceso de operación implica el uso del sistema de software por parte del usuario final en un entorno operativo.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La actividad de V &amp; V de operación evalúa el impacto de los cambios en el funcionamiento, el efecto en el sistema ante cualquier cambio propuesto y los procedimientos operativos para cumplir con el uso previsto, además analiza los riesgos que afectan al usuario y al sistema.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El objetivo de la V&amp;V  de operación es:</a:t>
            </a:r>
            <a:endParaRPr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Evaluar nuevas restricciones en el sistema.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Evaluar los cambios propuestos en el sistema y su impacto en el software.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Evaluar los procedimientos operativos para verificar su corrección y usabilidad.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Proceso de Mantenimiento</a:t>
            </a:r>
            <a:endParaRPr/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/>
              <a:t>El proceso de mantenimiento se activa cuando el sistema de software o la documentación asociada debe cambiarse en respuesta a una necesidad de mantenimiento del sistema. </a:t>
            </a:r>
            <a:endParaRPr sz="13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1300"/>
              <a:t>La actividad de mantenimiento de V &amp; V aborda :</a:t>
            </a:r>
            <a:endParaRPr sz="1300"/>
          </a:p>
          <a:p>
            <a:pPr indent="-311150" lvl="0" marL="457200" algn="just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s" sz="1300"/>
              <a:t>Modificación del sistema</a:t>
            </a:r>
            <a:endParaRPr sz="1300"/>
          </a:p>
          <a:p>
            <a:pPr indent="-311150" lvl="0" marL="457200" algn="just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 sz="1300"/>
              <a:t>Migración del sistema</a:t>
            </a:r>
            <a:endParaRPr sz="1300"/>
          </a:p>
          <a:p>
            <a:pPr indent="-311150" lvl="0" marL="457200" algn="just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s" sz="1300"/>
              <a:t>Retiro de soporte (El reemplazo parcial o total por un nuevo sistema o la instalación de un sistema actualizado)</a:t>
            </a:r>
            <a:endParaRPr sz="1300"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1300"/>
              <a:t>El objetivo de la V&amp;V de mantenimiento es evaluar los cambios propuestos en el sistema de software y su impacto, evaluar las anomalías que se descubren durante la operación, evaluar los requisitos de migración, evaluar los requisitos de retiro de soporte y volver a realizar las tareas de V &amp; V.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Reportes de V&amp;V</a:t>
            </a:r>
            <a:endParaRPr/>
          </a:p>
        </p:txBody>
      </p:sp>
      <p:sp>
        <p:nvSpPr>
          <p:cNvPr id="355" name="Shape 355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Requerimientos </a:t>
            </a:r>
            <a:r>
              <a:rPr lang="es"/>
              <a:t>de informes de V &amp; V</a:t>
            </a:r>
            <a:endParaRPr/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3539325" y="593900"/>
            <a:ext cx="5090400" cy="41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Los reportes de V&amp;V ocurren a lo largo del ciclo de vida del software. El esfuerzo de V &amp; V producirá los resultados requeridos enumerados para cada tarea de V &amp; V realizada. El formato y la agrupación de los informes de V &amp; V pueden ser definidos por el usuario. Los informes de V &amp; V constituirán el informe de software V &amp; V (SVVR).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</a:t>
            </a:r>
            <a:r>
              <a:rPr lang="es"/>
              <a:t>nformes de tareas de V &amp; V</a:t>
            </a:r>
            <a:endParaRPr/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3539325" y="593900"/>
            <a:ext cx="5090400" cy="41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Los informes de tareas de V&amp;V consisten en lo siguiente: </a:t>
            </a:r>
            <a:endParaRPr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Evaluación de anomalías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Evaluación  de la documentación del concepto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Evaluación de gestión de la configuración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Verificación del contrato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Análisis de criticidad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Evaluación de nuevas restricciones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Análisis de asignación de requerimientos  de hardware/software/usuario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Análisis de peligros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Pago de la instalación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Auditoría de configuración de la instalación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  Análisis de interfaz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s"/>
              <a:t>Evaluación de la migración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</a:t>
            </a:r>
            <a:r>
              <a:rPr lang="es"/>
              <a:t>nformes de tareas de V &amp; V</a:t>
            </a:r>
            <a:endParaRPr/>
          </a:p>
        </p:txBody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3539325" y="593900"/>
            <a:ext cx="5090400" cy="41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13) Evaluación de los procedimientos operativos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14) Propuesta de evaluación del cambio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15) Recomendaciones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16) Evaluación de la jubilación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17) Revisar los resultados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18) Análisis de riesgo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19) Análisis de seguridad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20) Evaluación del diseño del software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21) Evaluación de los requisitos de software</a:t>
            </a:r>
            <a:endParaRPr sz="12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/>
              <a:t>22) Evaluación del código fuente y de la documentación del código fuente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¿Qué es?</a:t>
            </a:r>
            <a:endParaRPr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 un estándar que define los procesos de Verificación y Validación  en </a:t>
            </a:r>
            <a:r>
              <a:rPr lang="es"/>
              <a:t>términos</a:t>
            </a:r>
            <a:r>
              <a:rPr lang="es"/>
              <a:t> de </a:t>
            </a:r>
            <a:r>
              <a:rPr b="1" lang="es"/>
              <a:t>actividades </a:t>
            </a:r>
            <a:r>
              <a:rPr b="1" lang="es"/>
              <a:t>específicas</a:t>
            </a:r>
            <a:r>
              <a:rPr b="1" lang="es"/>
              <a:t> y tareas relacionadas</a:t>
            </a:r>
            <a:r>
              <a:rPr lang="es"/>
              <a:t>. El estándar </a:t>
            </a:r>
            <a:r>
              <a:rPr lang="es"/>
              <a:t>también</a:t>
            </a:r>
            <a:r>
              <a:rPr lang="es"/>
              <a:t> define el contenido del </a:t>
            </a:r>
            <a:r>
              <a:rPr b="1" lang="es"/>
              <a:t>plan de V&amp;V</a:t>
            </a:r>
            <a:r>
              <a:rPr lang="es"/>
              <a:t>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El estándar IEEE 1012 consiste en la Verificación y Validación de un software, es un procedimiento basado en normas de calidad en algunos modelos de vida de un software.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Determina la calidad de un producto conforme a los requisitos a través de un método que implica la evaluación óptima del software y cada uno de sus componentes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</a:t>
            </a:r>
            <a:r>
              <a:rPr lang="es"/>
              <a:t>nformes de tareas de V &amp; V</a:t>
            </a:r>
            <a:endParaRPr/>
          </a:p>
        </p:txBody>
      </p:sp>
      <p:sp>
        <p:nvSpPr>
          <p:cNvPr id="379" name="Shape 379"/>
          <p:cNvSpPr txBox="1"/>
          <p:nvPr>
            <p:ph idx="1" type="body"/>
          </p:nvPr>
        </p:nvSpPr>
        <p:spPr>
          <a:xfrm>
            <a:off x="3539325" y="593900"/>
            <a:ext cx="5090400" cy="41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23) Revisión de los requisitos del sistema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24) Resultados de la prueba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25) Análisis de trazabilidad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</a:t>
            </a:r>
            <a:r>
              <a:rPr lang="es"/>
              <a:t>nformes de resumen de actividades de V &amp; V</a:t>
            </a:r>
            <a:endParaRPr/>
          </a:p>
        </p:txBody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3539325" y="593900"/>
            <a:ext cx="5090400" cy="41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 informe resumido de actividad resumirá los resultados de V&amp;V . Tareas realizadas para las siguientes actividades del ciclo de vida de V &amp; V: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1) Adquisición de soporte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2) Planificación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3) Concepto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4) Requisitos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5) Diseño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6) Implementación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7) prueba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</a:t>
            </a:r>
            <a:r>
              <a:rPr lang="es"/>
              <a:t>nformes de resumen de actividades de V &amp; V</a:t>
            </a:r>
            <a:endParaRPr/>
          </a:p>
        </p:txBody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3539325" y="593900"/>
            <a:ext cx="5090400" cy="41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8) Instalación y pago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9) Operación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10) Mantenimiento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type="title"/>
          </p:nvPr>
        </p:nvSpPr>
        <p:spPr>
          <a:xfrm>
            <a:off x="67175" y="428200"/>
            <a:ext cx="29748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Requerimientos  administrativos de V &amp; V</a:t>
            </a:r>
            <a:endParaRPr/>
          </a:p>
        </p:txBody>
      </p:sp>
      <p:sp>
        <p:nvSpPr>
          <p:cNvPr id="397" name="Shape 397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Los requisitos administrativos de V &amp; V consistirán en lo siguiente: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1) Resolución de anomalías y política de informes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2) Política de iteración de tareas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3) Política de desviación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4) procedimientos de control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5) Estándares, prácticas y convenciones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Requerimientos de documentación de V&amp;V</a:t>
            </a:r>
            <a:endParaRPr/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El alcance de la documentación de V &amp; V consiste en documentación de prueba de V &amp; V y documentación SVVP. los requisitos para la documentación se describen en las siguientes </a:t>
            </a:r>
            <a:r>
              <a:rPr lang="es"/>
              <a:t>sub cláusulas</a:t>
            </a:r>
            <a:r>
              <a:rPr lang="es"/>
              <a:t>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Documentación de prueba de V &amp; V</a:t>
            </a:r>
            <a:endParaRPr/>
          </a:p>
        </p:txBody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Los requisitos de la documentación de prueba de V &amp; V deben incluir los planes de prueba, diseños, casos, procedimientos y resultados para pruebas de componentes, integración, sistema y aceptación desarrolladas por el esfuerzo de V &amp; V.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Documentación SVVP</a:t>
            </a:r>
            <a:endParaRPr/>
          </a:p>
        </p:txBody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El esfuerzo de V &amp; V generará un SVVP que aborde los temas descritos en la cláusula 7 de este estándar. Sino hay información pertinente a un tema, el SVVP deberá contener la frase "Este tema no es aplicable a este plan "y deberá indicar una razón apropiada para la exclusión. Se pueden agregar temas adicionales al plan.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Esquema del Plan de V&amp;V de Software</a:t>
            </a:r>
            <a:endParaRPr/>
          </a:p>
        </p:txBody>
      </p:sp>
      <p:sp>
        <p:nvSpPr>
          <p:cNvPr id="421" name="Shape 421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SVVP (Software V&amp;V Plan)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/>
          <p:nvPr>
            <p:ph type="title"/>
          </p:nvPr>
        </p:nvSpPr>
        <p:spPr>
          <a:xfrm>
            <a:off x="35300" y="47975"/>
            <a:ext cx="3240600" cy="4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Ejemplo del esquema de SVVP</a:t>
            </a:r>
            <a:endParaRPr sz="1800"/>
          </a:p>
        </p:txBody>
      </p:sp>
      <p:pic>
        <p:nvPicPr>
          <p:cNvPr id="427" name="Shape 4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00" y="698600"/>
            <a:ext cx="9108701" cy="444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A</a:t>
            </a:r>
            <a:endParaRPr/>
          </a:p>
        </p:txBody>
      </p:sp>
      <p:sp>
        <p:nvSpPr>
          <p:cNvPr id="433" name="Shape 433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Mapeo de actividades y tareas de IEEE Std 1012 V &amp; V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Conceptos clave</a:t>
            </a:r>
            <a:endParaRPr/>
          </a:p>
        </p:txBody>
      </p:sp>
      <p:sp>
        <p:nvSpPr>
          <p:cNvPr id="223" name="Shape 223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B</a:t>
            </a:r>
            <a:endParaRPr/>
          </a:p>
        </p:txBody>
      </p:sp>
      <p:sp>
        <p:nvSpPr>
          <p:cNvPr id="439" name="Shape 439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Esquema de niveles de integridad basado en riesgos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Nivel de integridad 4</a:t>
            </a:r>
            <a:endParaRPr/>
          </a:p>
        </p:txBody>
      </p:sp>
      <p:sp>
        <p:nvSpPr>
          <p:cNvPr id="445" name="Shape 445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Un error de una función o característica del sistema que cause:</a:t>
            </a:r>
            <a:endParaRPr/>
          </a:p>
          <a:p>
            <a:pPr indent="-317500" lvl="0" marL="45720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catastróficas al sistema con razonable, probable u ocasional posibilidad de ocurrencia de un estado de operación que contribuya al error. 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</a:t>
            </a:r>
            <a:r>
              <a:rPr lang="es"/>
              <a:t>críticas</a:t>
            </a:r>
            <a:r>
              <a:rPr lang="es"/>
              <a:t> con razonable o probable posibilidad de ocurrencia de un estado de operación que contribuya al error.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Nivel de integridad 3</a:t>
            </a:r>
            <a:endParaRPr/>
          </a:p>
        </p:txBody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Un error de una función o característica del sistema que cause:</a:t>
            </a:r>
            <a:endParaRPr/>
          </a:p>
          <a:p>
            <a:pPr indent="-317500" lvl="0" marL="45720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catastróficas con ocasional o infrecuente posibilidad de ocurrencia de un estado de operación que contribuya al error. 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</a:t>
            </a:r>
            <a:r>
              <a:rPr lang="es"/>
              <a:t>críticas</a:t>
            </a:r>
            <a:r>
              <a:rPr lang="es"/>
              <a:t> con probable u ocasional posibilidad de ocurrencia de un estado de operación que contribuya al error. 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marginales con razonable o probable posibilidad de ocurrencia de un estado de operación que contribuya al error.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Nivel de integridad 2</a:t>
            </a:r>
            <a:endParaRPr/>
          </a:p>
        </p:txBody>
      </p:sp>
      <p:sp>
        <p:nvSpPr>
          <p:cNvPr id="457" name="Shape 457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 error de una función o característica del sistema que cause: </a:t>
            </a:r>
            <a:endParaRPr/>
          </a:p>
          <a:p>
            <a:pPr indent="-317500" lvl="0" marL="457200" rtl="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</a:t>
            </a:r>
            <a:r>
              <a:rPr lang="es"/>
              <a:t>críticas</a:t>
            </a:r>
            <a:r>
              <a:rPr lang="es"/>
              <a:t> con infrecuente posibilidad de ocurrencia de un estado de operación que contribuya al error. 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marginales con probable u ocasional posibilidad de ocurrencia de un estado de operación que contribuya al error. 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despreciables con razonable o probable posibilidad de ocurrencia de un estado de operación que contribuya al error. 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Nivel de integridad 1</a:t>
            </a:r>
            <a:endParaRPr/>
          </a:p>
        </p:txBody>
      </p:sp>
      <p:sp>
        <p:nvSpPr>
          <p:cNvPr id="463" name="Shape 46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Un error de una función o característica del sistema que cause:</a:t>
            </a:r>
            <a:endParaRPr/>
          </a:p>
          <a:p>
            <a:pPr indent="-317500" lvl="0" marL="457200" algn="just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</a:t>
            </a:r>
            <a:r>
              <a:rPr lang="es"/>
              <a:t>críticas</a:t>
            </a:r>
            <a:r>
              <a:rPr lang="es"/>
              <a:t> con infrecuente posibilidad de ocurrencia de un estado de operación que contribuya al error.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marginales con ocasional o infrecuente posibilidad de ocurrencia de un estado de operación que contribuya al error. 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Consecuencias despreciables con probable, ocasional o infrecuente posibilidad de ocurrencia de un estado de operación que contribuya al error. </a:t>
            </a:r>
            <a:br>
              <a:rPr lang="es"/>
            </a:b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>
            <p:ph type="ctrTitle"/>
          </p:nvPr>
        </p:nvSpPr>
        <p:spPr>
          <a:xfrm>
            <a:off x="230500" y="222850"/>
            <a:ext cx="7172100" cy="7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Definición de consecuencias</a:t>
            </a:r>
            <a:endParaRPr/>
          </a:p>
        </p:txBody>
      </p:sp>
      <p:sp>
        <p:nvSpPr>
          <p:cNvPr id="469" name="Shape 469"/>
          <p:cNvSpPr txBox="1"/>
          <p:nvPr>
            <p:ph idx="1" type="subTitle"/>
          </p:nvPr>
        </p:nvSpPr>
        <p:spPr>
          <a:xfrm>
            <a:off x="345650" y="1925025"/>
            <a:ext cx="7172100" cy="19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0" name="Shape 4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27324"/>
            <a:ext cx="9144001" cy="384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/>
          <p:nvPr>
            <p:ph type="ctrTitle"/>
          </p:nvPr>
        </p:nvSpPr>
        <p:spPr>
          <a:xfrm>
            <a:off x="47975" y="1028900"/>
            <a:ext cx="9096000" cy="7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Representación gráfica de la correspondencia de consecuencias y niveles de integridad</a:t>
            </a:r>
            <a:endParaRPr/>
          </a:p>
        </p:txBody>
      </p:sp>
      <p:sp>
        <p:nvSpPr>
          <p:cNvPr id="476" name="Shape 476"/>
          <p:cNvSpPr txBox="1"/>
          <p:nvPr>
            <p:ph idx="1" type="subTitle"/>
          </p:nvPr>
        </p:nvSpPr>
        <p:spPr>
          <a:xfrm>
            <a:off x="345650" y="1925025"/>
            <a:ext cx="7172100" cy="19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7" name="Shape 4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48575"/>
            <a:ext cx="9144000" cy="274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C</a:t>
            </a:r>
            <a:endParaRPr/>
          </a:p>
        </p:txBody>
      </p:sp>
      <p:sp>
        <p:nvSpPr>
          <p:cNvPr id="483" name="Shape 483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Definición de V &amp; V independiente (IV y V)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type="title"/>
          </p:nvPr>
        </p:nvSpPr>
        <p:spPr>
          <a:xfrm>
            <a:off x="86375" y="428200"/>
            <a:ext cx="28788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Define los siguientes tipos de independencia</a:t>
            </a:r>
            <a:endParaRPr/>
          </a:p>
        </p:txBody>
      </p:sp>
      <p:sp>
        <p:nvSpPr>
          <p:cNvPr id="489" name="Shape 489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Técnica </a:t>
            </a:r>
            <a:endParaRPr/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Gerencial </a:t>
            </a:r>
            <a:endParaRPr/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Financiera</a:t>
            </a:r>
            <a:endParaRPr/>
          </a:p>
          <a:p>
            <a:pPr indent="-3175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Formas de independencia</a:t>
            </a:r>
            <a:endParaRPr/>
          </a:p>
          <a:p>
            <a:pPr indent="-3048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Clásica</a:t>
            </a:r>
            <a:endParaRPr/>
          </a:p>
          <a:p>
            <a:pPr indent="-3048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Modificada</a:t>
            </a:r>
            <a:endParaRPr/>
          </a:p>
          <a:p>
            <a:pPr indent="-3048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Integrada</a:t>
            </a:r>
            <a:endParaRPr/>
          </a:p>
          <a:p>
            <a:pPr indent="-3048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Interno </a:t>
            </a:r>
            <a:endParaRPr/>
          </a:p>
          <a:p>
            <a:pPr indent="-304800" lvl="1" marL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s"/>
              <a:t>Embebido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D</a:t>
            </a:r>
            <a:endParaRPr/>
          </a:p>
        </p:txBody>
      </p:sp>
      <p:sp>
        <p:nvSpPr>
          <p:cNvPr id="495" name="Shape 495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V&amp;V de la </a:t>
            </a:r>
            <a:r>
              <a:rPr lang="es"/>
              <a:t>reutilización</a:t>
            </a:r>
            <a:r>
              <a:rPr lang="es"/>
              <a:t> de software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Niveles de integridad</a:t>
            </a:r>
            <a:endParaRPr/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400">
                <a:solidFill>
                  <a:schemeClr val="dk2"/>
                </a:solidFill>
              </a:rPr>
              <a:t>Representa las características únicas del proyecto que definen la importancia del software para el </a:t>
            </a:r>
            <a:r>
              <a:rPr b="1" lang="es" sz="1400">
                <a:solidFill>
                  <a:schemeClr val="dk2"/>
                </a:solidFill>
              </a:rPr>
              <a:t>Usuario</a:t>
            </a:r>
            <a:r>
              <a:rPr lang="es" sz="1400">
                <a:solidFill>
                  <a:schemeClr val="dk2"/>
                </a:solidFill>
              </a:rPr>
              <a:t>.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s" sz="1400">
                <a:solidFill>
                  <a:schemeClr val="dk2"/>
                </a:solidFill>
              </a:rPr>
              <a:t>Define cuatro niveles de integridad para describir la importancia del software, varían desde alta integridad hasta baja integridad, para el </a:t>
            </a:r>
            <a:r>
              <a:rPr b="1" lang="es" sz="1400">
                <a:solidFill>
                  <a:schemeClr val="dk2"/>
                </a:solidFill>
              </a:rPr>
              <a:t>usuario</a:t>
            </a:r>
            <a:r>
              <a:rPr lang="es" sz="1400">
                <a:solidFill>
                  <a:schemeClr val="dk2"/>
                </a:solidFill>
              </a:rPr>
              <a:t>.</a:t>
            </a:r>
            <a:endParaRPr sz="1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Propósito</a:t>
            </a:r>
            <a:endParaRPr/>
          </a:p>
        </p:txBody>
      </p:sp>
      <p:sp>
        <p:nvSpPr>
          <p:cNvPr id="501" name="Shape 501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es"/>
              <a:t>El propósito de este anexo es proporcionar opciones y sugerencias para ayudar al esfuerzo de V &amp; V de software de reutilización y para superar los desafíos particulares asociados con el software de reutilización. El software de reutilización puede tomar muchas formas y podría incluir software de bibliotecas de software, software personalizado desarrollado para otras aplicaciones, software COTS, requisitos de software, diseños de software u otros artefactos del software existente.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E</a:t>
            </a:r>
            <a:endParaRPr/>
          </a:p>
        </p:txBody>
      </p:sp>
      <p:sp>
        <p:nvSpPr>
          <p:cNvPr id="507" name="Shape 507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Medidas de V&amp;V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Propósito</a:t>
            </a:r>
            <a:endParaRPr/>
          </a:p>
        </p:txBody>
      </p:sp>
      <p:sp>
        <p:nvSpPr>
          <p:cNvPr id="513" name="Shape 51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es"/>
              <a:t>La gestión de la actividad de V &amp; V utiliza medidas para proporcionar retroalimentación para la mejora continua del proceso de V &amp; V y para evaluar los procesos y productos de desarrollo de software. Las tendencias pueden identificarse y abordarse mediante el cálculo de medidas de evaluación a lo largo de un período de tiempo. Deben establecerse los valores umbral de las medidas y las tendencias deben evaluarse para que sirvan como indicadores de si un proceso, producto o tarea de V &amp; V ha sido satisfactoriamente logrado. No se aplica ningún conjunto de medidas estándar para todos los proyectos, por lo que el uso de medidas puede variar según el dominio de la aplicación y el entorno de desarrollo de software. Pero el estándar define fórmulas para: densidad, efectividad y eficiencia.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F</a:t>
            </a:r>
            <a:endParaRPr/>
          </a:p>
        </p:txBody>
      </p:sp>
      <p:sp>
        <p:nvSpPr>
          <p:cNvPr id="519" name="Shape 519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Ejemplo de relación organizacional de V &amp; V con otras responsabilidades del proyecto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Provee un ejemplo de las interacciones y la </a:t>
            </a:r>
            <a:r>
              <a:rPr lang="es"/>
              <a:t>información</a:t>
            </a:r>
            <a:r>
              <a:rPr lang="es"/>
              <a:t> que pasan</a:t>
            </a:r>
            <a:endParaRPr/>
          </a:p>
        </p:txBody>
      </p:sp>
      <p:sp>
        <p:nvSpPr>
          <p:cNvPr id="525" name="Shape 525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26" name="Shape 5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0250" y="485775"/>
            <a:ext cx="5498551" cy="417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>
            <p:ph type="title"/>
          </p:nvPr>
        </p:nvSpPr>
        <p:spPr>
          <a:xfrm>
            <a:off x="311700" y="2795400"/>
            <a:ext cx="8520600" cy="126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Anexo G</a:t>
            </a:r>
            <a:endParaRPr/>
          </a:p>
        </p:txBody>
      </p:sp>
      <p:sp>
        <p:nvSpPr>
          <p:cNvPr id="532" name="Shape 532"/>
          <p:cNvSpPr txBox="1"/>
          <p:nvPr>
            <p:ph idx="1" type="subTitle"/>
          </p:nvPr>
        </p:nvSpPr>
        <p:spPr>
          <a:xfrm>
            <a:off x="311700" y="4123350"/>
            <a:ext cx="8520600" cy="4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Tareas opcionales de V&amp;V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Son</a:t>
            </a:r>
            <a:endParaRPr/>
          </a:p>
        </p:txBody>
      </p:sp>
      <p:sp>
        <p:nvSpPr>
          <p:cNvPr id="538" name="Shape 538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s"/>
              <a:t>Análisis de algoritmos: </a:t>
            </a:r>
            <a:r>
              <a:rPr lang="es"/>
              <a:t>Verificar la correcta implementación de algoritmos, ecuaciones, funciones matemáticas o expresiones para la solución del problema.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s"/>
              <a:t>Rendimiento de auditorías:</a:t>
            </a:r>
            <a:r>
              <a:rPr lang="es"/>
              <a:t> Proporcionar una evaluación independiente de si un proceso  de software  y sus productos cumplen con las regulaciones, estándares, planes, procedimientos, especificaciones y directrices aplicables.	</a:t>
            </a:r>
            <a:endParaRPr/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s"/>
              <a:t>Soporte de auditorías:</a:t>
            </a:r>
            <a:r>
              <a:rPr lang="es"/>
              <a:t> Proporcionar experiencia técnica a los auditores que lo soliciten. Pueden representar a la persona que solicita los servicios en los procedimientos de auditoría y pueden ayudar en el V &amp; V de las actividades correctivas identificadas por la auditoría.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Son</a:t>
            </a:r>
            <a:endParaRPr/>
          </a:p>
        </p:txBody>
      </p:sp>
      <p:sp>
        <p:nvSpPr>
          <p:cNvPr id="544" name="Shape 544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Análisis de flujo de control: Evalúa la corrección del software mediante la diagramación del control lógico. </a:t>
            </a:r>
            <a:br>
              <a:rPr lang="es"/>
            </a:br>
            <a:r>
              <a:rPr lang="es"/>
              <a:t>Examina el flujo de la lógica para identificar los requisitos faltantes, incompletos o inexactos. </a:t>
            </a:r>
            <a:br>
              <a:rPr lang="es"/>
            </a:br>
            <a:r>
              <a:rPr lang="es"/>
              <a:t>Valida si el flujo de control entre las funciones representa una solución correcta al problema.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Análisis de costos: Evaluar el estado del costo de los procesos de desarrollo.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Análisis de BD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Evaluación del plan de recuperación de desastres</a:t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/>
              <a:t>Inspecciones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Referencias</a:t>
            </a:r>
            <a:endParaRPr/>
          </a:p>
        </p:txBody>
      </p:sp>
      <p:sp>
        <p:nvSpPr>
          <p:cNvPr id="550" name="Shape 550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https://ieeexplore.ieee.org/document/8055462/</a:t>
            </a:r>
            <a:r>
              <a:rPr lang="es"/>
              <a:t>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4"/>
              </a:rPr>
              <a:t>https://prezi.com/wp0yaw-mm4vu/estandar-ieee-1012/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5"/>
              </a:rPr>
              <a:t>https://prezi.com/8wktqoxecgdy/ieee-1012-validacion-y-verificacion/</a:t>
            </a:r>
            <a:r>
              <a:rPr lang="es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311725" y="653326"/>
            <a:ext cx="3706500" cy="33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Niveles de integridad del Software</a:t>
            </a:r>
            <a:endParaRPr/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620575" y="653325"/>
            <a:ext cx="4211700" cy="37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</a:rPr>
              <a:t>Los niveles de integridad del software son un rango de valores que representan la complejidad, criticidad, riesgo, nivel de seguridad, nivel de protección del software desempeño deseado, confiabilidad y otras </a:t>
            </a:r>
            <a:r>
              <a:rPr lang="es">
                <a:solidFill>
                  <a:schemeClr val="dk2"/>
                </a:solidFill>
              </a:rPr>
              <a:t>características del proyecto en sí, </a:t>
            </a:r>
            <a:r>
              <a:rPr lang="es">
                <a:solidFill>
                  <a:schemeClr val="dk2"/>
                </a:solidFill>
              </a:rPr>
              <a:t> que definen la importancia del software para el usuario o </a:t>
            </a:r>
            <a:r>
              <a:rPr lang="es">
                <a:solidFill>
                  <a:schemeClr val="dk2"/>
                </a:solidFill>
              </a:rPr>
              <a:t>adquisidor</a:t>
            </a:r>
            <a:r>
              <a:rPr lang="es">
                <a:solidFill>
                  <a:schemeClr val="dk2"/>
                </a:solidFill>
              </a:rPr>
              <a:t>. Las </a:t>
            </a:r>
            <a:r>
              <a:rPr lang="es">
                <a:solidFill>
                  <a:schemeClr val="dk2"/>
                </a:solidFill>
              </a:rPr>
              <a:t>características suelen determinar el nivel de integridad dependiendo del objetivo de la aplicación y uso del sistema.</a:t>
            </a:r>
            <a:r>
              <a:rPr lang="es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</a:rPr>
              <a:t>Los niveles de integridad del software establecidos para un proyecto deben resultar de acuerdos entre el adquisidor, proveedor, desarrollador y las autoridades independientes de aseguramient</a:t>
            </a:r>
            <a:r>
              <a:rPr lang="es">
                <a:solidFill>
                  <a:schemeClr val="dk2"/>
                </a:solidFill>
              </a:rPr>
              <a:t>o.</a:t>
            </a:r>
            <a:endParaRPr>
              <a:solidFill>
                <a:schemeClr val="dk2"/>
              </a:solidFill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2"/>
                </a:solidFill>
              </a:rPr>
              <a:t>El nivel de integridad determina el número de tareas a efectuar, entre más alto mayor número de tareas se llevan a cabo y son más rigurosas </a:t>
            </a:r>
            <a:endParaRPr>
              <a:solidFill>
                <a:schemeClr val="dk2"/>
              </a:solidFill>
            </a:endParaRPr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ctrTitle"/>
          </p:nvPr>
        </p:nvSpPr>
        <p:spPr>
          <a:xfrm>
            <a:off x="345650" y="1086500"/>
            <a:ext cx="7172100" cy="7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latin typeface="Franklin Gothic"/>
                <a:ea typeface="Franklin Gothic"/>
                <a:cs typeface="Franklin Gothic"/>
                <a:sym typeface="Franklin Gothic"/>
              </a:rPr>
              <a:t>Mínimo de tareas V&amp;V por cada nivel de integridad</a:t>
            </a:r>
            <a:endParaRPr sz="2400"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sp>
        <p:nvSpPr>
          <p:cNvPr id="241" name="Shape 241"/>
          <p:cNvSpPr txBox="1"/>
          <p:nvPr>
            <p:ph idx="1" type="subTitle"/>
          </p:nvPr>
        </p:nvSpPr>
        <p:spPr>
          <a:xfrm>
            <a:off x="345650" y="1925025"/>
            <a:ext cx="7172100" cy="32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latin typeface="Franklin Gothic"/>
                <a:ea typeface="Franklin Gothic"/>
                <a:cs typeface="Franklin Gothic"/>
                <a:sym typeface="Franklin Gothic"/>
              </a:rPr>
              <a:t>Define el </a:t>
            </a:r>
            <a:r>
              <a:rPr lang="es" sz="1800">
                <a:latin typeface="Franklin Gothic"/>
                <a:ea typeface="Franklin Gothic"/>
                <a:cs typeface="Franklin Gothic"/>
                <a:sym typeface="Franklin Gothic"/>
              </a:rPr>
              <a:t>mínimo</a:t>
            </a:r>
            <a:r>
              <a:rPr lang="es" sz="1800">
                <a:latin typeface="Franklin Gothic"/>
                <a:ea typeface="Franklin Gothic"/>
                <a:cs typeface="Franklin Gothic"/>
                <a:sym typeface="Franklin Gothic"/>
              </a:rPr>
              <a:t> de tareas V&amp;V que se requieren por cada uno de los cuatro niveles de integridad.  </a:t>
            </a:r>
            <a:r>
              <a:rPr lang="es" sz="1800">
                <a:latin typeface="Franklin Gothic"/>
                <a:ea typeface="Franklin Gothic"/>
                <a:cs typeface="Franklin Gothic"/>
                <a:sym typeface="Franklin Gothic"/>
              </a:rPr>
              <a:t>Incluye una tabla de tareas opcionales de V &amp; V para adaptar el Esfuerzo de V &amp; V para abordar las necesidades del proyecto y las características específicas de la aplicación.</a:t>
            </a:r>
            <a:endParaRPr sz="1800">
              <a:solidFill>
                <a:schemeClr val="lt1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lt1"/>
                </a:solidFill>
              </a:rPr>
              <a:t>Tareas V&amp;v opcionales 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lt1"/>
                </a:solidFill>
              </a:rPr>
              <a:t>Aquellas tareas de V&amp;V que podrían ser agregadas al mínimo de tareas V&amp;V para registrar requerimientos de aplicación específicos.</a:t>
            </a:r>
            <a:endParaRPr sz="1800">
              <a:solidFill>
                <a:schemeClr val="lt1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subTitle"/>
          </p:nvPr>
        </p:nvSpPr>
        <p:spPr>
          <a:xfrm>
            <a:off x="336075" y="987800"/>
            <a:ext cx="3876600" cy="3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lt1"/>
                </a:solidFill>
              </a:rPr>
              <a:t>Intensidad y rigor aplicado a las tareas V&amp;V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lt1"/>
                </a:solidFill>
              </a:rPr>
              <a:t>Introduce la noción de la intensidad y rigor aplicado a las tareas V&amp;V de acuerdo al nivel de integridad del software. Un software con integridad de nivel alto requiere de más intensidad y rigor a la tarea V&amp;V. La intensidad incluye un mayor alcance de análisis a través de todas las condiciones de operación del sistema normales y anormales. El rigor incluye más  técnicas formales y procedimientos de registro.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247" name="Shape 247"/>
          <p:cNvSpPr txBox="1"/>
          <p:nvPr>
            <p:ph idx="4294967295" type="body"/>
          </p:nvPr>
        </p:nvSpPr>
        <p:spPr>
          <a:xfrm>
            <a:off x="4832400" y="934850"/>
            <a:ext cx="3999900" cy="3534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chemeClr val="lt1"/>
                </a:solidFill>
              </a:rPr>
              <a:t>Criterio detallado para las tareas V&amp;V</a:t>
            </a:r>
            <a:br>
              <a:rPr lang="es" sz="1800">
                <a:solidFill>
                  <a:schemeClr val="lt1"/>
                </a:solidFill>
              </a:rPr>
            </a:br>
            <a:br>
              <a:rPr lang="es" sz="1800">
                <a:solidFill>
                  <a:schemeClr val="lt1"/>
                </a:solidFill>
              </a:rPr>
            </a:br>
            <a:endParaRPr sz="1800">
              <a:solidFill>
                <a:schemeClr val="lt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lt1"/>
                </a:solidFill>
              </a:rPr>
              <a:t>Define criterios específicos para cada tarea de V &amp; V, incluidos los criterios mínimos para corrección, consistencia, integridad, precisión, legibilidad y capacidad de prueba.</a:t>
            </a:r>
            <a:br>
              <a:rPr lang="es" sz="1800">
                <a:solidFill>
                  <a:schemeClr val="lt1"/>
                </a:solidFill>
              </a:rPr>
            </a:b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817050" y="381925"/>
            <a:ext cx="3827400" cy="44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lt1"/>
                </a:solidFill>
              </a:rPr>
              <a:t>Puntos de vista del sistema</a:t>
            </a:r>
            <a:endParaRPr sz="2400"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lt1"/>
                </a:solidFill>
              </a:rPr>
              <a:t>Incluye tareas mínimas de V &amp; V para abordar problemas del sistema. Estas tareas incluyen</a:t>
            </a:r>
            <a:endParaRPr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lt1"/>
                </a:solidFill>
              </a:rPr>
              <a:t>análisis de riesgos, análisis de seguridad, análisis de riesgos, evaluación de la migración y evaluación de la retirada.</a:t>
            </a:r>
            <a:endParaRPr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lt1"/>
                </a:solidFill>
              </a:rPr>
              <a:t>Los problemas específicos del sistema están contenidos en los criterios de tareas de V y V individuales.</a:t>
            </a:r>
            <a:endParaRPr>
              <a:solidFill>
                <a:schemeClr val="lt1"/>
              </a:solidFill>
              <a:highlight>
                <a:srgbClr val="FFFFFF"/>
              </a:highlight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highlight>
                <a:srgbClr val="FFFFFF"/>
              </a:highlight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highlight>
                <a:srgbClr val="FFFFFF"/>
              </a:highlight>
            </a:endParaRPr>
          </a:p>
        </p:txBody>
      </p:sp>
      <p:sp>
        <p:nvSpPr>
          <p:cNvPr id="253" name="Shape 253"/>
          <p:cNvSpPr txBox="1"/>
          <p:nvPr/>
        </p:nvSpPr>
        <p:spPr>
          <a:xfrm>
            <a:off x="5181875" y="381925"/>
            <a:ext cx="3650400" cy="42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chemeClr val="lt1"/>
                </a:solidFill>
              </a:rPr>
              <a:t>Conformidad con los estándares internacionales y los de IEEE</a:t>
            </a:r>
            <a:endParaRPr sz="2400">
              <a:solidFill>
                <a:schemeClr val="lt1"/>
              </a:solidFill>
            </a:endParaRPr>
          </a:p>
          <a:p>
            <a:pPr indent="0" lvl="0" mar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lt1"/>
                </a:solidFill>
              </a:rPr>
              <a:t>Este estándar aborda los procesos del ciclo de vida completo del software, incluida la adquisición, el suministro, desarrollo, operación y mantenimiento. Este estándar es compatible con todos los modelos de ciclo de vida; sin embargo, no todos los modelos de ciclo de vida usan todos los procesos del ciclo de vida descritos en este estándar.</a:t>
            </a:r>
            <a:endParaRPr>
              <a:solidFill>
                <a:schemeClr val="lt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