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56" r:id="rId2"/>
    <p:sldId id="276" r:id="rId3"/>
    <p:sldId id="257" r:id="rId4"/>
    <p:sldId id="277" r:id="rId5"/>
    <p:sldId id="258" r:id="rId6"/>
    <p:sldId id="278" r:id="rId7"/>
    <p:sldId id="259" r:id="rId8"/>
    <p:sldId id="265" r:id="rId9"/>
    <p:sldId id="260" r:id="rId10"/>
    <p:sldId id="266" r:id="rId11"/>
    <p:sldId id="267" r:id="rId12"/>
    <p:sldId id="268" r:id="rId13"/>
    <p:sldId id="273" r:id="rId14"/>
    <p:sldId id="270" r:id="rId15"/>
    <p:sldId id="274" r:id="rId16"/>
    <p:sldId id="271" r:id="rId17"/>
    <p:sldId id="275" r:id="rId18"/>
    <p:sldId id="272" r:id="rId19"/>
    <p:sldId id="264" r:id="rId20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984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clust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cluste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clust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Hoja1!$M$6</c:f>
              <c:strCache>
                <c:ptCount val="1"/>
                <c:pt idx="0">
                  <c:v>Grupo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Hoja1!$L$7:$L$13</c:f>
              <c:strCache>
                <c:ptCount val="7"/>
                <c:pt idx="0">
                  <c:v>Violencia física</c:v>
                </c:pt>
                <c:pt idx="1">
                  <c:v>Violencia económica</c:v>
                </c:pt>
                <c:pt idx="2">
                  <c:v>Violencia verbal</c:v>
                </c:pt>
                <c:pt idx="3">
                  <c:v>Violencia psicológica</c:v>
                </c:pt>
                <c:pt idx="4">
                  <c:v>Violencia género</c:v>
                </c:pt>
                <c:pt idx="5">
                  <c:v>Violencia sexual</c:v>
                </c:pt>
                <c:pt idx="6">
                  <c:v>Cyberbullying</c:v>
                </c:pt>
              </c:strCache>
            </c:strRef>
          </c:cat>
          <c:val>
            <c:numRef>
              <c:f>Hoja1!$M$7:$M$13</c:f>
              <c:numCache>
                <c:formatCode>General</c:formatCode>
                <c:ptCount val="7"/>
                <c:pt idx="0">
                  <c:v>0.110622710622711</c:v>
                </c:pt>
                <c:pt idx="1">
                  <c:v>0.101098901098901</c:v>
                </c:pt>
                <c:pt idx="2">
                  <c:v>0.229304029304029</c:v>
                </c:pt>
                <c:pt idx="3">
                  <c:v>0.10989010989011</c:v>
                </c:pt>
                <c:pt idx="4">
                  <c:v>0.12967032967033</c:v>
                </c:pt>
                <c:pt idx="5">
                  <c:v>0.03003663003663</c:v>
                </c:pt>
                <c:pt idx="6">
                  <c:v>0.145054945054945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Hoja1!$N$6</c:f>
              <c:strCache>
                <c:ptCount val="1"/>
                <c:pt idx="0">
                  <c:v>Grupo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Hoja1!$L$7:$L$13</c:f>
              <c:strCache>
                <c:ptCount val="7"/>
                <c:pt idx="0">
                  <c:v>Violencia física</c:v>
                </c:pt>
                <c:pt idx="1">
                  <c:v>Violencia económica</c:v>
                </c:pt>
                <c:pt idx="2">
                  <c:v>Violencia verbal</c:v>
                </c:pt>
                <c:pt idx="3">
                  <c:v>Violencia psicológica</c:v>
                </c:pt>
                <c:pt idx="4">
                  <c:v>Violencia género</c:v>
                </c:pt>
                <c:pt idx="5">
                  <c:v>Violencia sexual</c:v>
                </c:pt>
                <c:pt idx="6">
                  <c:v>Cyberbullying</c:v>
                </c:pt>
              </c:strCache>
            </c:strRef>
          </c:cat>
          <c:val>
            <c:numRef>
              <c:f>Hoja1!$N$7:$N$13</c:f>
              <c:numCache>
                <c:formatCode>General</c:formatCode>
                <c:ptCount val="7"/>
                <c:pt idx="0">
                  <c:v>4.192307692307692</c:v>
                </c:pt>
                <c:pt idx="1">
                  <c:v>3.346153846153846</c:v>
                </c:pt>
                <c:pt idx="2">
                  <c:v>5.076923076923077</c:v>
                </c:pt>
                <c:pt idx="3">
                  <c:v>4.423076923076922</c:v>
                </c:pt>
                <c:pt idx="4">
                  <c:v>3.884615384615384</c:v>
                </c:pt>
                <c:pt idx="5">
                  <c:v>0.923076923076923</c:v>
                </c:pt>
                <c:pt idx="6">
                  <c:v>2.0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Hoja1!$O$6</c:f>
              <c:strCache>
                <c:ptCount val="1"/>
                <c:pt idx="0">
                  <c:v>Grupo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Hoja1!$L$7:$L$13</c:f>
              <c:strCache>
                <c:ptCount val="7"/>
                <c:pt idx="0">
                  <c:v>Violencia física</c:v>
                </c:pt>
                <c:pt idx="1">
                  <c:v>Violencia económica</c:v>
                </c:pt>
                <c:pt idx="2">
                  <c:v>Violencia verbal</c:v>
                </c:pt>
                <c:pt idx="3">
                  <c:v>Violencia psicológica</c:v>
                </c:pt>
                <c:pt idx="4">
                  <c:v>Violencia género</c:v>
                </c:pt>
                <c:pt idx="5">
                  <c:v>Violencia sexual</c:v>
                </c:pt>
                <c:pt idx="6">
                  <c:v>Cyberbullying</c:v>
                </c:pt>
              </c:strCache>
            </c:strRef>
          </c:cat>
          <c:val>
            <c:numRef>
              <c:f>Hoja1!$O$7:$O$13</c:f>
              <c:numCache>
                <c:formatCode>General</c:formatCode>
                <c:ptCount val="7"/>
                <c:pt idx="0">
                  <c:v>0.547619047619048</c:v>
                </c:pt>
                <c:pt idx="1">
                  <c:v>1.031746031746032</c:v>
                </c:pt>
                <c:pt idx="2">
                  <c:v>2.23015873015873</c:v>
                </c:pt>
                <c:pt idx="3">
                  <c:v>1.57936507936508</c:v>
                </c:pt>
                <c:pt idx="4">
                  <c:v>0.924603174603175</c:v>
                </c:pt>
                <c:pt idx="5">
                  <c:v>0.297619047619048</c:v>
                </c:pt>
                <c:pt idx="6">
                  <c:v>0.662698412698413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9606520"/>
        <c:axId val="3773944"/>
      </c:lineChart>
      <c:catAx>
        <c:axId val="459606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73944"/>
        <c:crosses val="autoZero"/>
        <c:auto val="1"/>
        <c:lblAlgn val="ctr"/>
        <c:lblOffset val="100"/>
        <c:noMultiLvlLbl val="0"/>
      </c:catAx>
      <c:valAx>
        <c:axId val="3773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59606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MX"/>
              <a:t>Masculino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masculino!$F$22</c:f>
              <c:strCache>
                <c:ptCount val="1"/>
                <c:pt idx="0">
                  <c:v>Grupo 1</c:v>
                </c:pt>
              </c:strCache>
            </c:strRef>
          </c:tx>
          <c:cat>
            <c:strRef>
              <c:f>masculino!$E$23:$E$29</c:f>
              <c:strCache>
                <c:ptCount val="7"/>
                <c:pt idx="0">
                  <c:v>Violencia Física</c:v>
                </c:pt>
                <c:pt idx="1">
                  <c:v>Violencia Económica</c:v>
                </c:pt>
                <c:pt idx="2">
                  <c:v>Violencia Verbal</c:v>
                </c:pt>
                <c:pt idx="3">
                  <c:v>Violencia Psicológica</c:v>
                </c:pt>
                <c:pt idx="4">
                  <c:v>Violencia Género</c:v>
                </c:pt>
                <c:pt idx="5">
                  <c:v>Violencia Sexual</c:v>
                </c:pt>
                <c:pt idx="6">
                  <c:v>Cyberbullying</c:v>
                </c:pt>
              </c:strCache>
            </c:strRef>
          </c:cat>
          <c:val>
            <c:numRef>
              <c:f>masculino!$F$23:$F$29</c:f>
              <c:numCache>
                <c:formatCode>General</c:formatCode>
                <c:ptCount val="7"/>
                <c:pt idx="0">
                  <c:v>4.923076923076922</c:v>
                </c:pt>
                <c:pt idx="1">
                  <c:v>3.846153846153846</c:v>
                </c:pt>
                <c:pt idx="2">
                  <c:v>5.538461538461538</c:v>
                </c:pt>
                <c:pt idx="3">
                  <c:v>4.538461538461538</c:v>
                </c:pt>
                <c:pt idx="4">
                  <c:v>4.153846153846154</c:v>
                </c:pt>
                <c:pt idx="5">
                  <c:v>1.307692307692307</c:v>
                </c:pt>
                <c:pt idx="6">
                  <c:v>3.0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masculino!$G$22</c:f>
              <c:strCache>
                <c:ptCount val="1"/>
                <c:pt idx="0">
                  <c:v>Grupo 2</c:v>
                </c:pt>
              </c:strCache>
            </c:strRef>
          </c:tx>
          <c:cat>
            <c:strRef>
              <c:f>masculino!$E$23:$E$29</c:f>
              <c:strCache>
                <c:ptCount val="7"/>
                <c:pt idx="0">
                  <c:v>Violencia Física</c:v>
                </c:pt>
                <c:pt idx="1">
                  <c:v>Violencia Económica</c:v>
                </c:pt>
                <c:pt idx="2">
                  <c:v>Violencia Verbal</c:v>
                </c:pt>
                <c:pt idx="3">
                  <c:v>Violencia Psicológica</c:v>
                </c:pt>
                <c:pt idx="4">
                  <c:v>Violencia Género</c:v>
                </c:pt>
                <c:pt idx="5">
                  <c:v>Violencia Sexual</c:v>
                </c:pt>
                <c:pt idx="6">
                  <c:v>Cyberbullying</c:v>
                </c:pt>
              </c:strCache>
            </c:strRef>
          </c:cat>
          <c:val>
            <c:numRef>
              <c:f>masculino!$G$23:$G$29</c:f>
              <c:numCache>
                <c:formatCode>General</c:formatCode>
                <c:ptCount val="7"/>
                <c:pt idx="0">
                  <c:v>0.144715447154472</c:v>
                </c:pt>
                <c:pt idx="1">
                  <c:v>0.100813008130081</c:v>
                </c:pt>
                <c:pt idx="2">
                  <c:v>0.294308943089431</c:v>
                </c:pt>
                <c:pt idx="3">
                  <c:v>0.134959349593496</c:v>
                </c:pt>
                <c:pt idx="4">
                  <c:v>0.146341463414634</c:v>
                </c:pt>
                <c:pt idx="5">
                  <c:v>0.0341463414634146</c:v>
                </c:pt>
                <c:pt idx="6">
                  <c:v>0.188617886178862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masculino!$H$22</c:f>
              <c:strCache>
                <c:ptCount val="1"/>
                <c:pt idx="0">
                  <c:v>Grupo 3</c:v>
                </c:pt>
              </c:strCache>
            </c:strRef>
          </c:tx>
          <c:cat>
            <c:strRef>
              <c:f>masculino!$E$23:$E$29</c:f>
              <c:strCache>
                <c:ptCount val="7"/>
                <c:pt idx="0">
                  <c:v>Violencia Física</c:v>
                </c:pt>
                <c:pt idx="1">
                  <c:v>Violencia Económica</c:v>
                </c:pt>
                <c:pt idx="2">
                  <c:v>Violencia Verbal</c:v>
                </c:pt>
                <c:pt idx="3">
                  <c:v>Violencia Psicológica</c:v>
                </c:pt>
                <c:pt idx="4">
                  <c:v>Violencia Género</c:v>
                </c:pt>
                <c:pt idx="5">
                  <c:v>Violencia Sexual</c:v>
                </c:pt>
                <c:pt idx="6">
                  <c:v>Cyberbullying</c:v>
                </c:pt>
              </c:strCache>
            </c:strRef>
          </c:cat>
          <c:val>
            <c:numRef>
              <c:f>masculino!$H$23:$H$29</c:f>
              <c:numCache>
                <c:formatCode>General</c:formatCode>
                <c:ptCount val="7"/>
                <c:pt idx="0">
                  <c:v>0.700729927007299</c:v>
                </c:pt>
                <c:pt idx="1">
                  <c:v>1.204379562043796</c:v>
                </c:pt>
                <c:pt idx="2">
                  <c:v>2.343065693430657</c:v>
                </c:pt>
                <c:pt idx="3">
                  <c:v>1.664233576642336</c:v>
                </c:pt>
                <c:pt idx="4">
                  <c:v>0.948905109489051</c:v>
                </c:pt>
                <c:pt idx="5">
                  <c:v>0.313868613138686</c:v>
                </c:pt>
                <c:pt idx="6">
                  <c:v>0.773722627737226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9916392"/>
        <c:axId val="419947320"/>
      </c:lineChart>
      <c:catAx>
        <c:axId val="419916392"/>
        <c:scaling>
          <c:orientation val="minMax"/>
        </c:scaling>
        <c:delete val="0"/>
        <c:axPos val="b"/>
        <c:majorTickMark val="out"/>
        <c:minorTickMark val="none"/>
        <c:tickLblPos val="nextTo"/>
        <c:crossAx val="419947320"/>
        <c:crosses val="autoZero"/>
        <c:auto val="1"/>
        <c:lblAlgn val="ctr"/>
        <c:lblOffset val="100"/>
        <c:noMultiLvlLbl val="0"/>
      </c:catAx>
      <c:valAx>
        <c:axId val="419947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99163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Femenino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Femenino!$F$3</c:f>
              <c:strCache>
                <c:ptCount val="1"/>
                <c:pt idx="0">
                  <c:v>Grupo 1</c:v>
                </c:pt>
              </c:strCache>
            </c:strRef>
          </c:tx>
          <c:cat>
            <c:strRef>
              <c:f>Femenino!$E$4:$E$10</c:f>
              <c:strCache>
                <c:ptCount val="7"/>
                <c:pt idx="0">
                  <c:v>Violencia Física</c:v>
                </c:pt>
                <c:pt idx="1">
                  <c:v>Violencia Económica</c:v>
                </c:pt>
                <c:pt idx="2">
                  <c:v>Violencia Verbal</c:v>
                </c:pt>
                <c:pt idx="3">
                  <c:v>Violencia Psicológica</c:v>
                </c:pt>
                <c:pt idx="4">
                  <c:v>Violencia Género</c:v>
                </c:pt>
                <c:pt idx="5">
                  <c:v>Violencia Sexual</c:v>
                </c:pt>
                <c:pt idx="6">
                  <c:v>Cyberbullying</c:v>
                </c:pt>
              </c:strCache>
            </c:strRef>
          </c:cat>
          <c:val>
            <c:numRef>
              <c:f>Femenino!$F$4:$F$10</c:f>
              <c:numCache>
                <c:formatCode>General</c:formatCode>
                <c:ptCount val="7"/>
                <c:pt idx="0">
                  <c:v>0.104938271604938</c:v>
                </c:pt>
                <c:pt idx="1">
                  <c:v>0.124691358024691</c:v>
                </c:pt>
                <c:pt idx="2">
                  <c:v>0.28641975308642</c:v>
                </c:pt>
                <c:pt idx="3">
                  <c:v>0.158024691358025</c:v>
                </c:pt>
                <c:pt idx="4">
                  <c:v>0.148148148148148</c:v>
                </c:pt>
                <c:pt idx="5">
                  <c:v>0.0395061728395062</c:v>
                </c:pt>
                <c:pt idx="6">
                  <c:v>0.139506172839506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Femenino!$G$3</c:f>
              <c:strCache>
                <c:ptCount val="1"/>
                <c:pt idx="0">
                  <c:v>Grupo 2</c:v>
                </c:pt>
              </c:strCache>
            </c:strRef>
          </c:tx>
          <c:cat>
            <c:strRef>
              <c:f>Femenino!$E$4:$E$10</c:f>
              <c:strCache>
                <c:ptCount val="7"/>
                <c:pt idx="0">
                  <c:v>Violencia Física</c:v>
                </c:pt>
                <c:pt idx="1">
                  <c:v>Violencia Económica</c:v>
                </c:pt>
                <c:pt idx="2">
                  <c:v>Violencia Verbal</c:v>
                </c:pt>
                <c:pt idx="3">
                  <c:v>Violencia Psicológica</c:v>
                </c:pt>
                <c:pt idx="4">
                  <c:v>Violencia Género</c:v>
                </c:pt>
                <c:pt idx="5">
                  <c:v>Violencia Sexual</c:v>
                </c:pt>
                <c:pt idx="6">
                  <c:v>Cyberbullying</c:v>
                </c:pt>
              </c:strCache>
            </c:strRef>
          </c:cat>
          <c:val>
            <c:numRef>
              <c:f>Femenino!$G$4:$G$10</c:f>
              <c:numCache>
                <c:formatCode>General</c:formatCode>
                <c:ptCount val="7"/>
                <c:pt idx="0">
                  <c:v>0.941176470588235</c:v>
                </c:pt>
                <c:pt idx="1">
                  <c:v>1.573529411764706</c:v>
                </c:pt>
                <c:pt idx="2">
                  <c:v>2.955882352941177</c:v>
                </c:pt>
                <c:pt idx="3">
                  <c:v>2.426470588235294</c:v>
                </c:pt>
                <c:pt idx="4">
                  <c:v>1.720588235294118</c:v>
                </c:pt>
                <c:pt idx="5">
                  <c:v>0.397058823529412</c:v>
                </c:pt>
                <c:pt idx="6">
                  <c:v>0.632352941176471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0067576"/>
        <c:axId val="420070552"/>
      </c:lineChart>
      <c:catAx>
        <c:axId val="420067576"/>
        <c:scaling>
          <c:orientation val="minMax"/>
        </c:scaling>
        <c:delete val="0"/>
        <c:axPos val="b"/>
        <c:majorTickMark val="none"/>
        <c:minorTickMark val="none"/>
        <c:tickLblPos val="nextTo"/>
        <c:crossAx val="420070552"/>
        <c:crosses val="autoZero"/>
        <c:auto val="1"/>
        <c:lblAlgn val="ctr"/>
        <c:lblOffset val="100"/>
        <c:noMultiLvlLbl val="0"/>
      </c:catAx>
      <c:valAx>
        <c:axId val="42007055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200675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20A0F-9DCE-8544-82DB-80EE05B830EB}" type="datetimeFigureOut">
              <a:rPr lang="es-ES" smtClean="0"/>
              <a:t>12/10/17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4D471-36F3-FB43-A204-492B8F5A8AE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156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Número de casos en cada clúster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Clúster</a:t>
            </a: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13.000</a:t>
            </a: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615.000</a:t>
            </a: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137.000</a:t>
            </a: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Válido</a:t>
            </a: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765.000</a:t>
            </a: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Perdidos</a:t>
            </a: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141.000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4D471-36F3-FB43-A204-492B8F5A8AE0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0601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34E6F-ECC1-B049-9822-50DBDABE5D66}" type="datetimeFigureOut">
              <a:rPr lang="es-ES" smtClean="0"/>
              <a:t>12/10/17</a:t>
            </a:fld>
            <a:endParaRPr lang="es-ES"/>
          </a:p>
        </p:txBody>
      </p:sp>
      <p:sp>
        <p:nvSpPr>
          <p:cNvPr id="20" name="Marcador de pie de pá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6A47C-71AE-9445-B749-65D52C7665E2}" type="slidenum">
              <a:rPr lang="es-ES" smtClean="0"/>
              <a:t>‹Nr.›</a:t>
            </a:fld>
            <a:endParaRPr lang="es-ES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34E6F-ECC1-B049-9822-50DBDABE5D66}" type="datetimeFigureOut">
              <a:rPr lang="es-ES" smtClean="0"/>
              <a:t>12/10/17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6A47C-71AE-9445-B749-65D52C7665E2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34E6F-ECC1-B049-9822-50DBDABE5D66}" type="datetimeFigureOut">
              <a:rPr lang="es-ES" smtClean="0"/>
              <a:t>12/10/17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6A47C-71AE-9445-B749-65D52C7665E2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34E6F-ECC1-B049-9822-50DBDABE5D66}" type="datetimeFigureOut">
              <a:rPr lang="es-ES" smtClean="0"/>
              <a:t>12/10/17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6A47C-71AE-9445-B749-65D52C7665E2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34E6F-ECC1-B049-9822-50DBDABE5D66}" type="datetimeFigureOut">
              <a:rPr lang="es-ES" smtClean="0"/>
              <a:t>12/10/17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6A47C-71AE-9445-B749-65D52C7665E2}" type="slidenum">
              <a:rPr lang="es-ES" smtClean="0"/>
              <a:t>‹Nr.›</a:t>
            </a:fld>
            <a:endParaRPr lang="es-ES"/>
          </a:p>
        </p:txBody>
      </p:sp>
      <p:sp>
        <p:nvSpPr>
          <p:cNvPr id="10" name="Rectá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34E6F-ECC1-B049-9822-50DBDABE5D66}" type="datetimeFigureOut">
              <a:rPr lang="es-ES" smtClean="0"/>
              <a:t>12/10/17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6A47C-71AE-9445-B749-65D52C7665E2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34E6F-ECC1-B049-9822-50DBDABE5D66}" type="datetimeFigureOut">
              <a:rPr lang="es-ES" smtClean="0"/>
              <a:t>12/10/17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6A47C-71AE-9445-B749-65D52C7665E2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34E6F-ECC1-B049-9822-50DBDABE5D66}" type="datetimeFigureOut">
              <a:rPr lang="es-ES" smtClean="0"/>
              <a:t>12/10/17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6A47C-71AE-9445-B749-65D52C7665E2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34E6F-ECC1-B049-9822-50DBDABE5D66}" type="datetimeFigureOut">
              <a:rPr lang="es-ES" smtClean="0"/>
              <a:t>12/10/17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6A47C-71AE-9445-B749-65D52C7665E2}" type="slidenum">
              <a:rPr lang="es-ES" smtClean="0"/>
              <a:t>‹Nr.›</a:t>
            </a:fld>
            <a:endParaRPr lang="es-ES"/>
          </a:p>
        </p:txBody>
      </p:sp>
      <p:sp>
        <p:nvSpPr>
          <p:cNvPr id="6" name="Rectá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34E6F-ECC1-B049-9822-50DBDABE5D66}" type="datetimeFigureOut">
              <a:rPr lang="es-ES" smtClean="0"/>
              <a:t>12/10/17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6A47C-71AE-9445-B749-65D52C7665E2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34E6F-ECC1-B049-9822-50DBDABE5D66}" type="datetimeFigureOut">
              <a:rPr lang="es-ES" smtClean="0"/>
              <a:t>12/10/17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6A47C-71AE-9445-B749-65D52C7665E2}" type="slidenum">
              <a:rPr lang="es-ES" smtClean="0"/>
              <a:t>‹Nr.›</a:t>
            </a:fld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_tradnl" smtClean="0"/>
              <a:t>Arrastre la imagen al marcador de posición o haga clic en el icono para agregar</a:t>
            </a:r>
            <a:endParaRPr kumimoji="0" lang="en-US" dirty="0"/>
          </a:p>
        </p:txBody>
      </p:sp>
      <p:sp>
        <p:nvSpPr>
          <p:cNvPr id="9" name="Proce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ula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i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á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5B34E6F-ECC1-B049-9822-50DBDABE5D66}" type="datetimeFigureOut">
              <a:rPr lang="es-ES" smtClean="0"/>
              <a:t>12/10/17</a:t>
            </a:fld>
            <a:endParaRPr lang="es-E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C86A47C-71AE-9445-B749-65D52C7665E2}" type="slidenum">
              <a:rPr lang="es-ES" smtClean="0"/>
              <a:t>‹Nr.›</a:t>
            </a:fld>
            <a:endParaRPr lang="es-ES"/>
          </a:p>
        </p:txBody>
      </p:sp>
      <p:sp>
        <p:nvSpPr>
          <p:cNvPr id="15" name="Rectá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casillas@uv.m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86692" y="709910"/>
            <a:ext cx="7922834" cy="5027503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err="1" smtClean="0"/>
              <a:t>Simposium</a:t>
            </a:r>
            <a:r>
              <a:rPr lang="es-ES" dirty="0" smtClean="0"/>
              <a:t> en estudios de género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Mesa: violencia de género en instituciones educativas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CEG-UV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2070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V</a:t>
            </a:r>
            <a:r>
              <a:rPr lang="es-ES" dirty="0" err="1" smtClean="0"/>
              <a:t>iolentómetro</a:t>
            </a:r>
            <a:endParaRPr lang="es-ES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rcRect t="-86976" b="-86976"/>
          <a:stretch>
            <a:fillRect/>
          </a:stretch>
        </p:blipFill>
        <p:spPr>
          <a:xfrm>
            <a:off x="1046163" y="1209863"/>
            <a:ext cx="8074025" cy="5543550"/>
          </a:xfrm>
        </p:spPr>
      </p:pic>
    </p:spTree>
    <p:extLst>
      <p:ext uri="{BB962C8B-B14F-4D97-AF65-F5344CB8AC3E}">
        <p14:creationId xmlns:p14="http://schemas.microsoft.com/office/powerpoint/2010/main" val="3221912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164361"/>
            <a:ext cx="7498080" cy="371757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Correspondencia entre tipos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617143"/>
              </p:ext>
            </p:extLst>
          </p:nvPr>
        </p:nvGraphicFramePr>
        <p:xfrm>
          <a:off x="119529" y="1001058"/>
          <a:ext cx="8888867" cy="5647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3294"/>
                <a:gridCol w="911412"/>
                <a:gridCol w="1105647"/>
                <a:gridCol w="986117"/>
                <a:gridCol w="1186181"/>
                <a:gridCol w="1009777"/>
                <a:gridCol w="987700"/>
                <a:gridCol w="998739"/>
              </a:tblGrid>
              <a:tr h="705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Violencia física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Violencia económica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Violencia verbal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Violencia psicológica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Violencia sexual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Ciberbullying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Violencia género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VIOLENCIA_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FÍSICA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0.388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highlight>
                            <a:srgbClr val="00FF00"/>
                          </a:highlight>
                          <a:latin typeface="Arial"/>
                          <a:ea typeface="Calibri"/>
                          <a:cs typeface="Times New Roman"/>
                        </a:rPr>
                        <a:t>0.403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0.294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0.171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0.149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0.184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5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VIOLENCIA_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ECONÓMICA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0.388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highlight>
                            <a:srgbClr val="00FF00"/>
                          </a:highlight>
                          <a:latin typeface="Arial"/>
                          <a:ea typeface="Calibri"/>
                          <a:cs typeface="Times New Roman"/>
                        </a:rPr>
                        <a:t>0.42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Calibri"/>
                          <a:cs typeface="Times New Roman"/>
                        </a:rPr>
                        <a:t>0.408</a:t>
                      </a:r>
                      <a:endParaRPr lang="es-MX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0.266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0.246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0.279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5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VIOLENCIA_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VERBAL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Calibri"/>
                          <a:cs typeface="Times New Roman"/>
                        </a:rPr>
                        <a:t>0.403</a:t>
                      </a:r>
                      <a:endParaRPr lang="es-MX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Calibri"/>
                          <a:cs typeface="Times New Roman"/>
                        </a:rPr>
                        <a:t>0.42</a:t>
                      </a:r>
                      <a:endParaRPr lang="es-MX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Calibri"/>
                          <a:cs typeface="Times New Roman"/>
                        </a:rPr>
                        <a:t>0.517</a:t>
                      </a:r>
                      <a:endParaRPr lang="es-MX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Calibri"/>
                          <a:cs typeface="Times New Roman"/>
                        </a:rPr>
                        <a:t>0.399</a:t>
                      </a:r>
                      <a:endParaRPr lang="es-MX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0.385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Calibri"/>
                          <a:cs typeface="Times New Roman"/>
                        </a:rPr>
                        <a:t>0.445</a:t>
                      </a:r>
                      <a:endParaRPr lang="es-MX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5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VIOLENCIA_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PSICOLÓGICA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0.294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Calibri"/>
                          <a:cs typeface="Times New Roman"/>
                        </a:rPr>
                        <a:t>0.408</a:t>
                      </a:r>
                      <a:endParaRPr lang="es-MX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Calibri"/>
                          <a:cs typeface="Times New Roman"/>
                        </a:rPr>
                        <a:t>0.517</a:t>
                      </a:r>
                      <a:endParaRPr lang="es-MX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Calibri"/>
                          <a:cs typeface="Times New Roman"/>
                        </a:rPr>
                        <a:t>0.466</a:t>
                      </a:r>
                      <a:endParaRPr lang="es-MX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Calibri"/>
                          <a:cs typeface="Times New Roman"/>
                        </a:rPr>
                        <a:t>0.413</a:t>
                      </a:r>
                      <a:endParaRPr lang="es-MX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Calibri"/>
                          <a:cs typeface="Times New Roman"/>
                        </a:rPr>
                        <a:t>0.492</a:t>
                      </a:r>
                      <a:endParaRPr lang="es-MX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5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VIOLENCIA_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SEXUAL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0.171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0.266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highlight>
                            <a:srgbClr val="00FF00"/>
                          </a:highlight>
                          <a:latin typeface="Arial"/>
                          <a:ea typeface="Calibri"/>
                          <a:cs typeface="Times New Roman"/>
                        </a:rPr>
                        <a:t>0.399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Calibri"/>
                          <a:cs typeface="Times New Roman"/>
                        </a:rPr>
                        <a:t>0.466</a:t>
                      </a:r>
                      <a:endParaRPr lang="es-MX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  <a:latin typeface="Arial"/>
                          <a:ea typeface="Calibri"/>
                          <a:cs typeface="Times New Roman"/>
                        </a:rPr>
                        <a:t>0.649</a:t>
                      </a:r>
                      <a:endParaRPr lang="es-MX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  <a:latin typeface="Arial"/>
                          <a:ea typeface="Calibri"/>
                          <a:cs typeface="Times New Roman"/>
                        </a:rPr>
                        <a:t>0.676</a:t>
                      </a:r>
                      <a:endParaRPr lang="es-MX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5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CIBERBULLYING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0.149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0.246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0.385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highlight>
                            <a:srgbClr val="00FF00"/>
                          </a:highlight>
                          <a:latin typeface="Arial"/>
                          <a:ea typeface="Calibri"/>
                          <a:cs typeface="Times New Roman"/>
                        </a:rPr>
                        <a:t>0.413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  <a:latin typeface="Arial"/>
                          <a:ea typeface="Calibri"/>
                          <a:cs typeface="Times New Roman"/>
                        </a:rPr>
                        <a:t>0.649</a:t>
                      </a:r>
                      <a:endParaRPr lang="es-MX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  <a:latin typeface="Arial"/>
                          <a:ea typeface="Calibri"/>
                          <a:cs typeface="Times New Roman"/>
                        </a:rPr>
                        <a:t>0.609</a:t>
                      </a:r>
                      <a:endParaRPr lang="es-MX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5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VIOLENCIA_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GÉNERO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0.184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0.279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highlight>
                            <a:srgbClr val="00FF00"/>
                          </a:highlight>
                          <a:latin typeface="Arial"/>
                          <a:ea typeface="Calibri"/>
                          <a:cs typeface="Times New Roman"/>
                        </a:rPr>
                        <a:t>0.445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highlight>
                            <a:srgbClr val="00FF00"/>
                          </a:highlight>
                          <a:latin typeface="Arial"/>
                          <a:ea typeface="Calibri"/>
                          <a:cs typeface="Times New Roman"/>
                        </a:rPr>
                        <a:t>0.492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  <a:latin typeface="Arial"/>
                          <a:ea typeface="Calibri"/>
                          <a:cs typeface="Times New Roman"/>
                        </a:rPr>
                        <a:t>0.676</a:t>
                      </a:r>
                      <a:endParaRPr lang="es-MX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  <a:latin typeface="Arial"/>
                          <a:ea typeface="Calibri"/>
                          <a:cs typeface="Times New Roman"/>
                        </a:rPr>
                        <a:t>0.609</a:t>
                      </a:r>
                      <a:endParaRPr lang="es-MX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196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80405"/>
            <a:ext cx="7498080" cy="1143000"/>
          </a:xfrm>
        </p:spPr>
        <p:txBody>
          <a:bodyPr/>
          <a:lstStyle/>
          <a:p>
            <a:r>
              <a:rPr lang="es-ES" dirty="0" err="1" smtClean="0"/>
              <a:t>Clusters</a:t>
            </a:r>
            <a:endParaRPr lang="es-E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917552"/>
              </p:ext>
            </p:extLst>
          </p:nvPr>
        </p:nvGraphicFramePr>
        <p:xfrm>
          <a:off x="1075765" y="1223405"/>
          <a:ext cx="7858685" cy="5380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7992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Clusters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6889049"/>
              </p:ext>
            </p:extLst>
          </p:nvPr>
        </p:nvGraphicFramePr>
        <p:xfrm>
          <a:off x="1105646" y="1447800"/>
          <a:ext cx="7903509" cy="5186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4503"/>
                <a:gridCol w="2634503"/>
                <a:gridCol w="2634503"/>
              </a:tblGrid>
              <a:tr h="864347">
                <a:tc gridSpan="3">
                  <a:txBody>
                    <a:bodyPr/>
                    <a:lstStyle/>
                    <a:p>
                      <a:pPr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MX" sz="3200" b="1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32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Número </a:t>
                      </a:r>
                      <a:r>
                        <a:rPr lang="es-MX" sz="3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de casos en cada clúster</a:t>
                      </a:r>
                      <a:endParaRPr lang="es-MX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5" marR="62495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64347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MX" sz="3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Clúster</a:t>
                      </a:r>
                      <a:endParaRPr lang="es-MX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5" marR="62495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MX" sz="3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s-MX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5" marR="62495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MX" sz="3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1365</a:t>
                      </a:r>
                      <a:endParaRPr lang="es-MX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5" marR="62495" marT="0" marB="0"/>
                </a:tc>
              </a:tr>
              <a:tr h="86434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MX" sz="3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s-MX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5" marR="62495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MX" sz="3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26</a:t>
                      </a:r>
                      <a:endParaRPr lang="es-MX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5" marR="62495" marT="0" marB="0"/>
                </a:tc>
              </a:tr>
              <a:tr h="86434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MX" sz="3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s-MX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5" marR="62495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MX" sz="3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252</a:t>
                      </a:r>
                      <a:endParaRPr lang="es-MX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5" marR="62495" marT="0" marB="0"/>
                </a:tc>
              </a:tr>
              <a:tr h="864347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MX" sz="3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Válidos</a:t>
                      </a:r>
                      <a:endParaRPr lang="es-MX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5" marR="62495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MX" sz="3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1643</a:t>
                      </a:r>
                      <a:endParaRPr lang="es-MX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5" marR="62495" marT="0" marB="0"/>
                </a:tc>
              </a:tr>
              <a:tr h="864347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MX" sz="3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Perdidos</a:t>
                      </a:r>
                      <a:endParaRPr lang="es-MX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5" marR="62495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MX" sz="3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288</a:t>
                      </a:r>
                      <a:endParaRPr lang="es-MX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5" marR="624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017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Cluster</a:t>
            </a:r>
            <a:r>
              <a:rPr lang="es-ES" dirty="0" smtClean="0"/>
              <a:t> hombres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1221687"/>
              </p:ext>
            </p:extLst>
          </p:nvPr>
        </p:nvGraphicFramePr>
        <p:xfrm>
          <a:off x="1104885" y="1598706"/>
          <a:ext cx="7828803" cy="5036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8702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Cluster</a:t>
            </a:r>
            <a:r>
              <a:rPr lang="es-ES" dirty="0"/>
              <a:t> hombres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7652324"/>
              </p:ext>
            </p:extLst>
          </p:nvPr>
        </p:nvGraphicFramePr>
        <p:xfrm>
          <a:off x="1345451" y="2254629"/>
          <a:ext cx="7499349" cy="3228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/>
                <a:gridCol w="2499783"/>
                <a:gridCol w="2499783"/>
              </a:tblGrid>
              <a:tr h="538131"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Número de casos en cada clúster</a:t>
                      </a:r>
                      <a:endParaRPr lang="es-MX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38131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Clúster</a:t>
                      </a:r>
                      <a:endParaRPr lang="es-MX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s-MX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13.000</a:t>
                      </a:r>
                      <a:endParaRPr lang="es-MX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3813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s-MX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615.000</a:t>
                      </a:r>
                      <a:endParaRPr lang="es-MX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3813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s-MX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137.000</a:t>
                      </a:r>
                      <a:endParaRPr lang="es-MX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38131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Válido</a:t>
                      </a:r>
                      <a:endParaRPr lang="es-MX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765.000</a:t>
                      </a:r>
                      <a:endParaRPr lang="es-MX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38131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Perdidos</a:t>
                      </a:r>
                      <a:endParaRPr lang="es-MX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141.000</a:t>
                      </a:r>
                      <a:endParaRPr lang="es-MX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447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Cluster</a:t>
            </a:r>
            <a:r>
              <a:rPr lang="es-ES" dirty="0" smtClean="0"/>
              <a:t> mujeres</a:t>
            </a:r>
            <a:endParaRPr lang="es-ES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527628"/>
              </p:ext>
            </p:extLst>
          </p:nvPr>
        </p:nvGraphicFramePr>
        <p:xfrm>
          <a:off x="1090706" y="1417638"/>
          <a:ext cx="7843744" cy="5069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2664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Cluster</a:t>
            </a:r>
            <a:r>
              <a:rPr lang="es-ES" dirty="0"/>
              <a:t> mujeres</a:t>
            </a: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229828"/>
              </p:ext>
            </p:extLst>
          </p:nvPr>
        </p:nvGraphicFramePr>
        <p:xfrm>
          <a:off x="1345962" y="2314393"/>
          <a:ext cx="7499349" cy="2944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/>
                <a:gridCol w="2499783"/>
                <a:gridCol w="2499783"/>
              </a:tblGrid>
              <a:tr h="588981"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Número de casos en cada clúster</a:t>
                      </a:r>
                      <a:endParaRPr lang="es-MX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88981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Clúster</a:t>
                      </a:r>
                      <a:endParaRPr lang="es-MX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s-MX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810.000</a:t>
                      </a:r>
                      <a:endParaRPr lang="es-MX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8898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s-MX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68.000</a:t>
                      </a:r>
                      <a:endParaRPr lang="es-MX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88981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Válido</a:t>
                      </a:r>
                      <a:endParaRPr lang="es-MX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878.000</a:t>
                      </a:r>
                      <a:endParaRPr lang="es-MX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88981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Perdidos</a:t>
                      </a:r>
                      <a:endParaRPr lang="es-MX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147.000</a:t>
                      </a:r>
                      <a:endParaRPr lang="es-MX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651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4328475"/>
              </p:ext>
            </p:extLst>
          </p:nvPr>
        </p:nvGraphicFramePr>
        <p:xfrm>
          <a:off x="0" y="-1"/>
          <a:ext cx="9144000" cy="6858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529"/>
                <a:gridCol w="1240118"/>
                <a:gridCol w="1314824"/>
                <a:gridCol w="5453529"/>
              </a:tblGrid>
              <a:tr h="623455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Nivel de Violencia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Frecuencia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Porcentaje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Interpretación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23455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MX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888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46.0%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Los estudiantes no han sufrido ningún tipo de violencia.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23455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MX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235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12.2%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Sufren violencia en un nivel poco frecuente. 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23455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MX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215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11.1%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Sufren de violencia de manera frecuente a lo más un tipo de violencia.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23455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MX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109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5.6%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Sufren de violencia de manera frecuente a lo más un tipo de violencia y un poco frecuente de otra violencia.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23455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MX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103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5.3%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Sufren de violencia de manera frecuente a lo más dos tipos de violencias.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23455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MX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69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3.6%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Sufren de violencia de manera frecuente a lo más dos tipos de violencias y un poco de otra frecuencia.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23455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s-MX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3.2%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Sufren de violencia de manera frecuente a lo más tres tipos de violencias.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23455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s-MX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1.5%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Sufren de violencia de manera frecuente a lo más tres tipos de violencias y un poco frecuente.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23455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8=&gt;</a:t>
                      </a:r>
                      <a:endParaRPr lang="es-MX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139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7.2%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 esta puntuación los estudiantes sufren de varios tipos de violencias de manera atípica. 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23455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 contestó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84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4.3%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 contestaron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9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ES" dirty="0" smtClean="0">
              <a:hlinkClick r:id="rId2"/>
            </a:endParaRPr>
          </a:p>
          <a:p>
            <a:pPr marL="0" indent="0" algn="ctr">
              <a:buNone/>
            </a:pPr>
            <a:endParaRPr lang="es-ES" dirty="0" smtClean="0">
              <a:hlinkClick r:id="rId2"/>
            </a:endParaRPr>
          </a:p>
          <a:p>
            <a:pPr marL="0" indent="0" algn="ctr">
              <a:buNone/>
            </a:pPr>
            <a:r>
              <a:rPr lang="fi-FI" dirty="0" err="1"/>
              <a:t>mcasillas@</a:t>
            </a:r>
            <a:r>
              <a:rPr lang="fi-FI" dirty="0" err="1" smtClean="0"/>
              <a:t>uv.mx</a:t>
            </a:r>
            <a:r>
              <a:rPr lang="fi-FI" dirty="0" smtClean="0"/>
              <a:t> </a:t>
            </a:r>
            <a:endParaRPr lang="fi-FI" dirty="0"/>
          </a:p>
          <a:p>
            <a:pPr marL="0" indent="0" algn="ctr">
              <a:buNone/>
            </a:pPr>
            <a:r>
              <a:rPr lang="fi-FI" dirty="0"/>
              <a:t>								</a:t>
            </a:r>
            <a:endParaRPr lang="fi-FI" dirty="0" smtClean="0"/>
          </a:p>
          <a:p>
            <a:pPr marL="0" indent="0" algn="ctr">
              <a:buNone/>
            </a:pPr>
            <a:r>
              <a:rPr lang="fi-FI" dirty="0"/>
              <a:t>									</a:t>
            </a:r>
          </a:p>
          <a:p>
            <a:pPr marL="0" indent="0" algn="ctr">
              <a:buNone/>
            </a:pPr>
            <a:r>
              <a:rPr lang="fi-FI" dirty="0" err="1"/>
              <a:t>www.uv.mx/personal/mcasillas</a:t>
            </a:r>
            <a:endParaRPr lang="fi-FI" dirty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42131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781" y="274637"/>
            <a:ext cx="7969631" cy="2749005"/>
          </a:xfrm>
        </p:spPr>
        <p:txBody>
          <a:bodyPr/>
          <a:lstStyle/>
          <a:p>
            <a:pPr algn="ctr"/>
            <a:r>
              <a:rPr lang="es-ES" dirty="0" smtClean="0"/>
              <a:t>VIOLENCIAS AGREGADAS EN LA UNIVERSIDAD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84941" y="1447800"/>
            <a:ext cx="7648747" cy="4800600"/>
          </a:xfrm>
        </p:spPr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dirty="0" smtClean="0"/>
              <a:t>Dr</a:t>
            </a:r>
            <a:r>
              <a:rPr lang="es-ES" dirty="0"/>
              <a:t>. Miguel Casillas</a:t>
            </a:r>
          </a:p>
          <a:p>
            <a:pPr marL="0" indent="0" algn="ctr">
              <a:buNone/>
            </a:pPr>
            <a:r>
              <a:rPr lang="es-ES" dirty="0" smtClean="0"/>
              <a:t>PIIES</a:t>
            </a:r>
            <a:r>
              <a:rPr lang="es-ES" dirty="0"/>
              <a:t>-UV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61487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140169"/>
            <a:ext cx="7498080" cy="1143000"/>
          </a:xfrm>
        </p:spPr>
        <p:txBody>
          <a:bodyPr>
            <a:noAutofit/>
          </a:bodyPr>
          <a:lstStyle/>
          <a:p>
            <a:r>
              <a:rPr lang="es-ES" sz="2400" dirty="0"/>
              <a:t>1.     ¿Porqué la violencia de género en las escuelas es un tema relevante para la investigación tanto en términos académicos como en términos sociales?</a:t>
            </a:r>
            <a:r>
              <a:rPr lang="es-MX" sz="2400" dirty="0" smtClean="0">
                <a:effectLst/>
              </a:rPr>
              <a:t> </a:t>
            </a: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80353" y="1447800"/>
            <a:ext cx="7753335" cy="4800600"/>
          </a:xfrm>
        </p:spPr>
        <p:txBody>
          <a:bodyPr>
            <a:normAutofit lnSpcReduction="10000"/>
          </a:bodyPr>
          <a:lstStyle/>
          <a:p>
            <a:endParaRPr lang="es-ES" dirty="0" smtClean="0"/>
          </a:p>
          <a:p>
            <a:pPr algn="just"/>
            <a:r>
              <a:rPr lang="es-ES" dirty="0" smtClean="0"/>
              <a:t>Tema que era invisible y poco estudiado.</a:t>
            </a:r>
          </a:p>
          <a:p>
            <a:pPr lvl="1" algn="just"/>
            <a:r>
              <a:rPr lang="es-ES" dirty="0" smtClean="0"/>
              <a:t>Representación social dominante de la universidad como el templo del saber. </a:t>
            </a:r>
          </a:p>
          <a:p>
            <a:pPr lvl="2" algn="just"/>
            <a:r>
              <a:rPr lang="es-ES" dirty="0" smtClean="0"/>
              <a:t>Espacio social no violento</a:t>
            </a:r>
            <a:r>
              <a:rPr lang="is-IS" dirty="0" smtClean="0"/>
              <a:t>, donde impera la razón.</a:t>
            </a:r>
          </a:p>
          <a:p>
            <a:pPr lvl="2" algn="just"/>
            <a:r>
              <a:rPr lang="is-IS" i="1" dirty="0" smtClean="0"/>
              <a:t>Disputatio</a:t>
            </a:r>
            <a:r>
              <a:rPr lang="is-IS" dirty="0" smtClean="0"/>
              <a:t> como ejercicio intelectual.</a:t>
            </a:r>
            <a:endParaRPr lang="es-ES" dirty="0" smtClean="0"/>
          </a:p>
          <a:p>
            <a:pPr lvl="1" algn="just"/>
            <a:r>
              <a:rPr lang="es-ES" dirty="0" smtClean="0"/>
              <a:t>Poblaciones homogéneas en términos de clase, raza, origen étnico, género y condición social.</a:t>
            </a:r>
          </a:p>
          <a:p>
            <a:pPr lvl="2" algn="just"/>
            <a:r>
              <a:rPr lang="es-ES" dirty="0" smtClean="0"/>
              <a:t>Espacio social masculino que naturalizó las diferencias de género durante siglos: los universitarios como intelectuales orgánicos de la dominación masculina.</a:t>
            </a:r>
          </a:p>
        </p:txBody>
      </p:sp>
    </p:spTree>
    <p:extLst>
      <p:ext uri="{BB962C8B-B14F-4D97-AF65-F5344CB8AC3E}">
        <p14:creationId xmlns:p14="http://schemas.microsoft.com/office/powerpoint/2010/main" val="943229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2700" dirty="0"/>
              <a:t>1.     ¿Porqué la violencia de género en las escuelas es un tema relevante para la investigación tanto en </a:t>
            </a:r>
            <a:r>
              <a:rPr lang="es-ES" sz="2700" dirty="0" smtClean="0"/>
              <a:t>términos académicos </a:t>
            </a:r>
            <a:r>
              <a:rPr lang="es-ES" sz="2700" dirty="0"/>
              <a:t>como en términos sociales?</a:t>
            </a:r>
            <a:r>
              <a:rPr lang="es-MX" sz="4400" dirty="0">
                <a:effectLst/>
              </a:rPr>
              <a:t>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80353" y="1447800"/>
            <a:ext cx="7753335" cy="4800600"/>
          </a:xfrm>
        </p:spPr>
        <p:txBody>
          <a:bodyPr/>
          <a:lstStyle/>
          <a:p>
            <a:endParaRPr lang="es-ES" dirty="0" smtClean="0"/>
          </a:p>
          <a:p>
            <a:pPr algn="just"/>
            <a:r>
              <a:rPr lang="es-ES" dirty="0" smtClean="0"/>
              <a:t>La </a:t>
            </a:r>
            <a:r>
              <a:rPr lang="es-ES" dirty="0"/>
              <a:t>violencia simbólica (relativa al género</a:t>
            </a:r>
            <a:r>
              <a:rPr lang="es-ES" dirty="0" smtClean="0"/>
              <a:t>).</a:t>
            </a:r>
            <a:endParaRPr lang="es-ES" dirty="0"/>
          </a:p>
          <a:p>
            <a:pPr lvl="1" algn="just"/>
            <a:r>
              <a:rPr lang="es-ES" dirty="0"/>
              <a:t>Denunciada, pero poco </a:t>
            </a:r>
            <a:r>
              <a:rPr lang="es-ES" dirty="0" smtClean="0"/>
              <a:t>estudiada.</a:t>
            </a:r>
            <a:endParaRPr lang="es-ES" dirty="0"/>
          </a:p>
          <a:p>
            <a:pPr lvl="2" algn="just"/>
            <a:r>
              <a:rPr lang="es-ES" dirty="0"/>
              <a:t>Tema emergente de la sociología, impulsado por el feminismo y la valorización de los derechos </a:t>
            </a:r>
            <a:r>
              <a:rPr lang="es-ES" dirty="0" smtClean="0"/>
              <a:t>humanos.</a:t>
            </a:r>
            <a:endParaRPr lang="es-ES" dirty="0"/>
          </a:p>
          <a:p>
            <a:pPr lvl="2" algn="just"/>
            <a:r>
              <a:rPr lang="es-ES" dirty="0"/>
              <a:t>Tema ausente del debate educativo. No trasciende los ámbitos académicos.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2314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95346"/>
            <a:ext cx="7498080" cy="1143000"/>
          </a:xfrm>
        </p:spPr>
        <p:txBody>
          <a:bodyPr>
            <a:noAutofit/>
          </a:bodyPr>
          <a:lstStyle/>
          <a:p>
            <a:r>
              <a:rPr lang="es-ES" sz="2400" dirty="0"/>
              <a:t>2.     ¿Qué debates sobre la violencia de género en las escuelas identifica y cuál es su postura?</a:t>
            </a:r>
            <a:r>
              <a:rPr lang="es-MX" sz="2400" dirty="0" smtClean="0">
                <a:effectLst/>
              </a:rPr>
              <a:t> </a:t>
            </a: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" dirty="0" smtClean="0"/>
              <a:t>No hay debates, en dado caso las posiciones son:</a:t>
            </a:r>
          </a:p>
          <a:p>
            <a:pPr algn="just"/>
            <a:r>
              <a:rPr lang="es-ES" dirty="0" smtClean="0"/>
              <a:t>No pasa nada, esto no sucede aquí, siempre ha sido así la universidad y el contenido de la enseñanza.</a:t>
            </a:r>
          </a:p>
          <a:p>
            <a:pPr lvl="1" algn="just"/>
            <a:r>
              <a:rPr lang="es-ES" dirty="0" smtClean="0"/>
              <a:t>No se investiga.</a:t>
            </a:r>
          </a:p>
          <a:p>
            <a:pPr lvl="1" algn="just"/>
            <a:r>
              <a:rPr lang="es-ES" dirty="0" smtClean="0"/>
              <a:t>No se reconoce.</a:t>
            </a:r>
          </a:p>
          <a:p>
            <a:pPr lvl="1" algn="just"/>
            <a:r>
              <a:rPr lang="es-ES" dirty="0" smtClean="0"/>
              <a:t>No es un tema relevante para modificar la enseñanza.</a:t>
            </a:r>
          </a:p>
          <a:p>
            <a:pPr lvl="1" algn="just"/>
            <a:r>
              <a:rPr lang="es-ES" dirty="0" smtClean="0"/>
              <a:t>Se imponen los sistemas de complicidades y el peso de las tradiciones.</a:t>
            </a:r>
          </a:p>
        </p:txBody>
      </p:sp>
    </p:spTree>
    <p:extLst>
      <p:ext uri="{BB962C8B-B14F-4D97-AF65-F5344CB8AC3E}">
        <p14:creationId xmlns:p14="http://schemas.microsoft.com/office/powerpoint/2010/main" val="3922990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5529" y="155110"/>
            <a:ext cx="7828041" cy="1143000"/>
          </a:xfrm>
        </p:spPr>
        <p:txBody>
          <a:bodyPr>
            <a:normAutofit/>
          </a:bodyPr>
          <a:lstStyle/>
          <a:p>
            <a:r>
              <a:rPr lang="es-ES" sz="2400" dirty="0"/>
              <a:t>2.     ¿Qué debates sobre la violencia de género en las escuelas identifica y cuál es su postura?</a:t>
            </a:r>
            <a:r>
              <a:rPr lang="es-MX" sz="2400" dirty="0">
                <a:effectLst/>
              </a:rPr>
              <a:t> </a:t>
            </a: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35608" y="1851207"/>
            <a:ext cx="7498080" cy="4095376"/>
          </a:xfrm>
        </p:spPr>
        <p:txBody>
          <a:bodyPr/>
          <a:lstStyle/>
          <a:p>
            <a:pPr algn="just"/>
            <a:r>
              <a:rPr lang="es-ES" dirty="0"/>
              <a:t>Se busca visibilizar el problema, encontrar recursos para su denuncia y castigo.</a:t>
            </a:r>
          </a:p>
          <a:p>
            <a:pPr lvl="1" algn="just"/>
            <a:r>
              <a:rPr lang="es-ES" dirty="0"/>
              <a:t>Dimensión formal, jurídica y administrativa</a:t>
            </a:r>
          </a:p>
          <a:p>
            <a:pPr lvl="1" algn="just"/>
            <a:r>
              <a:rPr lang="es-ES" dirty="0"/>
              <a:t>Instalación en el código de ética (formal e informal</a:t>
            </a:r>
            <a:r>
              <a:rPr lang="es-ES" dirty="0" smtClean="0"/>
              <a:t>).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31674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80421"/>
          </a:xfrm>
        </p:spPr>
        <p:txBody>
          <a:bodyPr>
            <a:noAutofit/>
          </a:bodyPr>
          <a:lstStyle/>
          <a:p>
            <a:r>
              <a:rPr lang="es-ES" sz="2400" dirty="0"/>
              <a:t>3.     ¿Cómo se ha estudiado la violencia de género en las escuelas?</a:t>
            </a:r>
            <a:r>
              <a:rPr lang="es-MX" sz="2400" dirty="0"/>
              <a:t/>
            </a:r>
            <a:br>
              <a:rPr lang="es-MX" sz="2400" dirty="0"/>
            </a:b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0824" y="1447799"/>
            <a:ext cx="7872864" cy="506655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No hay diagnósticos institucionales ni sistemas de información confiables. Es un tema que casi no se estudia.</a:t>
            </a:r>
          </a:p>
          <a:p>
            <a:pPr lvl="1" algn="just"/>
            <a:r>
              <a:rPr lang="es-ES" dirty="0" smtClean="0"/>
              <a:t>Predominio de una perspectiva </a:t>
            </a:r>
            <a:r>
              <a:rPr lang="es-ES" dirty="0" err="1" smtClean="0"/>
              <a:t>jurídicista</a:t>
            </a:r>
            <a:r>
              <a:rPr lang="es-ES" dirty="0" smtClean="0"/>
              <a:t> del asunto y de una estrategia de intervención. Los límites de la visión del </a:t>
            </a:r>
            <a:r>
              <a:rPr lang="es-ES" dirty="0" err="1" smtClean="0"/>
              <a:t>Inmujeres</a:t>
            </a:r>
            <a:r>
              <a:rPr lang="es-ES" dirty="0" smtClean="0"/>
              <a:t>.</a:t>
            </a:r>
          </a:p>
          <a:p>
            <a:pPr lvl="2" algn="just"/>
            <a:r>
              <a:rPr lang="es-ES" dirty="0" smtClean="0"/>
              <a:t>Formalizar los tipos de violencia.</a:t>
            </a:r>
          </a:p>
          <a:p>
            <a:pPr lvl="2" algn="just"/>
            <a:r>
              <a:rPr lang="es-ES" dirty="0" smtClean="0"/>
              <a:t>Formalizar los términos, definiciones, causales, que permiten delimitar conceptos difusos como acoso, hostigamiento y otros. </a:t>
            </a:r>
          </a:p>
          <a:p>
            <a:pPr lvl="1" algn="just"/>
            <a:r>
              <a:rPr lang="es-ES" dirty="0" smtClean="0"/>
              <a:t>Escasa investigación educativa.</a:t>
            </a:r>
          </a:p>
          <a:p>
            <a:pPr lvl="1" algn="just"/>
            <a:r>
              <a:rPr lang="es-ES" dirty="0" smtClean="0"/>
              <a:t>Escasa perspectiva sociológica y escasa investigación etnográfica para el caso universitario.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1362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65464"/>
            <a:ext cx="7498080" cy="1143000"/>
          </a:xfrm>
        </p:spPr>
        <p:txBody>
          <a:bodyPr>
            <a:noAutofit/>
          </a:bodyPr>
          <a:lstStyle/>
          <a:p>
            <a:r>
              <a:rPr lang="es-ES" sz="2400" dirty="0" smtClean="0"/>
              <a:t>Hacia una perspectiva sociológica para pensar en la violencia que experimentan los estudiantes universitarios</a:t>
            </a: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5647" y="1329765"/>
            <a:ext cx="7828041" cy="538180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sz="3400" dirty="0" smtClean="0"/>
              <a:t>Dimensión histórica</a:t>
            </a:r>
          </a:p>
          <a:p>
            <a:pPr lvl="1" algn="just"/>
            <a:r>
              <a:rPr lang="es-ES" sz="3000" dirty="0" smtClean="0"/>
              <a:t>Cuando llegan a la universidad los estudiantes son poseedores de una historia social, en la que muchos han experimentado diferentes actos violentos. Hay violencias que se acumulan en el tiempo, que se arrastran.</a:t>
            </a:r>
          </a:p>
          <a:p>
            <a:pPr algn="just"/>
            <a:r>
              <a:rPr lang="es-ES" sz="3400" dirty="0" smtClean="0"/>
              <a:t>Dimensión relativa a los agentes </a:t>
            </a:r>
          </a:p>
          <a:p>
            <a:pPr lvl="1" algn="just"/>
            <a:r>
              <a:rPr lang="es-ES" sz="3000" dirty="0" smtClean="0"/>
              <a:t>Tanto por su número; en términos de cantidad de personas que cometen actos violentos hacia un estudiante.</a:t>
            </a:r>
          </a:p>
          <a:p>
            <a:pPr lvl="1" algn="just"/>
            <a:r>
              <a:rPr lang="es-ES" sz="3000" dirty="0" smtClean="0"/>
              <a:t>Como por su posición social: padres, hermanos, tíos, otros familiares, conocidos, compañeros, el maestro, el cura</a:t>
            </a:r>
            <a:r>
              <a:rPr lang="is-IS" sz="3000" dirty="0" smtClean="0"/>
              <a:t>…</a:t>
            </a:r>
            <a:endParaRPr lang="es-ES" sz="3000" dirty="0" smtClean="0"/>
          </a:p>
          <a:p>
            <a:pPr algn="just"/>
            <a:r>
              <a:rPr lang="es-ES" sz="3400" dirty="0" smtClean="0"/>
              <a:t>Dimensión relativa a la acumulación de violencias</a:t>
            </a:r>
          </a:p>
          <a:p>
            <a:pPr lvl="1" algn="just"/>
            <a:r>
              <a:rPr lang="es-ES" sz="3000" dirty="0" smtClean="0"/>
              <a:t>Los tipos de violencia no se presentan por separado, normalmente se acumulan y se articulan. Especialmente cuando observamos la violencia de género.</a:t>
            </a:r>
          </a:p>
          <a:p>
            <a:pPr lvl="1" algn="just"/>
            <a:r>
              <a:rPr lang="es-ES" sz="3000" dirty="0" smtClean="0"/>
              <a:t>La frecuencia con que ocurren los actos violentos. 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2005693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dirty="0"/>
              <a:t>¿Cuál es su postura frente a las tipologías actuales sobre la violencia de género en las escuelas?, y según su experiencia de investigación: ¿Cuáles son los tipos de violencia de género que predominan en el ámbito educativo?</a:t>
            </a:r>
            <a:r>
              <a:rPr lang="es-MX" sz="2400" dirty="0" smtClean="0">
                <a:effectLst/>
              </a:rPr>
              <a:t> </a:t>
            </a: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80353" y="1910971"/>
            <a:ext cx="7753335" cy="4800600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Las tipologías (</a:t>
            </a:r>
            <a:r>
              <a:rPr lang="es-ES" dirty="0" err="1" smtClean="0"/>
              <a:t>Inmujeres</a:t>
            </a:r>
            <a:r>
              <a:rPr lang="es-ES" dirty="0" smtClean="0"/>
              <a:t>) han servido para fomentar e iniciar el estudio del problema.</a:t>
            </a:r>
          </a:p>
          <a:p>
            <a:pPr lvl="1" algn="just"/>
            <a:r>
              <a:rPr lang="es-ES" dirty="0" smtClean="0"/>
              <a:t>Se han podido distinguir, definir y observar diferentes tipos de violencia.</a:t>
            </a:r>
          </a:p>
          <a:p>
            <a:pPr lvl="1" algn="just"/>
            <a:r>
              <a:rPr lang="es-ES" dirty="0" smtClean="0"/>
              <a:t>Predomina una perspectiva unidimensional.</a:t>
            </a:r>
          </a:p>
          <a:p>
            <a:pPr lvl="2" algn="just"/>
            <a:r>
              <a:rPr lang="es-ES" dirty="0" err="1" smtClean="0"/>
              <a:t>Violentómetro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Las tipologías deben permitir volver a insertar los actos violentos en su complejidad, en la articulación de los tipos de violencia, por ejemplo.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98498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Solsticio.thmx</Template>
  <TotalTime>14572</TotalTime>
  <Words>891</Words>
  <Application>Microsoft Macintosh PowerPoint</Application>
  <PresentationFormat>Presentación en pantalla (4:3)</PresentationFormat>
  <Paragraphs>244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Solsticio</vt:lpstr>
      <vt:lpstr>Simposium en estudios de género   Mesa: violencia de género en instituciones educativas   CEG-UV</vt:lpstr>
      <vt:lpstr>VIOLENCIAS AGREGADAS EN LA UNIVERSIDAD</vt:lpstr>
      <vt:lpstr>1.     ¿Porqué la violencia de género en las escuelas es un tema relevante para la investigación tanto en términos académicos como en términos sociales? </vt:lpstr>
      <vt:lpstr>1.     ¿Porqué la violencia de género en las escuelas es un tema relevante para la investigación tanto en términos académicos como en términos sociales? </vt:lpstr>
      <vt:lpstr>2.     ¿Qué debates sobre la violencia de género en las escuelas identifica y cuál es su postura? </vt:lpstr>
      <vt:lpstr>2.     ¿Qué debates sobre la violencia de género en las escuelas identifica y cuál es su postura? </vt:lpstr>
      <vt:lpstr>3.     ¿Cómo se ha estudiado la violencia de género en las escuelas? </vt:lpstr>
      <vt:lpstr>Hacia una perspectiva sociológica para pensar en la violencia que experimentan los estudiantes universitarios</vt:lpstr>
      <vt:lpstr>¿Cuál es su postura frente a las tipologías actuales sobre la violencia de género en las escuelas?, y según su experiencia de investigación: ¿Cuáles son los tipos de violencia de género que predominan en el ámbito educativo? </vt:lpstr>
      <vt:lpstr>Violentómetro</vt:lpstr>
      <vt:lpstr>Correspondencia entre tipos</vt:lpstr>
      <vt:lpstr>Clusters</vt:lpstr>
      <vt:lpstr>Clusters</vt:lpstr>
      <vt:lpstr>Cluster hombres</vt:lpstr>
      <vt:lpstr>Cluster hombres</vt:lpstr>
      <vt:lpstr>Cluster mujeres</vt:lpstr>
      <vt:lpstr>Cluster mujeres</vt:lpstr>
      <vt:lpstr>Presentación de PowerPoint</vt:lpstr>
      <vt:lpstr>Presentación de PowerPoint</vt:lpstr>
    </vt:vector>
  </TitlesOfParts>
  <Company>Universidad Veracruzana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violencia de género CEG-UV</dc:title>
  <dc:creator>Miguel Angel Casillas Alvarado</dc:creator>
  <cp:lastModifiedBy>Miguel Angel Casillas Alvarado</cp:lastModifiedBy>
  <cp:revision>23</cp:revision>
  <dcterms:created xsi:type="dcterms:W3CDTF">2017-08-08T22:43:58Z</dcterms:created>
  <dcterms:modified xsi:type="dcterms:W3CDTF">2017-10-12T19:36:49Z</dcterms:modified>
</cp:coreProperties>
</file>