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77" r:id="rId14"/>
    <p:sldId id="282" r:id="rId15"/>
    <p:sldId id="283" r:id="rId16"/>
    <p:sldId id="284" r:id="rId17"/>
    <p:sldId id="271" r:id="rId18"/>
    <p:sldId id="272" r:id="rId19"/>
    <p:sldId id="273" r:id="rId20"/>
    <p:sldId id="274" r:id="rId21"/>
    <p:sldId id="275" r:id="rId22"/>
    <p:sldId id="276"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19" name="18 Marcador de pie de página"/>
          <p:cNvSpPr>
            <a:spLocks noGrp="1"/>
          </p:cNvSpPr>
          <p:nvPr>
            <p:ph type="ftr" sz="quarter" idx="11"/>
          </p:nvPr>
        </p:nvSpPr>
        <p:spPr/>
        <p:txBody>
          <a:bodyPr/>
          <a:lstStyle/>
          <a:p>
            <a:endParaRPr lang="es-MX" dirty="0"/>
          </a:p>
        </p:txBody>
      </p:sp>
      <p:sp>
        <p:nvSpPr>
          <p:cNvPr id="27" name="26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42CED178-7C78-4FC0-8C85-BC98E7EE5AEC}"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9183CAB-0903-4649-80C7-633E9DC5A018}" type="datetimeFigureOut">
              <a:rPr lang="es-MX" smtClean="0"/>
              <a:pPr/>
              <a:t>25/02/2011</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a:xfrm>
            <a:off x="8077200" y="6356350"/>
            <a:ext cx="609600" cy="365125"/>
          </a:xfrm>
        </p:spPr>
        <p:txBody>
          <a:bodyPr/>
          <a:lstStyle/>
          <a:p>
            <a:fld id="{42CED178-7C78-4FC0-8C85-BC98E7EE5AEC}" type="slidenum">
              <a:rPr lang="es-MX" smtClean="0"/>
              <a:pPr/>
              <a:t>‹Nº›</a:t>
            </a:fld>
            <a:endParaRPr lang="es-MX"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183CAB-0903-4649-80C7-633E9DC5A018}" type="datetimeFigureOut">
              <a:rPr lang="es-MX" smtClean="0"/>
              <a:pPr/>
              <a:t>25/02/2011</a:t>
            </a:fld>
            <a:endParaRPr lang="es-MX"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2CED178-7C78-4FC0-8C85-BC98E7EE5AEC}" type="slidenum">
              <a:rPr lang="es-MX" smtClean="0"/>
              <a:pPr/>
              <a:t>‹Nº›</a:t>
            </a:fld>
            <a:endParaRPr lang="es-MX"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15616" y="764704"/>
            <a:ext cx="7062896"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Administración de TI</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323528" y="1988840"/>
            <a:ext cx="8352928" cy="3416320"/>
          </a:xfrm>
          <a:prstGeom prst="rect">
            <a:avLst/>
          </a:prstGeom>
          <a:noFill/>
        </p:spPr>
        <p:txBody>
          <a:bodyPr wrap="square" rtlCol="0">
            <a:spAutoFit/>
          </a:bodyPr>
          <a:lstStyle/>
          <a:p>
            <a:r>
              <a:rPr lang="es-MX" sz="2400" b="1" i="1" u="sng" dirty="0" err="1">
                <a:latin typeface="Algerian" pitchFamily="82" charset="0"/>
              </a:rPr>
              <a:t>c</a:t>
            </a:r>
            <a:r>
              <a:rPr lang="es-MX" sz="2400" b="1" i="1" u="sng" dirty="0" err="1" smtClean="0">
                <a:latin typeface="Algerian" pitchFamily="82" charset="0"/>
              </a:rPr>
              <a:t>arla</a:t>
            </a:r>
            <a:r>
              <a:rPr lang="es-MX" sz="2400" b="1" i="1" u="sng" dirty="0" smtClean="0">
                <a:latin typeface="Algerian" pitchFamily="82" charset="0"/>
              </a:rPr>
              <a:t> </a:t>
            </a:r>
            <a:r>
              <a:rPr lang="es-MX" sz="2400" b="1" i="1" u="sng" dirty="0" err="1" smtClean="0">
                <a:latin typeface="Algerian" pitchFamily="82" charset="0"/>
              </a:rPr>
              <a:t>isabel</a:t>
            </a:r>
            <a:r>
              <a:rPr lang="es-MX" sz="2400" b="1" i="1" u="sng" dirty="0" smtClean="0">
                <a:latin typeface="Algerian" pitchFamily="82" charset="0"/>
              </a:rPr>
              <a:t> </a:t>
            </a:r>
            <a:r>
              <a:rPr lang="es-MX" sz="2400" b="1" i="1" u="sng" dirty="0" err="1" smtClean="0">
                <a:latin typeface="Algerian" pitchFamily="82" charset="0"/>
              </a:rPr>
              <a:t>villegas</a:t>
            </a:r>
            <a:r>
              <a:rPr lang="es-MX" sz="2400" b="1" i="1" u="sng" dirty="0" smtClean="0">
                <a:latin typeface="Algerian" pitchFamily="82" charset="0"/>
              </a:rPr>
              <a:t>  </a:t>
            </a:r>
            <a:r>
              <a:rPr lang="es-MX" sz="2400" b="1" i="1" u="sng" dirty="0" err="1" smtClean="0">
                <a:latin typeface="Algerian" pitchFamily="82" charset="0"/>
              </a:rPr>
              <a:t>rodriguez</a:t>
            </a:r>
            <a:endParaRPr lang="es-MX" sz="2400" b="1" i="1" u="sng" dirty="0" smtClean="0">
              <a:latin typeface="Algerian" pitchFamily="82" charset="0"/>
            </a:endParaRPr>
          </a:p>
          <a:p>
            <a:endParaRPr lang="es-MX" sz="2400" b="1" i="1" u="sng" dirty="0">
              <a:latin typeface="Algerian" pitchFamily="82" charset="0"/>
            </a:endParaRPr>
          </a:p>
          <a:p>
            <a:r>
              <a:rPr lang="es-MX" sz="2400" b="1" i="1" u="sng" dirty="0" smtClean="0">
                <a:latin typeface="Algerian" pitchFamily="82" charset="0"/>
              </a:rPr>
              <a:t>Erasmo </a:t>
            </a:r>
            <a:r>
              <a:rPr lang="es-MX" sz="2400" b="1" i="1" u="sng" dirty="0" err="1" smtClean="0">
                <a:latin typeface="Algerian" pitchFamily="82" charset="0"/>
              </a:rPr>
              <a:t>Viruez</a:t>
            </a:r>
            <a:r>
              <a:rPr lang="es-MX" sz="2400" b="1" i="1" u="sng" dirty="0" smtClean="0">
                <a:latin typeface="Algerian" pitchFamily="82" charset="0"/>
              </a:rPr>
              <a:t>  Ruiz</a:t>
            </a:r>
          </a:p>
          <a:p>
            <a:endParaRPr lang="es-MX" sz="2400" b="1" i="1" u="sng" dirty="0">
              <a:latin typeface="Algerian" pitchFamily="82" charset="0"/>
            </a:endParaRPr>
          </a:p>
          <a:p>
            <a:r>
              <a:rPr lang="es-MX" sz="2400" b="1" i="1" u="sng" dirty="0" smtClean="0">
                <a:latin typeface="Algerian" pitchFamily="82" charset="0"/>
              </a:rPr>
              <a:t>Sotero Mota Olmos</a:t>
            </a:r>
          </a:p>
          <a:p>
            <a:endParaRPr lang="es-MX" sz="2400" b="1" i="1" u="sng" dirty="0">
              <a:latin typeface="Algerian" pitchFamily="82" charset="0"/>
            </a:endParaRPr>
          </a:p>
          <a:p>
            <a:r>
              <a:rPr lang="es-MX" sz="2400" b="1" i="1" u="sng" dirty="0" smtClean="0">
                <a:latin typeface="Algerian" pitchFamily="82" charset="0"/>
              </a:rPr>
              <a:t>Carlos </a:t>
            </a:r>
            <a:r>
              <a:rPr lang="es-MX" sz="2400" b="1" i="1" u="sng" dirty="0" smtClean="0">
                <a:latin typeface="Algerian" pitchFamily="82" charset="0"/>
              </a:rPr>
              <a:t>Ávila Aguilar</a:t>
            </a:r>
            <a:endParaRPr lang="es-MX" sz="2400" b="1" i="1" u="sng" dirty="0" smtClean="0">
              <a:latin typeface="Algerian" pitchFamily="82" charset="0"/>
            </a:endParaRPr>
          </a:p>
          <a:p>
            <a:endParaRPr lang="es-MX" sz="2400" b="1" i="1" u="sng" dirty="0">
              <a:latin typeface="Algerian" pitchFamily="82" charset="0"/>
            </a:endParaRPr>
          </a:p>
          <a:p>
            <a:r>
              <a:rPr lang="es-MX" sz="2400" b="1" i="1" u="sng" dirty="0" smtClean="0">
                <a:latin typeface="Algerian" pitchFamily="82" charset="0"/>
              </a:rPr>
              <a:t>Jaime Alan Méndez Sánchez</a:t>
            </a:r>
            <a:endParaRPr lang="es-MX" sz="2400" b="1" i="1" u="sng" dirty="0">
              <a:latin typeface="Algerian" pitchFamily="82" charset="0"/>
            </a:endParaRPr>
          </a:p>
        </p:txBody>
      </p:sp>
      <p:pic>
        <p:nvPicPr>
          <p:cNvPr id="1026" name="Picture 2" descr="http://3.bp.blogspot.com/_G7md9wiMyE4/SPUrOIXrqaI/AAAAAAAAACs/mLHS0X1fMss/s320/Dibujo.bmp"/>
          <p:cNvPicPr>
            <a:picLocks noChangeAspect="1" noChangeArrowheads="1"/>
          </p:cNvPicPr>
          <p:nvPr/>
        </p:nvPicPr>
        <p:blipFill>
          <a:blip r:embed="rId2" cstate="print"/>
          <a:srcRect/>
          <a:stretch>
            <a:fillRect/>
          </a:stretch>
        </p:blipFill>
        <p:spPr bwMode="auto">
          <a:xfrm rot="1371974">
            <a:off x="5887126" y="2053489"/>
            <a:ext cx="2920536" cy="1800200"/>
          </a:xfrm>
          <a:prstGeom prst="rect">
            <a:avLst/>
          </a:prstGeom>
          <a:noFill/>
        </p:spPr>
      </p:pic>
      <p:pic>
        <p:nvPicPr>
          <p:cNvPr id="1028" name="Picture 4" descr="http://www.soonsolutions.com.ar/Fotos/Somos1.jpg"/>
          <p:cNvPicPr>
            <a:picLocks noChangeAspect="1" noChangeArrowheads="1"/>
          </p:cNvPicPr>
          <p:nvPr/>
        </p:nvPicPr>
        <p:blipFill>
          <a:blip r:embed="rId3" cstate="print"/>
          <a:srcRect/>
          <a:stretch>
            <a:fillRect/>
          </a:stretch>
        </p:blipFill>
        <p:spPr bwMode="auto">
          <a:xfrm>
            <a:off x="5580112" y="4221088"/>
            <a:ext cx="2348111" cy="24093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44624"/>
            <a:ext cx="7517251"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Preceptos para el éxito</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395536" y="1556792"/>
            <a:ext cx="8424936" cy="369332"/>
          </a:xfrm>
          <a:prstGeom prst="rect">
            <a:avLst/>
          </a:prstGeom>
          <a:noFill/>
        </p:spPr>
        <p:txBody>
          <a:bodyPr wrap="square" rtlCol="0">
            <a:spAutoFit/>
          </a:bodyPr>
          <a:lstStyle/>
          <a:p>
            <a:endParaRPr lang="es-MX" dirty="0"/>
          </a:p>
        </p:txBody>
      </p:sp>
      <p:sp>
        <p:nvSpPr>
          <p:cNvPr id="4" name="3 CuadroTexto"/>
          <p:cNvSpPr txBox="1"/>
          <p:nvPr/>
        </p:nvSpPr>
        <p:spPr>
          <a:xfrm>
            <a:off x="395536" y="980728"/>
            <a:ext cx="8280920" cy="5909310"/>
          </a:xfrm>
          <a:prstGeom prst="rect">
            <a:avLst/>
          </a:prstGeom>
          <a:noFill/>
        </p:spPr>
        <p:txBody>
          <a:bodyPr wrap="square" rtlCol="0">
            <a:spAutoFit/>
          </a:bodyPr>
          <a:lstStyle/>
          <a:p>
            <a:pPr marL="342900" indent="-342900">
              <a:lnSpc>
                <a:spcPct val="150000"/>
              </a:lnSpc>
              <a:buFont typeface="+mj-lt"/>
              <a:buAutoNum type="arabicPeriod"/>
            </a:pPr>
            <a:r>
              <a:rPr lang="es-MX" dirty="0" smtClean="0"/>
              <a:t>Empezar con los procesos estratégicos de valor agregado</a:t>
            </a:r>
          </a:p>
          <a:p>
            <a:pPr marL="342900" indent="-342900">
              <a:lnSpc>
                <a:spcPct val="150000"/>
              </a:lnSpc>
              <a:buFont typeface="+mj-lt"/>
              <a:buAutoNum type="arabicPeriod"/>
            </a:pPr>
            <a:r>
              <a:rPr lang="es-MX" dirty="0" smtClean="0"/>
              <a:t>Atender igualmente a los procesos de apoyo</a:t>
            </a:r>
          </a:p>
          <a:p>
            <a:pPr marL="342900" indent="-342900">
              <a:lnSpc>
                <a:spcPct val="150000"/>
              </a:lnSpc>
              <a:buFont typeface="+mj-lt"/>
              <a:buAutoNum type="arabicPeriod"/>
            </a:pPr>
            <a:r>
              <a:rPr lang="es-MX" dirty="0" smtClean="0"/>
              <a:t>Pensar en incorporar tecnología informática en los servicios básicos de valor agregado</a:t>
            </a:r>
          </a:p>
          <a:p>
            <a:pPr marL="342900" indent="-342900">
              <a:lnSpc>
                <a:spcPct val="150000"/>
              </a:lnSpc>
              <a:buFont typeface="+mj-lt"/>
              <a:buAutoNum type="arabicPeriod"/>
            </a:pPr>
            <a:r>
              <a:rPr lang="es-MX" dirty="0" smtClean="0"/>
              <a:t>Repensar las fronteras entre sus procesos y los de sus proveedores y clientes</a:t>
            </a:r>
          </a:p>
          <a:p>
            <a:pPr marL="342900" indent="-342900">
              <a:lnSpc>
                <a:spcPct val="150000"/>
              </a:lnSpc>
              <a:buFont typeface="+mj-lt"/>
              <a:buAutoNum type="arabicPeriod"/>
            </a:pPr>
            <a:r>
              <a:rPr lang="es-MX" dirty="0" smtClean="0"/>
              <a:t>Analizar las opiniones de ejecutar ciertas funciones internamente o con terceros</a:t>
            </a:r>
          </a:p>
          <a:p>
            <a:pPr marL="342900" indent="-342900">
              <a:lnSpc>
                <a:spcPct val="150000"/>
              </a:lnSpc>
              <a:buFont typeface="+mj-lt"/>
              <a:buAutoNum type="arabicPeriod"/>
            </a:pPr>
            <a:r>
              <a:rPr lang="es-MX" dirty="0" smtClean="0"/>
              <a:t>Repensar los beneficios de la centralización en contraposición a descentralización</a:t>
            </a:r>
          </a:p>
          <a:p>
            <a:pPr marL="342900" indent="-342900">
              <a:lnSpc>
                <a:spcPct val="150000"/>
              </a:lnSpc>
              <a:buFont typeface="+mj-lt"/>
              <a:buAutoNum type="arabicPeriod"/>
            </a:pPr>
            <a:r>
              <a:rPr lang="es-MX" dirty="0" smtClean="0"/>
              <a:t>Pensar en segmentar insumos a procesos y crear flujos paralelos de procesos</a:t>
            </a:r>
          </a:p>
          <a:p>
            <a:pPr marL="342900" indent="-342900">
              <a:lnSpc>
                <a:spcPct val="150000"/>
              </a:lnSpc>
              <a:buFont typeface="+mj-lt"/>
              <a:buAutoNum type="arabicPeriod"/>
            </a:pPr>
            <a:r>
              <a:rPr lang="es-MX" dirty="0" smtClean="0"/>
              <a:t>Modificar el orden en que se llevan acabo  ciertas actividades, donde esto sea posible, para eliminar la necesidad de sub procesos separados.</a:t>
            </a:r>
          </a:p>
          <a:p>
            <a:pPr marL="342900" indent="-342900">
              <a:lnSpc>
                <a:spcPct val="150000"/>
              </a:lnSpc>
              <a:buFont typeface="+mj-lt"/>
              <a:buAutoNum type="arabicPeriod"/>
            </a:pPr>
            <a:r>
              <a:rPr lang="es-MX" dirty="0" smtClean="0"/>
              <a:t>Repensar y volver a situar controles</a:t>
            </a:r>
          </a:p>
          <a:p>
            <a:pPr marL="342900" indent="-342900">
              <a:lnSpc>
                <a:spcPct val="150000"/>
              </a:lnSpc>
              <a:buFont typeface="+mj-lt"/>
              <a:buAutoNum type="arabicPeriod"/>
            </a:pPr>
            <a:r>
              <a:rPr lang="es-MX" dirty="0" smtClean="0"/>
              <a:t>Simplificar interfaces y corrientes de información</a:t>
            </a:r>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692696"/>
            <a:ext cx="7956602"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Instrumentos y técnicas</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323528" y="1772816"/>
            <a:ext cx="8496944" cy="3693319"/>
          </a:xfrm>
          <a:prstGeom prst="rect">
            <a:avLst/>
          </a:prstGeom>
          <a:noFill/>
        </p:spPr>
        <p:txBody>
          <a:bodyPr wrap="square" rtlCol="0">
            <a:spAutoFit/>
          </a:bodyPr>
          <a:lstStyle/>
          <a:p>
            <a:pPr marL="342900" indent="-342900" algn="ctr">
              <a:buAutoNum type="arabicPeriod"/>
            </a:pPr>
            <a:r>
              <a:rPr lang="es-MX" dirty="0" smtClean="0"/>
              <a:t>Visualización </a:t>
            </a:r>
            <a:r>
              <a:rPr lang="es-MX" dirty="0"/>
              <a:t>de </a:t>
            </a:r>
            <a:r>
              <a:rPr lang="es-MX" dirty="0" smtClean="0"/>
              <a:t>procesos.</a:t>
            </a:r>
          </a:p>
          <a:p>
            <a:pPr marL="342900" indent="-342900" algn="ctr">
              <a:buAutoNum type="arabicPeriod"/>
            </a:pPr>
            <a:endParaRPr lang="es-MX" dirty="0" smtClean="0"/>
          </a:p>
          <a:p>
            <a:r>
              <a:rPr lang="es-MX" dirty="0" smtClean="0"/>
              <a:t>                                                2.-Investigación operativa. utiliza técnicas sistemáticas de investigación en cinco pasos básicos:  identificación del problema, selección de la estrategia de solución, prueba dela  estrategia y evaluación, difusión de los resultados y, finalmente, la utilización de los resultados</a:t>
            </a:r>
          </a:p>
          <a:p>
            <a:pPr marL="342900" indent="-342900" algn="ctr"/>
            <a:endParaRPr lang="es-MX" dirty="0" smtClean="0"/>
          </a:p>
          <a:p>
            <a:pPr marL="342900" indent="-342900" algn="ctr"/>
            <a:r>
              <a:rPr lang="es-MX" dirty="0" smtClean="0"/>
              <a:t>3.-Gestión </a:t>
            </a:r>
            <a:r>
              <a:rPr lang="es-MX" dirty="0"/>
              <a:t>del </a:t>
            </a:r>
            <a:r>
              <a:rPr lang="es-MX" dirty="0" smtClean="0"/>
              <a:t>cambio.</a:t>
            </a:r>
          </a:p>
          <a:p>
            <a:pPr marL="342900" indent="-342900" algn="ctr">
              <a:buAutoNum type="arabicPeriod"/>
            </a:pPr>
            <a:endParaRPr lang="es-MX" dirty="0" smtClean="0"/>
          </a:p>
          <a:p>
            <a:r>
              <a:rPr lang="es-MX" dirty="0" smtClean="0"/>
              <a:t>                                                4.- Benchmarking. La evaluación comparativa.</a:t>
            </a:r>
          </a:p>
          <a:p>
            <a:pPr marL="342900" indent="-342900" algn="ctr">
              <a:buAutoNum type="arabicPeriod"/>
            </a:pPr>
            <a:endParaRPr lang="es-MX" dirty="0" smtClean="0"/>
          </a:p>
          <a:p>
            <a:pPr marL="342900" indent="-342900" algn="ctr"/>
            <a:r>
              <a:rPr lang="es-MX" dirty="0" smtClean="0"/>
              <a:t>                                               5 .-Infotecnología. nombre breve para designar el vasto y complejo conjunto de tecnologías de la información y de las comunicaciones</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692696"/>
            <a:ext cx="8343438" cy="923330"/>
          </a:xfrm>
          <a:prstGeom prst="rect">
            <a:avLst/>
          </a:prstGeom>
          <a:noFill/>
        </p:spPr>
        <p:txBody>
          <a:bodyPr wrap="none" lIns="91440" tIns="45720" rIns="91440" bIns="45720">
            <a:spAutoFit/>
          </a:bodyPr>
          <a:lstStyle/>
          <a:p>
            <a:r>
              <a:rPr lang="es-E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Lo que no es reingeniería</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323528" y="1772816"/>
            <a:ext cx="8280920" cy="3693319"/>
          </a:xfrm>
          <a:prstGeom prst="rect">
            <a:avLst/>
          </a:prstGeom>
          <a:noFill/>
        </p:spPr>
        <p:txBody>
          <a:bodyPr wrap="square" rtlCol="0">
            <a:spAutoFit/>
          </a:bodyPr>
          <a:lstStyle/>
          <a:p>
            <a:pPr algn="just"/>
            <a:r>
              <a:rPr lang="es-MX" dirty="0"/>
              <a:t>El hecho de que en la Reingeniería de Procesos actúe de manera muy activa el</a:t>
            </a:r>
          </a:p>
          <a:p>
            <a:pPr algn="just"/>
            <a:r>
              <a:rPr lang="es-MX" dirty="0"/>
              <a:t>componente tecnológico no significa que la BPR sea un modo de automatizar la</a:t>
            </a:r>
          </a:p>
          <a:p>
            <a:pPr algn="just"/>
            <a:r>
              <a:rPr lang="es-MX" dirty="0"/>
              <a:t>empresa. La Reingeniería no es igual que la automatización, ya que esta última, en</a:t>
            </a:r>
          </a:p>
          <a:p>
            <a:pPr algn="just"/>
            <a:r>
              <a:rPr lang="es-MX" dirty="0"/>
              <a:t>palabras de </a:t>
            </a:r>
            <a:r>
              <a:rPr lang="es-MX" dirty="0" err="1"/>
              <a:t>Hammer</a:t>
            </a:r>
            <a:r>
              <a:rPr lang="es-MX" dirty="0"/>
              <a:t>, “no es más que ofrecer maneras más eficientes de hacer lo que </a:t>
            </a:r>
            <a:r>
              <a:rPr lang="es-MX" dirty="0" smtClean="0"/>
              <a:t>no se </a:t>
            </a:r>
            <a:r>
              <a:rPr lang="es-MX" dirty="0"/>
              <a:t>debe hacer</a:t>
            </a:r>
            <a:r>
              <a:rPr lang="es-MX" dirty="0" smtClean="0"/>
              <a:t>”.</a:t>
            </a:r>
          </a:p>
          <a:p>
            <a:pPr algn="just"/>
            <a:endParaRPr lang="es-MX" dirty="0"/>
          </a:p>
          <a:p>
            <a:pPr algn="just"/>
            <a:endParaRPr lang="es-MX" dirty="0" smtClean="0"/>
          </a:p>
          <a:p>
            <a:pPr algn="just"/>
            <a:endParaRPr lang="es-MX" dirty="0"/>
          </a:p>
          <a:p>
            <a:pPr algn="just"/>
            <a:r>
              <a:rPr lang="es-MX" dirty="0"/>
              <a:t>Tampoco se debe confundir la BPR con lo que se denomina Reingeniería de</a:t>
            </a:r>
          </a:p>
          <a:p>
            <a:pPr algn="just"/>
            <a:r>
              <a:rPr lang="es-MX" dirty="0"/>
              <a:t>Software, que no es más que la reconstrucción de sistemas obsoletos de </a:t>
            </a:r>
            <a:r>
              <a:rPr lang="es-MX" dirty="0" smtClean="0"/>
              <a:t>información con </a:t>
            </a:r>
            <a:r>
              <a:rPr lang="es-MX" dirty="0"/>
              <a:t>tecnología más moderna. No se trata de reestructurarse o reducirse, algo </a:t>
            </a:r>
            <a:r>
              <a:rPr lang="es-MX" dirty="0" smtClean="0"/>
              <a:t>que consiste </a:t>
            </a:r>
            <a:r>
              <a:rPr lang="es-MX" dirty="0"/>
              <a:t>en hacer menos empleando menos, sino de reinventar, algo mucho más </a:t>
            </a:r>
            <a:r>
              <a:rPr lang="es-MX" dirty="0" smtClean="0"/>
              <a:t>difícil que </a:t>
            </a:r>
            <a:r>
              <a:rPr lang="es-MX" dirty="0"/>
              <a:t>consiste en hacer más empleando menos.</a:t>
            </a:r>
            <a:endParaRPr lang="es-MX"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0528" y="548680"/>
            <a:ext cx="9505056" cy="830997"/>
          </a:xfrm>
          <a:prstGeom prst="rect">
            <a:avLst/>
          </a:prstGeom>
          <a:noFill/>
        </p:spPr>
        <p:txBody>
          <a:bodyPr wrap="square" lIns="91440" tIns="45720" rIns="91440" bIns="45720">
            <a:spAutoFit/>
          </a:bodyPr>
          <a:lstStyle/>
          <a:p>
            <a:pPr algn="ctr"/>
            <a:r>
              <a:rPr lang="es-ES" sz="48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¿Por que fracasan los proyectos?</a:t>
            </a:r>
            <a:endParaRPr lang="es-ES" sz="48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755576" y="1844824"/>
            <a:ext cx="7704856" cy="4801314"/>
          </a:xfrm>
          <a:prstGeom prst="rect">
            <a:avLst/>
          </a:prstGeom>
          <a:noFill/>
        </p:spPr>
        <p:txBody>
          <a:bodyPr wrap="square" rtlCol="0">
            <a:spAutoFit/>
          </a:bodyPr>
          <a:lstStyle/>
          <a:p>
            <a:r>
              <a:rPr lang="es-MX" dirty="0" smtClean="0"/>
              <a:t>1.- Falta de claridad en las definiciones:</a:t>
            </a:r>
          </a:p>
          <a:p>
            <a:r>
              <a:rPr lang="es-MX" dirty="0" smtClean="0"/>
              <a:t>     La RP no es solo automatización</a:t>
            </a:r>
          </a:p>
          <a:p>
            <a:r>
              <a:rPr lang="es-MX" dirty="0" smtClean="0"/>
              <a:t>     La RP no es solo organización</a:t>
            </a:r>
          </a:p>
          <a:p>
            <a:r>
              <a:rPr lang="es-MX" dirty="0" smtClean="0"/>
              <a:t>     La RP no es solo reducción de tamaño</a:t>
            </a:r>
          </a:p>
          <a:p>
            <a:r>
              <a:rPr lang="es-MX" dirty="0" smtClean="0"/>
              <a:t>     La RP no es solo calidad.</a:t>
            </a:r>
          </a:p>
          <a:p>
            <a:pPr algn="ctr"/>
            <a:r>
              <a:rPr lang="es-MX" dirty="0" smtClean="0"/>
              <a:t>Es el rediseño rápido y radical de los procesos estratégicos de valor agregado y de los sistemas, las políticas y las estructuras organizacionales que lo sustentan para optimizar los flujos de trabajo y a productividad de una organización.</a:t>
            </a:r>
          </a:p>
          <a:p>
            <a:r>
              <a:rPr lang="es-MX" dirty="0" smtClean="0"/>
              <a:t>2.- Expectativas no realistas:</a:t>
            </a:r>
          </a:p>
          <a:p>
            <a:r>
              <a:rPr lang="es-MX" dirty="0" smtClean="0"/>
              <a:t> Se deben fijar las metas y condicionar las expectativas sobre base de </a:t>
            </a:r>
            <a:r>
              <a:rPr lang="es-MX" dirty="0" err="1" smtClean="0"/>
              <a:t>analisis</a:t>
            </a:r>
            <a:r>
              <a:rPr lang="es-MX" dirty="0" smtClean="0"/>
              <a:t> realistas verificados durante el proyecto</a:t>
            </a:r>
          </a:p>
          <a:p>
            <a:endParaRPr lang="es-MX" dirty="0" smtClean="0"/>
          </a:p>
          <a:p>
            <a:r>
              <a:rPr lang="es-MX" dirty="0" smtClean="0"/>
              <a:t>3.- Recursos inadecuados:</a:t>
            </a:r>
          </a:p>
          <a:p>
            <a:r>
              <a:rPr lang="es-MX" dirty="0" smtClean="0"/>
              <a:t>Las persona mejor capacitadas para hacer el trabajo del proyecto deben ser las que menos se pueden distraer de sus deberes normales </a:t>
            </a:r>
          </a:p>
          <a:p>
            <a:endParaRPr lang="es-MX"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1412776"/>
            <a:ext cx="7200800" cy="4524315"/>
          </a:xfrm>
          <a:prstGeom prst="rect">
            <a:avLst/>
          </a:prstGeom>
        </p:spPr>
        <p:txBody>
          <a:bodyPr wrap="square">
            <a:spAutoFit/>
          </a:bodyPr>
          <a:lstStyle/>
          <a:p>
            <a:r>
              <a:rPr lang="es-MX" dirty="0" smtClean="0"/>
              <a:t>4.- Tardar demasiado:</a:t>
            </a:r>
          </a:p>
          <a:p>
            <a:r>
              <a:rPr lang="es-MX" dirty="0" smtClean="0"/>
              <a:t>Como sucede con muchas de las metodologías como la es la ISO9000, se incluye en el parálisis por el análisis, en donde la perfección en la implementación da al traste con resultados inmediatos, logrando un cansancio en las personas que deben implementar este tipo de procesos.</a:t>
            </a:r>
          </a:p>
          <a:p>
            <a:endParaRPr lang="es-MX" dirty="0" smtClean="0"/>
          </a:p>
          <a:p>
            <a:r>
              <a:rPr lang="es-MX" dirty="0" smtClean="0"/>
              <a:t>5.- Falta de patrocinio:</a:t>
            </a:r>
          </a:p>
          <a:p>
            <a:r>
              <a:rPr lang="es-MX" dirty="0" smtClean="0"/>
              <a:t>La RP no puede ser impulsada desde los niveles inferiores, solo la alta administración la puede autorizar ya que se requiere una modificación de la cultura.</a:t>
            </a:r>
          </a:p>
          <a:p>
            <a:r>
              <a:rPr lang="es-MX" dirty="0" smtClean="0"/>
              <a:t>La RP requiere liderazgo del tipo mas visible. Lo principales motivos o impulsores de la RP, son: Dolor, temor o ambición.</a:t>
            </a:r>
          </a:p>
          <a:p>
            <a:endParaRPr lang="es-MX" dirty="0" smtClean="0"/>
          </a:p>
          <a:p>
            <a:endParaRPr lang="es-MX" dirty="0" smtClean="0"/>
          </a:p>
          <a:p>
            <a:r>
              <a:rPr lang="es-MX" dirty="0" smtClean="0"/>
              <a:t>     </a:t>
            </a:r>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27584" y="1340768"/>
            <a:ext cx="7488832" cy="4524315"/>
          </a:xfrm>
          <a:prstGeom prst="rect">
            <a:avLst/>
          </a:prstGeom>
        </p:spPr>
        <p:txBody>
          <a:bodyPr wrap="square">
            <a:spAutoFit/>
          </a:bodyPr>
          <a:lstStyle/>
          <a:p>
            <a:r>
              <a:rPr lang="es-MX" dirty="0" smtClean="0"/>
              <a:t>6.- Campo de acción equivocado:</a:t>
            </a:r>
          </a:p>
          <a:p>
            <a:r>
              <a:rPr lang="es-MX" dirty="0" smtClean="0"/>
              <a:t>Lo que se rediseña son los procesos, eliminando errores y falta de eficiencia. Los procesos deben ser:</a:t>
            </a:r>
          </a:p>
          <a:p>
            <a:r>
              <a:rPr lang="es-MX" dirty="0" smtClean="0"/>
              <a:t>         Los mas estratégicos para la misión</a:t>
            </a:r>
          </a:p>
          <a:p>
            <a:r>
              <a:rPr lang="es-MX" dirty="0" smtClean="0"/>
              <a:t>         Los de mayor valor agregado para los clientes</a:t>
            </a:r>
          </a:p>
          <a:p>
            <a:r>
              <a:rPr lang="es-MX" dirty="0" smtClean="0"/>
              <a:t>         Los que estén en su mayor parte dentro de su control</a:t>
            </a:r>
          </a:p>
          <a:p>
            <a:endParaRPr lang="es-MX" dirty="0" smtClean="0"/>
          </a:p>
          <a:p>
            <a:r>
              <a:rPr lang="es-MX" dirty="0" smtClean="0"/>
              <a:t>7.- Tecnocentrismo:</a:t>
            </a:r>
          </a:p>
          <a:p>
            <a:r>
              <a:rPr lang="es-MX" dirty="0" smtClean="0"/>
              <a:t>La tecnología es un elemento clave  de la RP pero no es RP.  La RP cambia los procesos, es decir la manera como se hace le trabajo. A veces el cambio social es mas difícil que el cambio tecnológico.</a:t>
            </a:r>
          </a:p>
          <a:p>
            <a:endParaRPr lang="es-MX" dirty="0" smtClean="0"/>
          </a:p>
          <a:p>
            <a:r>
              <a:rPr lang="es-MX" dirty="0" smtClean="0"/>
              <a:t>8.- Misticismo:</a:t>
            </a:r>
          </a:p>
          <a:p>
            <a:r>
              <a:rPr lang="es-MX" dirty="0" smtClean="0"/>
              <a:t>La RP es una disciplina de Ingeniería, no tiene nada de misterioso ni depende de grandes garues.</a:t>
            </a:r>
          </a:p>
          <a:p>
            <a:endParaRPr lang="es-MX"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755576" y="1268760"/>
            <a:ext cx="7704856" cy="2308324"/>
          </a:xfrm>
          <a:prstGeom prst="rect">
            <a:avLst/>
          </a:prstGeom>
          <a:noFill/>
        </p:spPr>
        <p:txBody>
          <a:bodyPr wrap="square" rtlCol="0">
            <a:spAutoFit/>
          </a:bodyPr>
          <a:lstStyle/>
          <a:p>
            <a:r>
              <a:rPr lang="es-MX" dirty="0" smtClean="0"/>
              <a:t>9.- Falta de una metodología eficaz, se requiere de:</a:t>
            </a:r>
          </a:p>
          <a:p>
            <a:r>
              <a:rPr lang="es-MX" dirty="0" smtClean="0"/>
              <a:t>   </a:t>
            </a:r>
          </a:p>
          <a:p>
            <a:r>
              <a:rPr lang="es-MX" dirty="0" smtClean="0"/>
              <a:t>                -Preparación</a:t>
            </a:r>
          </a:p>
          <a:p>
            <a:r>
              <a:rPr lang="es-MX" dirty="0" smtClean="0"/>
              <a:t>                -Identificación</a:t>
            </a:r>
          </a:p>
          <a:p>
            <a:r>
              <a:rPr lang="es-MX" dirty="0" smtClean="0"/>
              <a:t>                -Visión</a:t>
            </a:r>
          </a:p>
          <a:p>
            <a:r>
              <a:rPr lang="es-MX" dirty="0" smtClean="0"/>
              <a:t>                -Solución</a:t>
            </a:r>
          </a:p>
          <a:p>
            <a:r>
              <a:rPr lang="es-MX" dirty="0" smtClean="0"/>
              <a:t>                -Transformación</a:t>
            </a:r>
          </a:p>
          <a:p>
            <a:endParaRPr lang="es-MX"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0" y="1916832"/>
            <a:ext cx="9144000" cy="400110"/>
          </a:xfrm>
          <a:prstGeom prst="rect">
            <a:avLst/>
          </a:prstGeom>
          <a:noFill/>
        </p:spPr>
        <p:txBody>
          <a:bodyPr wrap="square" rtlCol="0">
            <a:spAutoFit/>
          </a:bodyPr>
          <a:lstStyle/>
          <a:p>
            <a:pPr algn="ctr"/>
            <a:r>
              <a:rPr lang="es-MX" sz="2000" dirty="0" smtClean="0">
                <a:solidFill>
                  <a:srgbClr val="0070C0"/>
                </a:solidFill>
                <a:latin typeface="Algerian" pitchFamily="82" charset="0"/>
              </a:rPr>
              <a:t>ETAPA 1. Preparación</a:t>
            </a:r>
          </a:p>
        </p:txBody>
      </p:sp>
      <p:sp>
        <p:nvSpPr>
          <p:cNvPr id="4" name="3 CuadroTexto"/>
          <p:cNvSpPr txBox="1"/>
          <p:nvPr/>
        </p:nvSpPr>
        <p:spPr>
          <a:xfrm>
            <a:off x="827584" y="3196410"/>
            <a:ext cx="6984776" cy="2680862"/>
          </a:xfrm>
          <a:prstGeom prst="rect">
            <a:avLst/>
          </a:prstGeom>
          <a:noFill/>
        </p:spPr>
        <p:txBody>
          <a:bodyPr wrap="square" rtlCol="0">
            <a:spAutoFit/>
          </a:bodyPr>
          <a:lstStyle/>
          <a:p>
            <a:pPr marL="342900" indent="-342900">
              <a:lnSpc>
                <a:spcPct val="200000"/>
              </a:lnSpc>
              <a:buFont typeface="+mj-lt"/>
              <a:buAutoNum type="arabicPeriod"/>
            </a:pPr>
            <a:r>
              <a:rPr lang="es-MX" dirty="0" smtClean="0">
                <a:cs typeface="Aharoni" pitchFamily="2" charset="-79"/>
              </a:rPr>
              <a:t>Reconocer las necesidades de cambiar</a:t>
            </a:r>
          </a:p>
          <a:p>
            <a:pPr marL="342900" indent="-342900">
              <a:lnSpc>
                <a:spcPct val="200000"/>
              </a:lnSpc>
              <a:buFont typeface="+mj-lt"/>
              <a:buAutoNum type="arabicPeriod"/>
            </a:pPr>
            <a:r>
              <a:rPr lang="es-MX" dirty="0" smtClean="0">
                <a:cs typeface="Aharoni" pitchFamily="2" charset="-79"/>
              </a:rPr>
              <a:t>Desarrollar consenso en el nivel ejecutivo</a:t>
            </a:r>
          </a:p>
          <a:p>
            <a:pPr marL="342900" indent="-342900">
              <a:lnSpc>
                <a:spcPct val="200000"/>
              </a:lnSpc>
              <a:buFont typeface="+mj-lt"/>
              <a:buAutoNum type="arabicPeriod"/>
            </a:pPr>
            <a:r>
              <a:rPr lang="es-MX" dirty="0" smtClean="0">
                <a:cs typeface="Aharoni" pitchFamily="2" charset="-79"/>
              </a:rPr>
              <a:t>Capacitar el equipo gerencial</a:t>
            </a:r>
          </a:p>
          <a:p>
            <a:pPr marL="342900" indent="-342900">
              <a:lnSpc>
                <a:spcPct val="200000"/>
              </a:lnSpc>
              <a:buFont typeface="+mj-lt"/>
              <a:buAutoNum type="arabicPeriod"/>
            </a:pPr>
            <a:r>
              <a:rPr lang="es-MX" dirty="0" smtClean="0">
                <a:cs typeface="Aharoni" pitchFamily="2" charset="-79"/>
              </a:rPr>
              <a:t>Planificar el cambio a desarrollar</a:t>
            </a:r>
          </a:p>
          <a:p>
            <a:pPr marL="342900" indent="-342900">
              <a:lnSpc>
                <a:spcPct val="150000"/>
              </a:lnSpc>
              <a:buFont typeface="+mj-lt"/>
              <a:buAutoNum type="arabicPeriod"/>
            </a:pPr>
            <a:endParaRPr lang="es-MX" dirty="0" smtClean="0"/>
          </a:p>
        </p:txBody>
      </p:sp>
      <p:sp>
        <p:nvSpPr>
          <p:cNvPr id="5" name="4 Rectángulo"/>
          <p:cNvSpPr/>
          <p:nvPr/>
        </p:nvSpPr>
        <p:spPr>
          <a:xfrm>
            <a:off x="1043608" y="692696"/>
            <a:ext cx="6789423"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Metodología de BPR</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228690"/>
            <a:ext cx="9144000" cy="400110"/>
          </a:xfrm>
          <a:prstGeom prst="rect">
            <a:avLst/>
          </a:prstGeom>
        </p:spPr>
        <p:txBody>
          <a:bodyPr wrap="square">
            <a:spAutoFit/>
          </a:bodyPr>
          <a:lstStyle/>
          <a:p>
            <a:pPr algn="ctr"/>
            <a:r>
              <a:rPr lang="es-MX" sz="2000" dirty="0" smtClean="0">
                <a:solidFill>
                  <a:srgbClr val="0070C0"/>
                </a:solidFill>
                <a:latin typeface="Algerian" pitchFamily="82" charset="0"/>
              </a:rPr>
              <a:t>ETAPA 2. Identificación</a:t>
            </a:r>
          </a:p>
        </p:txBody>
      </p:sp>
      <p:sp>
        <p:nvSpPr>
          <p:cNvPr id="3" name="2 CuadroTexto"/>
          <p:cNvSpPr txBox="1"/>
          <p:nvPr/>
        </p:nvSpPr>
        <p:spPr>
          <a:xfrm>
            <a:off x="971600" y="2060848"/>
            <a:ext cx="6984776" cy="3788858"/>
          </a:xfrm>
          <a:prstGeom prst="rect">
            <a:avLst/>
          </a:prstGeom>
          <a:noFill/>
        </p:spPr>
        <p:txBody>
          <a:bodyPr wrap="square" rtlCol="0">
            <a:spAutoFit/>
          </a:bodyPr>
          <a:lstStyle/>
          <a:p>
            <a:pPr marL="342900" indent="-342900">
              <a:lnSpc>
                <a:spcPct val="150000"/>
              </a:lnSpc>
              <a:buFont typeface="+mj-lt"/>
              <a:buAutoNum type="arabicPeriod"/>
            </a:pPr>
            <a:r>
              <a:rPr lang="es-MX" dirty="0" smtClean="0"/>
              <a:t>Identificar clientes, sus necesidades y productos</a:t>
            </a:r>
          </a:p>
          <a:p>
            <a:pPr marL="342900" indent="-342900">
              <a:lnSpc>
                <a:spcPct val="150000"/>
              </a:lnSpc>
              <a:buFont typeface="+mj-lt"/>
              <a:buAutoNum type="arabicPeriod"/>
            </a:pPr>
            <a:r>
              <a:rPr lang="es-MX" dirty="0" smtClean="0"/>
              <a:t>Definir  los indicadores de desempeño</a:t>
            </a:r>
          </a:p>
          <a:p>
            <a:pPr marL="342900" indent="-342900">
              <a:lnSpc>
                <a:spcPct val="150000"/>
              </a:lnSpc>
              <a:buFont typeface="+mj-lt"/>
              <a:buAutoNum type="arabicPeriod"/>
            </a:pPr>
            <a:r>
              <a:rPr lang="es-MX" dirty="0" smtClean="0"/>
              <a:t>Identificar áreas relacionadas(entidades)</a:t>
            </a:r>
          </a:p>
          <a:p>
            <a:pPr marL="342900" indent="-342900">
              <a:lnSpc>
                <a:spcPct val="150000"/>
              </a:lnSpc>
              <a:buFont typeface="+mj-lt"/>
              <a:buAutoNum type="arabicPeriod"/>
            </a:pPr>
            <a:r>
              <a:rPr lang="es-MX" dirty="0" smtClean="0"/>
              <a:t>Identificar y definir procesos relacionados(mapa de procesos)</a:t>
            </a:r>
          </a:p>
          <a:p>
            <a:pPr marL="342900" indent="-342900">
              <a:lnSpc>
                <a:spcPct val="150000"/>
              </a:lnSpc>
              <a:buFont typeface="+mj-lt"/>
              <a:buAutoNum type="arabicPeriod"/>
            </a:pPr>
            <a:r>
              <a:rPr lang="es-MX" dirty="0" smtClean="0"/>
              <a:t>Identificar actividades que agreguen valor</a:t>
            </a:r>
          </a:p>
          <a:p>
            <a:pPr marL="342900" indent="-342900">
              <a:lnSpc>
                <a:spcPct val="150000"/>
              </a:lnSpc>
              <a:buFont typeface="+mj-lt"/>
              <a:buAutoNum type="arabicPeriod"/>
            </a:pPr>
            <a:r>
              <a:rPr lang="es-MX" dirty="0" smtClean="0"/>
              <a:t>Extender modelo del proceso a clientes y proveedores</a:t>
            </a:r>
          </a:p>
          <a:p>
            <a:pPr marL="342900" indent="-342900">
              <a:lnSpc>
                <a:spcPct val="150000"/>
              </a:lnSpc>
              <a:buFont typeface="+mj-lt"/>
              <a:buAutoNum type="arabicPeriod"/>
            </a:pPr>
            <a:r>
              <a:rPr lang="es-MX" dirty="0" smtClean="0"/>
              <a:t>Correlacionar organización</a:t>
            </a:r>
          </a:p>
          <a:p>
            <a:pPr marL="342900" indent="-342900">
              <a:lnSpc>
                <a:spcPct val="150000"/>
              </a:lnSpc>
              <a:buFont typeface="+mj-lt"/>
              <a:buAutoNum type="arabicPeriod"/>
            </a:pPr>
            <a:r>
              <a:rPr lang="es-MX" dirty="0" smtClean="0"/>
              <a:t>Correlación de recursos</a:t>
            </a:r>
          </a:p>
          <a:p>
            <a:pPr marL="342900" indent="-342900">
              <a:lnSpc>
                <a:spcPct val="150000"/>
              </a:lnSpc>
              <a:buFont typeface="+mj-lt"/>
              <a:buAutoNum type="arabicPeriod"/>
            </a:pPr>
            <a:r>
              <a:rPr lang="es-MX" dirty="0" smtClean="0"/>
              <a:t>Fijar prioridades de procesos</a:t>
            </a:r>
            <a:endParaRPr lang="es-MX"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156682"/>
            <a:ext cx="9144000" cy="400110"/>
          </a:xfrm>
          <a:prstGeom prst="rect">
            <a:avLst/>
          </a:prstGeom>
        </p:spPr>
        <p:txBody>
          <a:bodyPr wrap="square">
            <a:spAutoFit/>
          </a:bodyPr>
          <a:lstStyle/>
          <a:p>
            <a:pPr algn="ctr"/>
            <a:r>
              <a:rPr lang="es-MX" sz="2000" dirty="0" smtClean="0">
                <a:solidFill>
                  <a:srgbClr val="0070C0"/>
                </a:solidFill>
                <a:latin typeface="Algerian" pitchFamily="82" charset="0"/>
              </a:rPr>
              <a:t>Etapa 3. Visión</a:t>
            </a:r>
          </a:p>
        </p:txBody>
      </p:sp>
      <p:sp>
        <p:nvSpPr>
          <p:cNvPr id="4" name="3 CuadroTexto"/>
          <p:cNvSpPr txBox="1"/>
          <p:nvPr/>
        </p:nvSpPr>
        <p:spPr>
          <a:xfrm>
            <a:off x="971600" y="2060848"/>
            <a:ext cx="6984776" cy="4247317"/>
          </a:xfrm>
          <a:prstGeom prst="rect">
            <a:avLst/>
          </a:prstGeom>
          <a:noFill/>
        </p:spPr>
        <p:txBody>
          <a:bodyPr wrap="square" rtlCol="0">
            <a:spAutoFit/>
          </a:bodyPr>
          <a:lstStyle/>
          <a:p>
            <a:pPr marL="342900" indent="-342900">
              <a:lnSpc>
                <a:spcPct val="150000"/>
              </a:lnSpc>
              <a:buFont typeface="+mj-lt"/>
              <a:buAutoNum type="arabicPeriod"/>
            </a:pPr>
            <a:r>
              <a:rPr lang="es-MX" dirty="0" smtClean="0"/>
              <a:t>Entender la estructura del proceso</a:t>
            </a:r>
          </a:p>
          <a:p>
            <a:pPr marL="342900" indent="-342900">
              <a:lnSpc>
                <a:spcPct val="150000"/>
              </a:lnSpc>
              <a:buFont typeface="+mj-lt"/>
              <a:buAutoNum type="arabicPeriod"/>
            </a:pPr>
            <a:r>
              <a:rPr lang="es-MX" dirty="0" smtClean="0"/>
              <a:t>Entender el flujo de proceso</a:t>
            </a:r>
          </a:p>
          <a:p>
            <a:pPr marL="342900" indent="-342900">
              <a:lnSpc>
                <a:spcPct val="150000"/>
              </a:lnSpc>
              <a:buFont typeface="+mj-lt"/>
              <a:buAutoNum type="arabicPeriod"/>
            </a:pPr>
            <a:r>
              <a:rPr lang="es-MX" dirty="0" smtClean="0"/>
              <a:t>Identificar actividades que no agregan valor</a:t>
            </a:r>
          </a:p>
          <a:p>
            <a:pPr marL="342900" indent="-342900">
              <a:lnSpc>
                <a:spcPct val="150000"/>
              </a:lnSpc>
              <a:buFont typeface="+mj-lt"/>
              <a:buAutoNum type="arabicPeriod"/>
            </a:pPr>
            <a:r>
              <a:rPr lang="es-MX" dirty="0" smtClean="0"/>
              <a:t>Comparar el rendimiento con los mejores</a:t>
            </a:r>
          </a:p>
          <a:p>
            <a:pPr marL="342900" indent="-342900">
              <a:lnSpc>
                <a:spcPct val="150000"/>
              </a:lnSpc>
              <a:buFont typeface="+mj-lt"/>
              <a:buAutoNum type="arabicPeriod"/>
            </a:pPr>
            <a:r>
              <a:rPr lang="es-MX" dirty="0" smtClean="0"/>
              <a:t>Identificar fuentes de variación</a:t>
            </a:r>
          </a:p>
          <a:p>
            <a:pPr marL="342900" indent="-342900">
              <a:lnSpc>
                <a:spcPct val="150000"/>
              </a:lnSpc>
              <a:buFont typeface="+mj-lt"/>
              <a:buAutoNum type="arabicPeriod"/>
            </a:pPr>
            <a:r>
              <a:rPr lang="es-MX" dirty="0" smtClean="0"/>
              <a:t>Calcular oportunidad de mejora</a:t>
            </a:r>
          </a:p>
          <a:p>
            <a:pPr marL="342900" indent="-342900">
              <a:lnSpc>
                <a:spcPct val="150000"/>
              </a:lnSpc>
              <a:buFont typeface="+mj-lt"/>
              <a:buAutoNum type="arabicPeriod"/>
            </a:pPr>
            <a:r>
              <a:rPr lang="es-MX" dirty="0" smtClean="0"/>
              <a:t>Visualizar el ideal(rendimiento interno)</a:t>
            </a:r>
          </a:p>
          <a:p>
            <a:pPr marL="342900" indent="-342900">
              <a:lnSpc>
                <a:spcPct val="150000"/>
              </a:lnSpc>
              <a:buFont typeface="+mj-lt"/>
              <a:buAutoNum type="arabicPeriod"/>
            </a:pPr>
            <a:r>
              <a:rPr lang="es-MX" dirty="0" smtClean="0"/>
              <a:t>Visualizar el ideal (rendimiento externo)</a:t>
            </a:r>
          </a:p>
          <a:p>
            <a:pPr marL="342900" indent="-342900">
              <a:lnSpc>
                <a:spcPct val="150000"/>
              </a:lnSpc>
              <a:buFont typeface="+mj-lt"/>
              <a:buAutoNum type="arabicPeriod"/>
            </a:pPr>
            <a:r>
              <a:rPr lang="es-MX" dirty="0" smtClean="0"/>
              <a:t>Integrar visiones  internas y externas</a:t>
            </a:r>
          </a:p>
          <a:p>
            <a:pPr marL="342900" indent="-342900">
              <a:lnSpc>
                <a:spcPct val="150000"/>
              </a:lnSpc>
              <a:buFont typeface="+mj-lt"/>
              <a:buAutoNum type="arabicPeriod"/>
            </a:pPr>
            <a:r>
              <a:rPr lang="es-MX" dirty="0" smtClean="0"/>
              <a:t>Definir sub visiones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3586" y="2967335"/>
            <a:ext cx="8356839"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Reingeniería de Procesos</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556792"/>
            <a:ext cx="9144000" cy="400110"/>
          </a:xfrm>
          <a:prstGeom prst="rect">
            <a:avLst/>
          </a:prstGeom>
        </p:spPr>
        <p:txBody>
          <a:bodyPr wrap="square">
            <a:spAutoFit/>
          </a:bodyPr>
          <a:lstStyle/>
          <a:p>
            <a:pPr algn="ctr"/>
            <a:r>
              <a:rPr lang="es-MX" sz="2000" dirty="0" smtClean="0">
                <a:solidFill>
                  <a:srgbClr val="0070C0"/>
                </a:solidFill>
                <a:latin typeface="Algerian" pitchFamily="82" charset="0"/>
              </a:rPr>
              <a:t>Etapa 4. Solución: Diseño técnico</a:t>
            </a:r>
          </a:p>
        </p:txBody>
      </p:sp>
      <p:sp>
        <p:nvSpPr>
          <p:cNvPr id="4" name="3 CuadroTexto"/>
          <p:cNvSpPr txBox="1"/>
          <p:nvPr/>
        </p:nvSpPr>
        <p:spPr>
          <a:xfrm>
            <a:off x="971600" y="2060848"/>
            <a:ext cx="6984776" cy="3831818"/>
          </a:xfrm>
          <a:prstGeom prst="rect">
            <a:avLst/>
          </a:prstGeom>
          <a:noFill/>
        </p:spPr>
        <p:txBody>
          <a:bodyPr wrap="square" rtlCol="0">
            <a:spAutoFit/>
          </a:bodyPr>
          <a:lstStyle/>
          <a:p>
            <a:pPr marL="342900" indent="-342900">
              <a:lnSpc>
                <a:spcPct val="150000"/>
              </a:lnSpc>
              <a:buFont typeface="+mj-lt"/>
              <a:buAutoNum type="arabicPeriod"/>
            </a:pPr>
            <a:r>
              <a:rPr lang="es-MX" dirty="0" smtClean="0"/>
              <a:t>Identificar las relaciones entre áreas, procesos, etc.</a:t>
            </a:r>
          </a:p>
          <a:p>
            <a:pPr marL="342900" indent="-342900">
              <a:lnSpc>
                <a:spcPct val="150000"/>
              </a:lnSpc>
              <a:buFont typeface="+mj-lt"/>
              <a:buAutoNum type="arabicPeriod"/>
            </a:pPr>
            <a:r>
              <a:rPr lang="es-MX" dirty="0" smtClean="0"/>
              <a:t>Reexaminar conexiones de los procesos</a:t>
            </a:r>
          </a:p>
          <a:p>
            <a:pPr marL="342900" indent="-342900">
              <a:lnSpc>
                <a:spcPct val="150000"/>
              </a:lnSpc>
              <a:buFont typeface="+mj-lt"/>
              <a:buAutoNum type="arabicPeriod"/>
            </a:pPr>
            <a:r>
              <a:rPr lang="es-MX" dirty="0" smtClean="0"/>
              <a:t>Instrumentar e  informar a los involucrados</a:t>
            </a:r>
          </a:p>
          <a:p>
            <a:pPr marL="342900" indent="-342900">
              <a:lnSpc>
                <a:spcPct val="150000"/>
              </a:lnSpc>
              <a:buFont typeface="+mj-lt"/>
              <a:buAutoNum type="arabicPeriod"/>
            </a:pPr>
            <a:r>
              <a:rPr lang="es-MX" dirty="0" smtClean="0"/>
              <a:t>Consolidar interfaces he información</a:t>
            </a:r>
          </a:p>
          <a:p>
            <a:pPr marL="342900" indent="-342900">
              <a:lnSpc>
                <a:spcPct val="150000"/>
              </a:lnSpc>
              <a:buFont typeface="+mj-lt"/>
              <a:buAutoNum type="arabicPeriod"/>
            </a:pPr>
            <a:r>
              <a:rPr lang="es-MX" dirty="0" smtClean="0"/>
              <a:t>Redefinir alternativas</a:t>
            </a:r>
          </a:p>
          <a:p>
            <a:pPr marL="342900" indent="-342900">
              <a:lnSpc>
                <a:spcPct val="150000"/>
              </a:lnSpc>
              <a:buFont typeface="+mj-lt"/>
              <a:buAutoNum type="arabicPeriod"/>
            </a:pPr>
            <a:r>
              <a:rPr lang="es-MX" dirty="0" smtClean="0"/>
              <a:t>Reubicar y programar controles</a:t>
            </a:r>
          </a:p>
          <a:p>
            <a:pPr marL="342900" indent="-342900">
              <a:lnSpc>
                <a:spcPct val="150000"/>
              </a:lnSpc>
              <a:buFont typeface="+mj-lt"/>
              <a:buAutoNum type="arabicPeriod"/>
            </a:pPr>
            <a:r>
              <a:rPr lang="es-MX" dirty="0" smtClean="0"/>
              <a:t>Modularizar(procesos independientes)</a:t>
            </a:r>
          </a:p>
          <a:p>
            <a:pPr marL="342900" indent="-342900">
              <a:lnSpc>
                <a:spcPct val="150000"/>
              </a:lnSpc>
              <a:buFont typeface="+mj-lt"/>
              <a:buAutoNum type="arabicPeriod"/>
            </a:pPr>
            <a:r>
              <a:rPr lang="es-MX" dirty="0" smtClean="0"/>
              <a:t>Especificar implantación(evaluar alternativas)</a:t>
            </a:r>
          </a:p>
          <a:p>
            <a:pPr marL="342900" indent="-342900">
              <a:lnSpc>
                <a:spcPct val="150000"/>
              </a:lnSpc>
              <a:buFont typeface="+mj-lt"/>
              <a:buAutoNum type="arabicPeriod"/>
            </a:pPr>
            <a:endParaRPr lang="es-MX"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836712"/>
            <a:ext cx="9144000" cy="400110"/>
          </a:xfrm>
          <a:prstGeom prst="rect">
            <a:avLst/>
          </a:prstGeom>
        </p:spPr>
        <p:txBody>
          <a:bodyPr wrap="square">
            <a:spAutoFit/>
          </a:bodyPr>
          <a:lstStyle/>
          <a:p>
            <a:pPr algn="ctr"/>
            <a:r>
              <a:rPr lang="es-MX" sz="2000" dirty="0" smtClean="0">
                <a:solidFill>
                  <a:srgbClr val="0070C0"/>
                </a:solidFill>
                <a:latin typeface="Algerian" pitchFamily="82" charset="0"/>
              </a:rPr>
              <a:t>Etapa 4B. Solución: Diseño social</a:t>
            </a:r>
            <a:endParaRPr lang="es-MX" sz="2000" dirty="0">
              <a:solidFill>
                <a:srgbClr val="0070C0"/>
              </a:solidFill>
              <a:latin typeface="Algerian" pitchFamily="82" charset="0"/>
            </a:endParaRPr>
          </a:p>
        </p:txBody>
      </p:sp>
      <p:sp>
        <p:nvSpPr>
          <p:cNvPr id="4" name="3 CuadroTexto"/>
          <p:cNvSpPr txBox="1"/>
          <p:nvPr/>
        </p:nvSpPr>
        <p:spPr>
          <a:xfrm>
            <a:off x="971600" y="1700808"/>
            <a:ext cx="6984776" cy="5078313"/>
          </a:xfrm>
          <a:prstGeom prst="rect">
            <a:avLst/>
          </a:prstGeom>
          <a:noFill/>
        </p:spPr>
        <p:txBody>
          <a:bodyPr wrap="square" rtlCol="0">
            <a:spAutoFit/>
          </a:bodyPr>
          <a:lstStyle/>
          <a:p>
            <a:pPr marL="342900" indent="-342900">
              <a:lnSpc>
                <a:spcPct val="150000"/>
              </a:lnSpc>
              <a:buFont typeface="+mj-lt"/>
              <a:buAutoNum type="arabicPeriod"/>
            </a:pPr>
            <a:r>
              <a:rPr lang="es-MX" dirty="0" smtClean="0"/>
              <a:t>Capacitar al personal que tiene contacto con el cliente</a:t>
            </a:r>
          </a:p>
          <a:p>
            <a:pPr marL="342900" indent="-342900">
              <a:lnSpc>
                <a:spcPct val="150000"/>
              </a:lnSpc>
              <a:buFont typeface="+mj-lt"/>
              <a:buAutoNum type="arabicPeriod"/>
            </a:pPr>
            <a:r>
              <a:rPr lang="es-MX" dirty="0" smtClean="0"/>
              <a:t>Identificar responsabilidades por procesos</a:t>
            </a:r>
          </a:p>
          <a:p>
            <a:pPr marL="342900" indent="-342900">
              <a:lnSpc>
                <a:spcPct val="150000"/>
              </a:lnSpc>
              <a:buFont typeface="+mj-lt"/>
              <a:buAutoNum type="arabicPeriod"/>
            </a:pPr>
            <a:r>
              <a:rPr lang="es-MX" dirty="0" smtClean="0"/>
              <a:t>Definir cargos y equipos de trabajo</a:t>
            </a:r>
          </a:p>
          <a:p>
            <a:pPr marL="342900" indent="-342900">
              <a:lnSpc>
                <a:spcPct val="150000"/>
              </a:lnSpc>
              <a:buFont typeface="+mj-lt"/>
              <a:buAutoNum type="arabicPeriod"/>
            </a:pPr>
            <a:r>
              <a:rPr lang="es-MX" dirty="0" smtClean="0"/>
              <a:t>Definir necesidades de capacitación en destrezas y personal</a:t>
            </a:r>
          </a:p>
          <a:p>
            <a:pPr marL="342900" indent="-342900">
              <a:lnSpc>
                <a:spcPct val="150000"/>
              </a:lnSpc>
              <a:buFont typeface="+mj-lt"/>
              <a:buAutoNum type="arabicPeriod"/>
            </a:pPr>
            <a:r>
              <a:rPr lang="es-MX" dirty="0" smtClean="0"/>
              <a:t>Especificar la estructura gerencial</a:t>
            </a:r>
          </a:p>
          <a:p>
            <a:pPr marL="342900" indent="-342900">
              <a:lnSpc>
                <a:spcPct val="150000"/>
              </a:lnSpc>
              <a:buFont typeface="+mj-lt"/>
              <a:buAutoNum type="arabicPeriod"/>
            </a:pPr>
            <a:r>
              <a:rPr lang="es-MX" dirty="0" smtClean="0"/>
              <a:t>Rediseñar fronteras organizacionales</a:t>
            </a:r>
          </a:p>
          <a:p>
            <a:pPr marL="342900" indent="-342900">
              <a:lnSpc>
                <a:spcPct val="150000"/>
              </a:lnSpc>
              <a:buFont typeface="+mj-lt"/>
              <a:buAutoNum type="arabicPeriod"/>
            </a:pPr>
            <a:r>
              <a:rPr lang="es-MX" dirty="0" smtClean="0"/>
              <a:t>Especificar cambios de cargos</a:t>
            </a:r>
          </a:p>
          <a:p>
            <a:pPr marL="342900" indent="-342900">
              <a:lnSpc>
                <a:spcPct val="150000"/>
              </a:lnSpc>
              <a:buFont typeface="+mj-lt"/>
              <a:buAutoNum type="arabicPeriod"/>
            </a:pPr>
            <a:r>
              <a:rPr lang="es-MX" dirty="0" smtClean="0"/>
              <a:t>Diseñar planes de carreras  para el personal</a:t>
            </a:r>
          </a:p>
          <a:p>
            <a:pPr marL="342900" indent="-342900">
              <a:lnSpc>
                <a:spcPct val="150000"/>
              </a:lnSpc>
              <a:buFont typeface="+mj-lt"/>
              <a:buAutoNum type="arabicPeriod"/>
            </a:pPr>
            <a:r>
              <a:rPr lang="es-MX" dirty="0" smtClean="0"/>
              <a:t>Definir organización de transición</a:t>
            </a:r>
          </a:p>
          <a:p>
            <a:pPr marL="342900" indent="-342900">
              <a:lnSpc>
                <a:spcPct val="150000"/>
              </a:lnSpc>
              <a:buFont typeface="+mj-lt"/>
              <a:buAutoNum type="arabicPeriod"/>
            </a:pPr>
            <a:r>
              <a:rPr lang="es-MX" dirty="0" smtClean="0"/>
              <a:t>Diseñar programas de gestión de cambios</a:t>
            </a:r>
          </a:p>
          <a:p>
            <a:pPr marL="342900" indent="-342900">
              <a:lnSpc>
                <a:spcPct val="150000"/>
              </a:lnSpc>
              <a:buFont typeface="+mj-lt"/>
              <a:buAutoNum type="arabicPeriod"/>
            </a:pPr>
            <a:r>
              <a:rPr lang="es-MX" dirty="0" smtClean="0"/>
              <a:t>Diseñar plan de incentivos y compensación</a:t>
            </a:r>
          </a:p>
          <a:p>
            <a:pPr marL="342900" indent="-342900">
              <a:lnSpc>
                <a:spcPct val="150000"/>
              </a:lnSpc>
              <a:buFont typeface="+mj-lt"/>
              <a:buAutoNum type="arabicPeriod"/>
            </a:pPr>
            <a:r>
              <a:rPr lang="es-MX" dirty="0" smtClean="0"/>
              <a:t>Planificar implementación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268760"/>
            <a:ext cx="9144000" cy="400110"/>
          </a:xfrm>
          <a:prstGeom prst="rect">
            <a:avLst/>
          </a:prstGeom>
        </p:spPr>
        <p:txBody>
          <a:bodyPr wrap="square">
            <a:spAutoFit/>
          </a:bodyPr>
          <a:lstStyle/>
          <a:p>
            <a:pPr algn="ctr"/>
            <a:r>
              <a:rPr lang="es-MX" sz="2000" dirty="0" smtClean="0">
                <a:solidFill>
                  <a:srgbClr val="0070C0"/>
                </a:solidFill>
                <a:latin typeface="Algerian" pitchFamily="82" charset="0"/>
              </a:rPr>
              <a:t>Etapa 5. Transformación</a:t>
            </a:r>
          </a:p>
        </p:txBody>
      </p:sp>
      <p:sp>
        <p:nvSpPr>
          <p:cNvPr id="4" name="3 CuadroTexto"/>
          <p:cNvSpPr txBox="1"/>
          <p:nvPr/>
        </p:nvSpPr>
        <p:spPr>
          <a:xfrm>
            <a:off x="971600" y="1700808"/>
            <a:ext cx="6984776" cy="4247317"/>
          </a:xfrm>
          <a:prstGeom prst="rect">
            <a:avLst/>
          </a:prstGeom>
          <a:noFill/>
        </p:spPr>
        <p:txBody>
          <a:bodyPr wrap="square" rtlCol="0">
            <a:spAutoFit/>
          </a:bodyPr>
          <a:lstStyle/>
          <a:p>
            <a:pPr marL="342900" indent="-342900">
              <a:lnSpc>
                <a:spcPct val="150000"/>
              </a:lnSpc>
              <a:buFont typeface="+mj-lt"/>
              <a:buAutoNum type="arabicPeriod"/>
            </a:pPr>
            <a:r>
              <a:rPr lang="es-MX" dirty="0" smtClean="0"/>
              <a:t>Completar el diseño del sistema</a:t>
            </a:r>
          </a:p>
          <a:p>
            <a:pPr marL="342900" indent="-342900">
              <a:lnSpc>
                <a:spcPct val="150000"/>
              </a:lnSpc>
              <a:buFont typeface="+mj-lt"/>
              <a:buAutoNum type="arabicPeriod"/>
            </a:pPr>
            <a:r>
              <a:rPr lang="es-MX" dirty="0" smtClean="0"/>
              <a:t>Ejecutar el diseño técnico</a:t>
            </a:r>
          </a:p>
          <a:p>
            <a:pPr marL="342900" indent="-342900">
              <a:lnSpc>
                <a:spcPct val="150000"/>
              </a:lnSpc>
              <a:buFont typeface="+mj-lt"/>
              <a:buAutoNum type="arabicPeriod"/>
            </a:pPr>
            <a:r>
              <a:rPr lang="es-MX" dirty="0" smtClean="0"/>
              <a:t>Desarrollar planes de prueba y de introducción</a:t>
            </a:r>
          </a:p>
          <a:p>
            <a:pPr marL="342900" indent="-342900">
              <a:lnSpc>
                <a:spcPct val="150000"/>
              </a:lnSpc>
              <a:buFont typeface="+mj-lt"/>
              <a:buAutoNum type="arabicPeriod"/>
            </a:pPr>
            <a:r>
              <a:rPr lang="es-MX" dirty="0" smtClean="0"/>
              <a:t>Evaluar al personal</a:t>
            </a:r>
          </a:p>
          <a:p>
            <a:pPr marL="342900" indent="-342900">
              <a:lnSpc>
                <a:spcPct val="150000"/>
              </a:lnSpc>
              <a:buFont typeface="+mj-lt"/>
              <a:buAutoNum type="arabicPeriod"/>
            </a:pPr>
            <a:r>
              <a:rPr lang="es-MX" dirty="0" smtClean="0"/>
              <a:t>Construir sistema</a:t>
            </a:r>
          </a:p>
          <a:p>
            <a:pPr marL="342900" indent="-342900">
              <a:lnSpc>
                <a:spcPct val="150000"/>
              </a:lnSpc>
              <a:buFont typeface="+mj-lt"/>
              <a:buAutoNum type="arabicPeriod"/>
            </a:pPr>
            <a:r>
              <a:rPr lang="es-MX" dirty="0" smtClean="0"/>
              <a:t>Capacitar al personal</a:t>
            </a:r>
          </a:p>
          <a:p>
            <a:pPr marL="342900" indent="-342900">
              <a:lnSpc>
                <a:spcPct val="150000"/>
              </a:lnSpc>
              <a:buFont typeface="+mj-lt"/>
              <a:buAutoNum type="arabicPeriod"/>
            </a:pPr>
            <a:r>
              <a:rPr lang="es-MX" dirty="0" smtClean="0"/>
              <a:t>Hacer prueba piloto del nuevo proceso</a:t>
            </a:r>
          </a:p>
          <a:p>
            <a:pPr marL="342900" indent="-342900">
              <a:lnSpc>
                <a:spcPct val="150000"/>
              </a:lnSpc>
              <a:buFont typeface="+mj-lt"/>
              <a:buAutoNum type="arabicPeriod"/>
            </a:pPr>
            <a:r>
              <a:rPr lang="es-MX" dirty="0" smtClean="0"/>
              <a:t>Refinamiento y transición </a:t>
            </a:r>
          </a:p>
          <a:p>
            <a:pPr marL="342900" indent="-342900">
              <a:lnSpc>
                <a:spcPct val="150000"/>
              </a:lnSpc>
              <a:buFont typeface="+mj-lt"/>
              <a:buAutoNum type="arabicPeriod"/>
            </a:pPr>
            <a:r>
              <a:rPr lang="es-MX" dirty="0" smtClean="0"/>
              <a:t>Mejora continua</a:t>
            </a:r>
          </a:p>
          <a:p>
            <a:pPr marL="342900" indent="-342900">
              <a:lnSpc>
                <a:spcPct val="150000"/>
              </a:lnSpc>
              <a:buFont typeface="+mj-lt"/>
              <a:buAutoNum type="arabicPeriod"/>
            </a:pPr>
            <a:endParaRPr lang="es-MX"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95736" y="764704"/>
            <a:ext cx="4480457"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Introducción</a:t>
            </a:r>
          </a:p>
        </p:txBody>
      </p:sp>
      <p:sp>
        <p:nvSpPr>
          <p:cNvPr id="4" name="3 CuadroTexto"/>
          <p:cNvSpPr txBox="1"/>
          <p:nvPr/>
        </p:nvSpPr>
        <p:spPr>
          <a:xfrm>
            <a:off x="539552" y="1700808"/>
            <a:ext cx="8208912" cy="2554545"/>
          </a:xfrm>
          <a:prstGeom prst="rect">
            <a:avLst/>
          </a:prstGeom>
          <a:noFill/>
        </p:spPr>
        <p:txBody>
          <a:bodyPr wrap="square" rtlCol="0">
            <a:spAutoFit/>
          </a:bodyPr>
          <a:lstStyle/>
          <a:p>
            <a:pPr algn="just"/>
            <a:endParaRPr lang="es-MX" sz="2000" dirty="0" smtClean="0">
              <a:cs typeface="Aharoni" pitchFamily="2" charset="-79"/>
            </a:endParaRPr>
          </a:p>
          <a:p>
            <a:pPr algn="just"/>
            <a:r>
              <a:rPr lang="es-MX" sz="2000" dirty="0" smtClean="0">
                <a:cs typeface="Aharoni" pitchFamily="2" charset="-79"/>
              </a:rPr>
              <a:t>La </a:t>
            </a:r>
            <a:r>
              <a:rPr lang="es-MX" sz="2000" dirty="0">
                <a:cs typeface="Aharoni" pitchFamily="2" charset="-79"/>
              </a:rPr>
              <a:t>Reingeniería de Procesos, o BPR (Business </a:t>
            </a:r>
            <a:r>
              <a:rPr lang="es-MX" sz="2000" dirty="0" err="1">
                <a:cs typeface="Aharoni" pitchFamily="2" charset="-79"/>
              </a:rPr>
              <a:t>Process</a:t>
            </a:r>
            <a:r>
              <a:rPr lang="es-MX" sz="2000" dirty="0">
                <a:cs typeface="Aharoni" pitchFamily="2" charset="-79"/>
              </a:rPr>
              <a:t> </a:t>
            </a:r>
            <a:r>
              <a:rPr lang="es-MX" sz="2000" dirty="0" err="1">
                <a:cs typeface="Aharoni" pitchFamily="2" charset="-79"/>
              </a:rPr>
              <a:t>Reeingeniering</a:t>
            </a:r>
            <a:r>
              <a:rPr lang="es-MX" sz="2000" dirty="0">
                <a:cs typeface="Aharoni" pitchFamily="2" charset="-79"/>
              </a:rPr>
              <a:t>), </a:t>
            </a:r>
            <a:r>
              <a:rPr lang="es-MX" sz="2000" dirty="0" smtClean="0">
                <a:cs typeface="Aharoni" pitchFamily="2" charset="-79"/>
              </a:rPr>
              <a:t>puede considerarse </a:t>
            </a:r>
            <a:r>
              <a:rPr lang="es-MX" sz="2000" dirty="0">
                <a:cs typeface="Aharoni" pitchFamily="2" charset="-79"/>
              </a:rPr>
              <a:t>como una de las ya mencionadas herramientas de gestión</a:t>
            </a:r>
            <a:r>
              <a:rPr lang="es-MX" sz="2000" dirty="0" smtClean="0">
                <a:cs typeface="Aharoni" pitchFamily="2" charset="-79"/>
              </a:rPr>
              <a:t>.</a:t>
            </a:r>
          </a:p>
          <a:p>
            <a:pPr algn="just"/>
            <a:endParaRPr lang="es-MX" sz="2000" dirty="0" smtClean="0">
              <a:cs typeface="Aharoni" pitchFamily="2" charset="-79"/>
            </a:endParaRPr>
          </a:p>
          <a:p>
            <a:pPr algn="just"/>
            <a:r>
              <a:rPr lang="es-MX" sz="2000" dirty="0">
                <a:cs typeface="Aharoni" pitchFamily="2" charset="-79"/>
              </a:rPr>
              <a:t>La BPR, como una más de las nuevas herramientas de gestión, debe </a:t>
            </a:r>
            <a:r>
              <a:rPr lang="es-MX" sz="2000" dirty="0" smtClean="0">
                <a:cs typeface="Aharoni" pitchFamily="2" charset="-79"/>
              </a:rPr>
              <a:t>entenderse como </a:t>
            </a:r>
            <a:r>
              <a:rPr lang="es-MX" sz="2000" dirty="0">
                <a:cs typeface="Aharoni" pitchFamily="2" charset="-79"/>
              </a:rPr>
              <a:t>una reacción al cambio de las realidades empresariales</a:t>
            </a:r>
            <a:r>
              <a:rPr lang="es-MX" sz="2000" dirty="0" smtClean="0">
                <a:cs typeface="Aharoni" pitchFamily="2" charset="-79"/>
              </a:rPr>
              <a:t>.</a:t>
            </a:r>
          </a:p>
          <a:p>
            <a:pPr algn="just"/>
            <a:endParaRPr lang="es-MX" sz="2000" dirty="0">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483768" y="692696"/>
            <a:ext cx="3687740"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Definición</a:t>
            </a:r>
          </a:p>
        </p:txBody>
      </p:sp>
      <p:sp>
        <p:nvSpPr>
          <p:cNvPr id="3" name="2 CuadroTexto"/>
          <p:cNvSpPr txBox="1"/>
          <p:nvPr/>
        </p:nvSpPr>
        <p:spPr>
          <a:xfrm>
            <a:off x="251520" y="2204864"/>
            <a:ext cx="8424936" cy="1631216"/>
          </a:xfrm>
          <a:prstGeom prst="rect">
            <a:avLst/>
          </a:prstGeom>
          <a:noFill/>
        </p:spPr>
        <p:txBody>
          <a:bodyPr wrap="square" rtlCol="0">
            <a:spAutoFit/>
          </a:bodyPr>
          <a:lstStyle/>
          <a:p>
            <a:pPr algn="just"/>
            <a:r>
              <a:rPr lang="es-MX" sz="2000" dirty="0" smtClean="0">
                <a:latin typeface="Aharoni" pitchFamily="2" charset="-79"/>
                <a:cs typeface="Aharoni" pitchFamily="2" charset="-79"/>
              </a:rPr>
              <a:t>	Para poder llegar a una definición válida de Reingeniería de Procesos debemos partir de una situación previa en la cual nos hacemos una pregunta: “Si tuviéramos que volver a crear la empresa desde cero, teniendo en cuenta lo que ya sé y la tecnología disponible, ¿cómo sería mi nueva empresa?”</a:t>
            </a:r>
            <a:endParaRPr lang="es-MX" sz="2000" dirty="0">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27784" y="620688"/>
            <a:ext cx="3549370"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Principios</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323528" y="2276872"/>
            <a:ext cx="8568952" cy="3693319"/>
          </a:xfrm>
          <a:prstGeom prst="rect">
            <a:avLst/>
          </a:prstGeom>
          <a:noFill/>
        </p:spPr>
        <p:txBody>
          <a:bodyPr wrap="square" rtlCol="0">
            <a:spAutoFit/>
          </a:bodyPr>
          <a:lstStyle/>
          <a:p>
            <a:r>
              <a:rPr lang="es-MX" dirty="0"/>
              <a:t>1. Se necesita el apoyo de la gerencia de primer nivel o nivel estratégico, que</a:t>
            </a:r>
          </a:p>
          <a:p>
            <a:r>
              <a:rPr lang="es-MX" dirty="0"/>
              <a:t>debe liderar el programa1</a:t>
            </a:r>
            <a:r>
              <a:rPr lang="es-MX" dirty="0" smtClean="0"/>
              <a:t>.</a:t>
            </a:r>
          </a:p>
          <a:p>
            <a:endParaRPr lang="es-MX" dirty="0"/>
          </a:p>
          <a:p>
            <a:r>
              <a:rPr lang="es-MX" dirty="0"/>
              <a:t>2. La estrategia empresarial debe guiar y conducir los programas de la BPR</a:t>
            </a:r>
            <a:r>
              <a:rPr lang="es-MX" dirty="0" smtClean="0"/>
              <a:t>.</a:t>
            </a:r>
          </a:p>
          <a:p>
            <a:endParaRPr lang="es-MX" dirty="0"/>
          </a:p>
          <a:p>
            <a:r>
              <a:rPr lang="es-MX" dirty="0"/>
              <a:t>3. El objetivo último es crear valor para el cliente</a:t>
            </a:r>
            <a:r>
              <a:rPr lang="es-MX" dirty="0" smtClean="0"/>
              <a:t>.</a:t>
            </a:r>
          </a:p>
          <a:p>
            <a:endParaRPr lang="es-MX" dirty="0"/>
          </a:p>
          <a:p>
            <a:r>
              <a:rPr lang="es-MX" dirty="0"/>
              <a:t>4. Hay que concentrarse en los procesos, no en las funciones, identificando</a:t>
            </a:r>
          </a:p>
          <a:p>
            <a:r>
              <a:rPr lang="es-MX" dirty="0"/>
              <a:t>aquellos que necesitan cambios</a:t>
            </a:r>
            <a:r>
              <a:rPr lang="es-MX" dirty="0" smtClean="0"/>
              <a:t>.</a:t>
            </a:r>
          </a:p>
          <a:p>
            <a:endParaRPr lang="es-MX" dirty="0"/>
          </a:p>
          <a:p>
            <a:r>
              <a:rPr lang="es-MX" dirty="0"/>
              <a:t>5. Son necesarios equipos de trabajo, responsables y capacitados, a los que hay</a:t>
            </a:r>
          </a:p>
          <a:p>
            <a:r>
              <a:rPr lang="es-MX" dirty="0"/>
              <a:t>que incentivar y recompensar con puestos de responsabilidad en la nueva</a:t>
            </a:r>
          </a:p>
          <a:p>
            <a:r>
              <a:rPr lang="es-MX" dirty="0"/>
              <a:t>organización que se obtendrá tras el proceso de Reingeniería.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27784" y="620688"/>
            <a:ext cx="3549370"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Principios</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251520" y="1628800"/>
            <a:ext cx="8568952" cy="4801314"/>
          </a:xfrm>
          <a:prstGeom prst="rect">
            <a:avLst/>
          </a:prstGeom>
          <a:noFill/>
        </p:spPr>
        <p:txBody>
          <a:bodyPr wrap="square" rtlCol="0">
            <a:spAutoFit/>
          </a:bodyPr>
          <a:lstStyle/>
          <a:p>
            <a:r>
              <a:rPr lang="es-MX" dirty="0"/>
              <a:t>6. La observación de las necesidades de los clientes y su nivel de satisfacción</a:t>
            </a:r>
          </a:p>
          <a:p>
            <a:r>
              <a:rPr lang="es-MX" dirty="0"/>
              <a:t>son un sistema básico de retroalimentación que permite identificar hasta qué</a:t>
            </a:r>
          </a:p>
          <a:p>
            <a:r>
              <a:rPr lang="es-MX" dirty="0"/>
              <a:t>punto se están cumpliendo los objetivos</a:t>
            </a:r>
            <a:r>
              <a:rPr lang="es-MX" dirty="0" smtClean="0"/>
              <a:t>.</a:t>
            </a:r>
          </a:p>
          <a:p>
            <a:endParaRPr lang="es-MX" dirty="0"/>
          </a:p>
          <a:p>
            <a:r>
              <a:rPr lang="es-MX" dirty="0"/>
              <a:t>7. Es necesaria la flexibilidad a la hora de llevar a cabo el plan. Si bien son</a:t>
            </a:r>
          </a:p>
          <a:p>
            <a:r>
              <a:rPr lang="es-MX" dirty="0"/>
              <a:t>necesarios planes de actuación, dichos planes no deben ser rígidos, sino que</a:t>
            </a:r>
          </a:p>
          <a:p>
            <a:r>
              <a:rPr lang="es-MX" dirty="0"/>
              <a:t>deben ser flexibles a medida que se desarrolla el programa de BPR y se</a:t>
            </a:r>
          </a:p>
          <a:p>
            <a:r>
              <a:rPr lang="es-MX" dirty="0"/>
              <a:t>obtienen las primeras evaluaciones de los resultados obtenidos</a:t>
            </a:r>
            <a:r>
              <a:rPr lang="es-MX" dirty="0" smtClean="0"/>
              <a:t>.</a:t>
            </a:r>
          </a:p>
          <a:p>
            <a:endParaRPr lang="es-MX" dirty="0"/>
          </a:p>
          <a:p>
            <a:r>
              <a:rPr lang="es-MX" dirty="0"/>
              <a:t>8. Cada programa de Reingeniería debe adaptarse a la situación de cada</a:t>
            </a:r>
          </a:p>
          <a:p>
            <a:r>
              <a:rPr lang="es-MX" dirty="0"/>
              <a:t>negocio, de forma que no se puede desarrollar el mismo programa para</a:t>
            </a:r>
          </a:p>
          <a:p>
            <a:r>
              <a:rPr lang="es-MX" dirty="0"/>
              <a:t>distintos negocios</a:t>
            </a:r>
            <a:r>
              <a:rPr lang="es-MX" dirty="0" smtClean="0"/>
              <a:t>.</a:t>
            </a:r>
          </a:p>
          <a:p>
            <a:endParaRPr lang="es-MX" dirty="0"/>
          </a:p>
          <a:p>
            <a:r>
              <a:rPr lang="es-MX" dirty="0"/>
              <a:t>9. Se requiere el establecimiento de correctos sistemas de medición del grado</a:t>
            </a:r>
          </a:p>
          <a:p>
            <a:r>
              <a:rPr lang="es-MX" dirty="0"/>
              <a:t>de cumplimiento de los objetivos. En muchos casos, el tiempo es un </a:t>
            </a:r>
            <a:r>
              <a:rPr lang="es-MX" dirty="0" smtClean="0"/>
              <a:t>buen</a:t>
            </a:r>
            <a:r>
              <a:rPr lang="es-MX" dirty="0"/>
              <a:t> indicador. Sin embargo, no es el único posible y en determinadas ocasiones</a:t>
            </a:r>
          </a:p>
          <a:p>
            <a:r>
              <a:rPr lang="es-MX" dirty="0"/>
              <a:t>no es el más adecuado</a:t>
            </a:r>
            <a:r>
              <a:rPr lang="es-MX" dirty="0" smtClean="0"/>
              <a:t>.</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27784" y="620688"/>
            <a:ext cx="3549370"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Principios</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251520" y="2348880"/>
            <a:ext cx="8568952" cy="3139321"/>
          </a:xfrm>
          <a:prstGeom prst="rect">
            <a:avLst/>
          </a:prstGeom>
          <a:noFill/>
        </p:spPr>
        <p:txBody>
          <a:bodyPr wrap="square" rtlCol="0">
            <a:spAutoFit/>
          </a:bodyPr>
          <a:lstStyle/>
          <a:p>
            <a:r>
              <a:rPr lang="es-MX" dirty="0"/>
              <a:t>10. Se debe tener en cuenta el factor humano a la hora de evitar o reducir la</a:t>
            </a:r>
          </a:p>
          <a:p>
            <a:r>
              <a:rPr lang="es-MX" dirty="0"/>
              <a:t>resistencia al cambio, lo cual puede provocar un fracaso, o al menos retrasos</a:t>
            </a:r>
          </a:p>
          <a:p>
            <a:r>
              <a:rPr lang="es-MX" dirty="0"/>
              <a:t>en el programa</a:t>
            </a:r>
            <a:r>
              <a:rPr lang="es-MX" dirty="0" smtClean="0"/>
              <a:t>.</a:t>
            </a:r>
          </a:p>
          <a:p>
            <a:endParaRPr lang="es-MX" dirty="0"/>
          </a:p>
          <a:p>
            <a:r>
              <a:rPr lang="es-MX" dirty="0"/>
              <a:t>11. La BPR no debe ser visto como un proceso único, que se deba realizar una</a:t>
            </a:r>
          </a:p>
          <a:p>
            <a:r>
              <a:rPr lang="es-MX" dirty="0"/>
              <a:t>única vez dentro de la organización sino que se debe contemplar como un</a:t>
            </a:r>
          </a:p>
          <a:p>
            <a:r>
              <a:rPr lang="es-MX" dirty="0"/>
              <a:t>proceso continuo, en el que se plantean nuevos retos</a:t>
            </a:r>
            <a:r>
              <a:rPr lang="es-MX" dirty="0" smtClean="0"/>
              <a:t>.</a:t>
            </a:r>
          </a:p>
          <a:p>
            <a:endParaRPr lang="es-MX" dirty="0"/>
          </a:p>
          <a:p>
            <a:r>
              <a:rPr lang="es-MX" dirty="0"/>
              <a:t>12. La comunicación se constituye como un aspecto esencial, no sólo a todos los</a:t>
            </a:r>
          </a:p>
          <a:p>
            <a:r>
              <a:rPr lang="es-MX" dirty="0"/>
              <a:t>niveles de la organización, sino traspasando sus fronteras (prensa,</a:t>
            </a:r>
          </a:p>
          <a:p>
            <a:r>
              <a:rPr lang="es-MX" dirty="0"/>
              <a:t>comunidad, sistema político, etc.).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91680" y="692696"/>
            <a:ext cx="5154681"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Características</a:t>
            </a:r>
            <a:r>
              <a:rPr lang="es-E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endPar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323528" y="1556792"/>
            <a:ext cx="8496944" cy="4801314"/>
          </a:xfrm>
          <a:prstGeom prst="rect">
            <a:avLst/>
          </a:prstGeom>
          <a:noFill/>
        </p:spPr>
        <p:txBody>
          <a:bodyPr wrap="square" rtlCol="0">
            <a:spAutoFit/>
          </a:bodyPr>
          <a:lstStyle/>
          <a:p>
            <a:r>
              <a:rPr lang="es-MX" dirty="0"/>
              <a:t>1. Unificación de tareas: se da pie a la unificación de varias tareas en un equipo</a:t>
            </a:r>
          </a:p>
          <a:p>
            <a:r>
              <a:rPr lang="es-MX" dirty="0"/>
              <a:t>y como consecuencia se logra una reducción de plazos, al eliminarse</a:t>
            </a:r>
          </a:p>
          <a:p>
            <a:r>
              <a:rPr lang="es-MX" dirty="0"/>
              <a:t>supervisiones, a la vez que se mejora la calidad, al evitarse errores</a:t>
            </a:r>
            <a:r>
              <a:rPr lang="es-MX" dirty="0" smtClean="0"/>
              <a:t>.</a:t>
            </a:r>
          </a:p>
          <a:p>
            <a:endParaRPr lang="es-MX" dirty="0" smtClean="0"/>
          </a:p>
          <a:p>
            <a:r>
              <a:rPr lang="es-MX" dirty="0"/>
              <a:t>2. Participación de los trabajadores en la toma de decisiones: son los propios</a:t>
            </a:r>
          </a:p>
          <a:p>
            <a:r>
              <a:rPr lang="es-MX" dirty="0"/>
              <a:t>trabajadores los que toman las decisiones y asumen las responsabilidades</a:t>
            </a:r>
          </a:p>
          <a:p>
            <a:r>
              <a:rPr lang="es-MX" dirty="0"/>
              <a:t>relacionadas con su trabajo</a:t>
            </a:r>
            <a:r>
              <a:rPr lang="es-MX" dirty="0" smtClean="0"/>
              <a:t>.</a:t>
            </a:r>
          </a:p>
          <a:p>
            <a:endParaRPr lang="es-MX" dirty="0" smtClean="0"/>
          </a:p>
          <a:p>
            <a:r>
              <a:rPr lang="es-MX" dirty="0"/>
              <a:t>3. Cambio del orden secuencial por el natural en los procesos: con el</a:t>
            </a:r>
          </a:p>
          <a:p>
            <a:r>
              <a:rPr lang="es-MX" dirty="0"/>
              <a:t>protagonismo que adquiere el concepto de proceso en toda compañía, una</a:t>
            </a:r>
          </a:p>
          <a:p>
            <a:r>
              <a:rPr lang="es-MX" dirty="0"/>
              <a:t>vez introducida la BPR, las cosas se van a empezar a realizar en el orden en</a:t>
            </a:r>
          </a:p>
          <a:p>
            <a:r>
              <a:rPr lang="es-MX" dirty="0"/>
              <a:t>que se beneficie a los procesos, olvidándonos del orden seguido</a:t>
            </a:r>
          </a:p>
          <a:p>
            <a:r>
              <a:rPr lang="es-MX" dirty="0"/>
              <a:t>tradicionalmente</a:t>
            </a:r>
            <a:r>
              <a:rPr lang="es-MX" dirty="0" smtClean="0"/>
              <a:t>.</a:t>
            </a:r>
          </a:p>
          <a:p>
            <a:endParaRPr lang="es-MX" dirty="0" smtClean="0"/>
          </a:p>
          <a:p>
            <a:r>
              <a:rPr lang="es-MX" dirty="0"/>
              <a:t>4. Realización de diferentes versiones de un mismo producto: con ello se</a:t>
            </a:r>
          </a:p>
          <a:p>
            <a:r>
              <a:rPr lang="es-MX" dirty="0"/>
              <a:t>pretende dar fin a la estandarización y conseguir una mayor adaptación de</a:t>
            </a:r>
          </a:p>
          <a:p>
            <a:r>
              <a:rPr lang="es-MX" dirty="0"/>
              <a:t>dicho producto a las necesidades y gustos del cliente.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91680" y="692696"/>
            <a:ext cx="5154681" cy="923330"/>
          </a:xfrm>
          <a:prstGeom prst="rect">
            <a:avLst/>
          </a:prstGeom>
          <a:noFill/>
        </p:spPr>
        <p:txBody>
          <a:bodyPr wrap="none" lIns="91440" tIns="45720" rIns="91440" bIns="45720">
            <a:spAutoFit/>
          </a:bodyPr>
          <a:lstStyle/>
          <a:p>
            <a:pPr algn="ctr"/>
            <a:r>
              <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Características</a:t>
            </a:r>
            <a:r>
              <a:rPr lang="es-E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endParaRPr lang="es-E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2 CuadroTexto"/>
          <p:cNvSpPr txBox="1"/>
          <p:nvPr/>
        </p:nvSpPr>
        <p:spPr>
          <a:xfrm>
            <a:off x="323528" y="1700808"/>
            <a:ext cx="8496944" cy="3416320"/>
          </a:xfrm>
          <a:prstGeom prst="rect">
            <a:avLst/>
          </a:prstGeom>
          <a:noFill/>
        </p:spPr>
        <p:txBody>
          <a:bodyPr wrap="square" rtlCol="0">
            <a:spAutoFit/>
          </a:bodyPr>
          <a:lstStyle/>
          <a:p>
            <a:r>
              <a:rPr lang="es-MX" dirty="0"/>
              <a:t>5. Reducción de las comprobaciones y controles: se trata de establecer un plan</a:t>
            </a:r>
          </a:p>
          <a:p>
            <a:r>
              <a:rPr lang="es-MX" dirty="0"/>
              <a:t>de evaluación y control que contemple solamente los controles que tienen</a:t>
            </a:r>
          </a:p>
          <a:p>
            <a:r>
              <a:rPr lang="es-MX" dirty="0"/>
              <a:t>sentido económico</a:t>
            </a:r>
            <a:r>
              <a:rPr lang="es-MX" dirty="0" smtClean="0"/>
              <a:t>.</a:t>
            </a:r>
          </a:p>
          <a:p>
            <a:endParaRPr lang="es-MX" dirty="0"/>
          </a:p>
          <a:p>
            <a:r>
              <a:rPr lang="es-MX" dirty="0"/>
              <a:t>6. Papel protagonista del responsable del proceso: en su figura recae la función</a:t>
            </a:r>
          </a:p>
          <a:p>
            <a:r>
              <a:rPr lang="es-MX" dirty="0"/>
              <a:t>de ejercer como único punto de contacto, lo cual permite un trato más</a:t>
            </a:r>
          </a:p>
          <a:p>
            <a:r>
              <a:rPr lang="es-MX" dirty="0"/>
              <a:t>eficiente</a:t>
            </a:r>
            <a:r>
              <a:rPr lang="es-MX" dirty="0" smtClean="0"/>
              <a:t>.</a:t>
            </a:r>
          </a:p>
          <a:p>
            <a:endParaRPr lang="es-MX" dirty="0"/>
          </a:p>
          <a:p>
            <a:r>
              <a:rPr lang="es-MX" dirty="0" smtClean="0"/>
              <a:t>7. Operaciones híbridas: las operaciones en todo proceso de Reingeniería de</a:t>
            </a:r>
          </a:p>
          <a:p>
            <a:r>
              <a:rPr lang="es-MX" dirty="0" smtClean="0"/>
              <a:t>Procesos gozan de una naturaleza dual. Se pueden considerar centralizadas y</a:t>
            </a:r>
          </a:p>
          <a:p>
            <a:r>
              <a:rPr lang="es-MX" dirty="0" smtClean="0"/>
              <a:t>descentralizadas simultáneamente ya que se pretende disfrutar de las ventajas</a:t>
            </a:r>
          </a:p>
          <a:p>
            <a:r>
              <a:rPr lang="es-MX" dirty="0" smtClean="0"/>
              <a:t>que presenta cada una de las dos opciones.</a:t>
            </a:r>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287</TotalTime>
  <Words>1772</Words>
  <Application>Microsoft Office PowerPoint</Application>
  <PresentationFormat>Presentación en pantalla (4:3)</PresentationFormat>
  <Paragraphs>221</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J@iMe @LaN</dc:creator>
  <cp:lastModifiedBy>J@iMe @LaN</cp:lastModifiedBy>
  <cp:revision>29</cp:revision>
  <dcterms:created xsi:type="dcterms:W3CDTF">2011-02-22T04:47:22Z</dcterms:created>
  <dcterms:modified xsi:type="dcterms:W3CDTF">2011-02-25T16:18:06Z</dcterms:modified>
</cp:coreProperties>
</file>