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2" r:id="rId1"/>
  </p:sldMasterIdLst>
  <p:sldIdLst>
    <p:sldId id="257" r:id="rId2"/>
    <p:sldId id="274" r:id="rId3"/>
    <p:sldId id="297" r:id="rId4"/>
    <p:sldId id="275" r:id="rId5"/>
    <p:sldId id="276" r:id="rId6"/>
    <p:sldId id="277" r:id="rId7"/>
    <p:sldId id="278" r:id="rId8"/>
    <p:sldId id="279" r:id="rId9"/>
    <p:sldId id="298" r:id="rId10"/>
    <p:sldId id="299" r:id="rId11"/>
    <p:sldId id="300" r:id="rId12"/>
    <p:sldId id="302" r:id="rId13"/>
    <p:sldId id="301" r:id="rId14"/>
    <p:sldId id="280" r:id="rId15"/>
    <p:sldId id="281" r:id="rId16"/>
    <p:sldId id="282" r:id="rId17"/>
    <p:sldId id="284" r:id="rId18"/>
    <p:sldId id="285" r:id="rId19"/>
    <p:sldId id="287" r:id="rId20"/>
    <p:sldId id="288" r:id="rId21"/>
    <p:sldId id="289" r:id="rId22"/>
    <p:sldId id="286" r:id="rId23"/>
    <p:sldId id="290" r:id="rId24"/>
    <p:sldId id="291" r:id="rId25"/>
    <p:sldId id="292" r:id="rId26"/>
    <p:sldId id="293" r:id="rId27"/>
    <p:sldId id="294" r:id="rId28"/>
    <p:sldId id="295" r:id="rId29"/>
    <p:sldId id="296" r:id="rId30"/>
    <p:sldId id="303" r:id="rId3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254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22"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1"/>
          <p:cNvGrpSpPr/>
          <p:nvPr/>
        </p:nvGrpSpPr>
        <p:grpSpPr>
          <a:xfrm>
            <a:off x="0" y="0"/>
            <a:ext cx="9144000" cy="6400800"/>
            <a:chOff x="0" y="0"/>
            <a:chExt cx="9144000" cy="6400800"/>
          </a:xfrm>
        </p:grpSpPr>
        <p:sp>
          <p:nvSpPr>
            <p:cNvPr id="16" name="Rectangle 15"/>
            <p:cNvSpPr/>
            <p:nvPr/>
          </p:nvSpPr>
          <p:spPr>
            <a:xfrm>
              <a:off x="1828800" y="4572000"/>
              <a:ext cx="6858000" cy="1828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10"/>
            <p:cNvGrpSpPr/>
            <p:nvPr/>
          </p:nvGrpSpPr>
          <p:grpSpPr>
            <a:xfrm>
              <a:off x="0" y="0"/>
              <a:ext cx="9144000" cy="6400800"/>
              <a:chOff x="0" y="0"/>
              <a:chExt cx="9144000" cy="6400800"/>
            </a:xfrm>
          </p:grpSpPr>
          <p:sp>
            <p:nvSpPr>
              <p:cNvPr id="15" name="Rectangle 14"/>
              <p:cNvSpPr/>
              <p:nvPr/>
            </p:nvSpPr>
            <p:spPr>
              <a:xfrm>
                <a:off x="0" y="0"/>
                <a:ext cx="1828800" cy="64008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0" y="4572000"/>
                <a:ext cx="91440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Rectangle 12"/>
            <p:cNvSpPr/>
            <p:nvPr/>
          </p:nvSpPr>
          <p:spPr>
            <a:xfrm>
              <a:off x="0" y="45720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a:xfrm>
            <a:off x="6934200" y="6553200"/>
            <a:ext cx="1676400" cy="228600"/>
          </a:xfrm>
        </p:spPr>
        <p:txBody>
          <a:bodyPr vert="horz" lIns="91440" tIns="45720" rIns="91440" bIns="45720" rtlCol="0" anchor="t" anchorCtr="0"/>
          <a:lstStyle>
            <a:lvl1pPr marL="0" algn="r" defTabSz="914400" rtl="0" eaLnBrk="1" latinLnBrk="0" hangingPunct="1">
              <a:defRPr sz="900" kern="1200" cap="small" baseline="0">
                <a:solidFill>
                  <a:sysClr val="windowText" lastClr="000000"/>
                </a:solidFill>
                <a:latin typeface="+mj-lt"/>
                <a:ea typeface="+mn-ea"/>
                <a:cs typeface="+mn-cs"/>
              </a:defRPr>
            </a:lvl1pPr>
          </a:lstStyle>
          <a:p>
            <a:fld id="{15E806E3-BB50-4531-8AAD-9A9D32A95691}" type="datetimeFigureOut">
              <a:rPr lang="es-MX" smtClean="0"/>
              <a:pPr/>
              <a:t>23/02/2011</a:t>
            </a:fld>
            <a:endParaRPr lang="es-MX"/>
          </a:p>
        </p:txBody>
      </p:sp>
      <p:sp>
        <p:nvSpPr>
          <p:cNvPr id="5" name="Footer Placeholder 4"/>
          <p:cNvSpPr>
            <a:spLocks noGrp="1"/>
          </p:cNvSpPr>
          <p:nvPr>
            <p:ph type="ftr" sz="quarter" idx="11"/>
          </p:nvPr>
        </p:nvSpPr>
        <p:spPr>
          <a:xfrm>
            <a:off x="1891553" y="6553200"/>
            <a:ext cx="1676400" cy="228600"/>
          </a:xfrm>
        </p:spPr>
        <p:txBody>
          <a:bodyPr anchor="t" anchorCtr="0"/>
          <a:lstStyle>
            <a:lvl1pPr>
              <a:defRPr>
                <a:solidFill>
                  <a:sysClr val="windowText" lastClr="000000"/>
                </a:solidFill>
              </a:defRPr>
            </a:lvl1pPr>
          </a:lstStyle>
          <a:p>
            <a:endParaRPr lang="es-MX"/>
          </a:p>
        </p:txBody>
      </p:sp>
      <p:sp>
        <p:nvSpPr>
          <p:cNvPr id="6" name="Slide Number Placeholder 5"/>
          <p:cNvSpPr>
            <a:spLocks noGrp="1"/>
          </p:cNvSpPr>
          <p:nvPr>
            <p:ph type="sldNum" sz="quarter" idx="12"/>
          </p:nvPr>
        </p:nvSpPr>
        <p:spPr>
          <a:xfrm>
            <a:off x="4870076" y="6553200"/>
            <a:ext cx="762000" cy="228600"/>
          </a:xfrm>
          <a:noFill/>
          <a:ln>
            <a:noFill/>
          </a:ln>
          <a:effectLst/>
        </p:spPr>
        <p:txBody>
          <a:bodyPr/>
          <a:lstStyle>
            <a:lvl1pPr algn="ctr">
              <a:defRPr sz="900" kern="1200" cap="small" baseline="0">
                <a:solidFill>
                  <a:sysClr val="windowText" lastClr="000000"/>
                </a:solidFill>
                <a:latin typeface="+mj-lt"/>
                <a:ea typeface="+mn-ea"/>
                <a:cs typeface="+mn-cs"/>
              </a:defRPr>
            </a:lvl1pPr>
          </a:lstStyle>
          <a:p>
            <a:fld id="{3B398C29-0D92-4587-A77B-5411CFE39BA8}" type="slidenum">
              <a:rPr lang="es-MX" smtClean="0"/>
              <a:pPr/>
              <a:t>‹Nº›</a:t>
            </a:fld>
            <a:endParaRPr lang="es-MX"/>
          </a:p>
        </p:txBody>
      </p:sp>
      <p:sp>
        <p:nvSpPr>
          <p:cNvPr id="3" name="Subtitle 2"/>
          <p:cNvSpPr>
            <a:spLocks noGrp="1"/>
          </p:cNvSpPr>
          <p:nvPr>
            <p:ph type="subTitle" idx="1"/>
          </p:nvPr>
        </p:nvSpPr>
        <p:spPr>
          <a:xfrm>
            <a:off x="1905000" y="5867400"/>
            <a:ext cx="6570722" cy="457200"/>
          </a:xfrm>
        </p:spPr>
        <p:txBody>
          <a:bodyPr>
            <a:normAutofit/>
            <a:scene3d>
              <a:camera prst="orthographicFront"/>
              <a:lightRig rig="soft" dir="t">
                <a:rot lat="0" lon="0" rev="10800000"/>
              </a:lightRig>
            </a:scene3d>
            <a:sp3d>
              <a:contourClr>
                <a:srgbClr val="DDDDDD"/>
              </a:contourClr>
            </a:sp3d>
          </a:bodyPr>
          <a:lstStyle>
            <a:lvl1pPr marL="0" indent="0" algn="l">
              <a:spcBef>
                <a:spcPts val="0"/>
              </a:spcBef>
              <a:buNone/>
              <a:defRPr sz="2000">
                <a:solidFill>
                  <a:schemeClr val="tx1">
                    <a:alpha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a:p>
        </p:txBody>
      </p:sp>
      <p:sp>
        <p:nvSpPr>
          <p:cNvPr id="2" name="Title 1"/>
          <p:cNvSpPr>
            <a:spLocks noGrp="1"/>
          </p:cNvSpPr>
          <p:nvPr>
            <p:ph type="ctrTitle"/>
          </p:nvPr>
        </p:nvSpPr>
        <p:spPr>
          <a:xfrm>
            <a:off x="1905000" y="4648200"/>
            <a:ext cx="6553200" cy="1219200"/>
          </a:xfrm>
        </p:spPr>
        <p:txBody>
          <a:bodyPr anchor="b" anchorCtr="0">
            <a:noAutofit/>
          </a:bodyPr>
          <a:lstStyle>
            <a:lvl1pPr algn="l">
              <a:defRPr sz="3600"/>
            </a:lvl1pPr>
          </a:lstStyle>
          <a:p>
            <a:r>
              <a:rPr lang="es-ES" smtClean="0"/>
              <a:t>Haga clic para modificar el estilo de título del patrón</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7" name="Group 10"/>
          <p:cNvGrpSpPr/>
          <p:nvPr/>
        </p:nvGrpSpPr>
        <p:grpSpPr>
          <a:xfrm>
            <a:off x="0" y="0"/>
            <a:ext cx="9144000" cy="6858000"/>
            <a:chOff x="-442912" y="457200"/>
            <a:chExt cx="9144000" cy="6858000"/>
          </a:xfrm>
        </p:grpSpPr>
        <p:sp>
          <p:nvSpPr>
            <p:cNvPr id="18" name="Rectangle 17"/>
            <p:cNvSpPr/>
            <p:nvPr/>
          </p:nvSpPr>
          <p:spPr>
            <a:xfrm>
              <a:off x="-442912" y="457200"/>
              <a:ext cx="9129712" cy="1676400"/>
            </a:xfrm>
            <a:prstGeom prst="rect">
              <a:avLst/>
            </a:prstGeom>
            <a:solidFill>
              <a:schemeClr val="accent3"/>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a:off x="6872288" y="457200"/>
              <a:ext cx="18288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a:xfrm>
              <a:off x="6872288" y="45720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7367588"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467600" y="2298700"/>
            <a:ext cx="1447800" cy="3827463"/>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533400" y="2286000"/>
            <a:ext cx="5943600" cy="38401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a:xfrm>
            <a:off x="7848600" y="533400"/>
            <a:ext cx="762000" cy="609600"/>
          </a:xfrm>
        </p:spPr>
        <p:txBody>
          <a:bodyPr/>
          <a:lstStyle/>
          <a:p>
            <a:fld id="{3B398C29-0D92-4587-A77B-5411CFE39BA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10" name="Group 10"/>
          <p:cNvGrpSpPr/>
          <p:nvPr/>
        </p:nvGrpSpPr>
        <p:grpSpPr>
          <a:xfrm>
            <a:off x="0" y="0"/>
            <a:ext cx="9144000" cy="6858000"/>
            <a:chOff x="0" y="0"/>
            <a:chExt cx="9144000" cy="6858000"/>
          </a:xfrm>
        </p:grpSpPr>
        <p:sp>
          <p:nvSpPr>
            <p:cNvPr id="7" name="Rectangle 6"/>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2514600"/>
              <a:ext cx="1828800" cy="1828800"/>
            </a:xfrm>
            <a:prstGeom prst="rect">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828800" y="2514600"/>
              <a:ext cx="7315200" cy="18288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2" name="Title 1"/>
          <p:cNvSpPr>
            <a:spLocks noGrp="1"/>
          </p:cNvSpPr>
          <p:nvPr>
            <p:ph type="title"/>
          </p:nvPr>
        </p:nvSpPr>
        <p:spPr>
          <a:xfrm>
            <a:off x="1905000" y="2667000"/>
            <a:ext cx="6629400" cy="1143000"/>
          </a:xfrm>
        </p:spPr>
        <p:txBody>
          <a:bodyPr vert="horz" lIns="91440" tIns="45720" rIns="91440" bIns="45720" rtlCol="0" anchor="b" anchorCtr="0">
            <a:no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152400" y="4495800"/>
            <a:ext cx="1524000" cy="2057400"/>
          </a:xfrm>
        </p:spPr>
        <p:txBody>
          <a:bodyPr vert="horz" lIns="91440" tIns="45720" rIns="91440" bIns="45720" rtlCol="0">
            <a:normAutofit/>
          </a:bodyPr>
          <a:lstStyle>
            <a:lvl1pPr marL="0" indent="0">
              <a:lnSpc>
                <a:spcPct val="200000"/>
              </a:lnSpc>
              <a:buNone/>
              <a:defRPr sz="1600" b="1" kern="1200">
                <a:solidFill>
                  <a:srgbClr val="000000">
                    <a:alpha val="50196"/>
                  </a:srgb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s-ES" smtClean="0"/>
              <a:t>Haga clic para modificar el estilo de texto del patrón</a:t>
            </a:r>
          </a:p>
        </p:txBody>
      </p:sp>
      <p:sp>
        <p:nvSpPr>
          <p:cNvPr id="4" name="Date Placeholder 3"/>
          <p:cNvSpPr>
            <a:spLocks noGrp="1"/>
          </p:cNvSpPr>
          <p:nvPr>
            <p:ph type="dt" sz="half" idx="10"/>
          </p:nvPr>
        </p:nvSpPr>
        <p:spPr>
          <a:xfrm>
            <a:off x="6931152" y="6556248"/>
            <a:ext cx="1673352" cy="228600"/>
          </a:xfrm>
        </p:spPr>
        <p:txBody>
          <a:bodyPr/>
          <a:lstStyle/>
          <a:p>
            <a:fld id="{15E806E3-BB50-4531-8AAD-9A9D32A95691}" type="datetimeFigureOut">
              <a:rPr lang="es-MX" smtClean="0"/>
              <a:pPr/>
              <a:t>23/02/2011</a:t>
            </a:fld>
            <a:endParaRPr lang="es-MX"/>
          </a:p>
        </p:txBody>
      </p:sp>
      <p:sp>
        <p:nvSpPr>
          <p:cNvPr id="5" name="Footer Placeholder 4"/>
          <p:cNvSpPr>
            <a:spLocks noGrp="1"/>
          </p:cNvSpPr>
          <p:nvPr>
            <p:ph type="ftr" sz="quarter" idx="11"/>
          </p:nvPr>
        </p:nvSpPr>
        <p:spPr>
          <a:xfrm>
            <a:off x="1892808" y="6556248"/>
            <a:ext cx="1673352" cy="228600"/>
          </a:xfrm>
        </p:spPr>
        <p:txBody>
          <a:bodyPr/>
          <a:lstStyle/>
          <a:p>
            <a:endParaRPr lang="es-MX"/>
          </a:p>
        </p:txBody>
      </p:sp>
      <p:sp>
        <p:nvSpPr>
          <p:cNvPr id="6" name="Slide Number Placeholder 5"/>
          <p:cNvSpPr>
            <a:spLocks noGrp="1"/>
          </p:cNvSpPr>
          <p:nvPr>
            <p:ph type="sldNum" sz="quarter" idx="12"/>
          </p:nvPr>
        </p:nvSpPr>
        <p:spPr>
          <a:xfrm>
            <a:off x="4867656" y="6556248"/>
            <a:ext cx="762000" cy="228600"/>
          </a:xfrm>
          <a:noFill/>
          <a:ln>
            <a:noFill/>
          </a:ln>
          <a:effectLst/>
        </p:spPr>
        <p:txBody>
          <a:bodyPr vert="horz" lIns="91440" tIns="45720" rIns="91440" bIns="45720" rtlCol="0" anchor="ctr"/>
          <a:lstStyle>
            <a:lvl1pPr marL="0" algn="ctr" defTabSz="914400" rtl="0" eaLnBrk="1" latinLnBrk="0" hangingPunct="1">
              <a:defRPr sz="900" kern="1200" cap="small" baseline="0">
                <a:solidFill>
                  <a:sysClr val="windowText" lastClr="000000"/>
                </a:solidFill>
                <a:latin typeface="+mj-lt"/>
                <a:ea typeface="+mn-ea"/>
                <a:cs typeface="+mn-cs"/>
              </a:defRPr>
            </a:lvl1pPr>
          </a:lstStyle>
          <a:p>
            <a:fld id="{3B398C29-0D92-4587-A77B-5411CFE39BA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24384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5715000" y="2298700"/>
            <a:ext cx="2971800" cy="3827463"/>
          </a:xfrm>
        </p:spPr>
        <p:txBody>
          <a:bodyPr>
            <a:normAutofit/>
          </a:bodyPr>
          <a:lstStyle>
            <a:lvl1pPr marL="228600" indent="-228600">
              <a:defRPr sz="1800"/>
            </a:lvl1pPr>
            <a:lvl2pPr marL="457200" indent="-228600">
              <a:defRPr sz="1800"/>
            </a:lvl2pPr>
            <a:lvl3pPr marL="685800" indent="-228600">
              <a:defRPr sz="1800"/>
            </a:lvl3pPr>
            <a:lvl4pPr marL="914400" indent="-228600">
              <a:defRPr sz="1800"/>
            </a:lvl4pPr>
            <a:lvl5pPr marL="1143000" indent="-228600">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2438400" y="228600"/>
            <a:ext cx="6248400" cy="1143000"/>
          </a:xfrm>
        </p:spPr>
        <p:txBody>
          <a:bodyPr/>
          <a:lstStyle>
            <a:lvl1pPr>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2438400" y="2291697"/>
            <a:ext cx="2971800" cy="639762"/>
          </a:xfrm>
        </p:spPr>
        <p:txBody>
          <a:bodyPr vert="horz" lIns="91440" tIns="45720" rIns="91440" bIns="45720" rtlCol="0" anchor="ctr" anchorCtr="0">
            <a:noAutofit/>
          </a:bodyPr>
          <a:lstStyle>
            <a:lvl1pPr marL="0" indent="0">
              <a:buNone/>
              <a:defRPr sz="2200" b="0" kern="120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ts val="1800"/>
              </a:spcBef>
              <a:buClr>
                <a:schemeClr val="accent1"/>
              </a:buClr>
              <a:buSzPct val="80000"/>
              <a:buFont typeface="Wingdings" pitchFamily="2" charset="2"/>
              <a:buNone/>
            </a:pPr>
            <a:r>
              <a:rPr lang="es-ES" smtClean="0"/>
              <a:t>Haga clic para modificar el estilo de texto del patrón</a:t>
            </a:r>
          </a:p>
        </p:txBody>
      </p:sp>
      <p:sp>
        <p:nvSpPr>
          <p:cNvPr id="4" name="Content Placeholder 3"/>
          <p:cNvSpPr>
            <a:spLocks noGrp="1"/>
          </p:cNvSpPr>
          <p:nvPr>
            <p:ph sz="half" idx="2"/>
          </p:nvPr>
        </p:nvSpPr>
        <p:spPr>
          <a:xfrm>
            <a:off x="2447925" y="3137647"/>
            <a:ext cx="2971800" cy="299923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tabLst/>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Text Placeholder 4"/>
          <p:cNvSpPr>
            <a:spLocks noGrp="1"/>
          </p:cNvSpPr>
          <p:nvPr>
            <p:ph type="body" sz="quarter" idx="3"/>
          </p:nvPr>
        </p:nvSpPr>
        <p:spPr>
          <a:xfrm>
            <a:off x="5715000" y="2291697"/>
            <a:ext cx="2971800" cy="639762"/>
          </a:xfrm>
        </p:spPr>
        <p:txBody>
          <a:bodyPr anchor="ctr" anchorCtr="0">
            <a:noAutofit/>
          </a:bodyPr>
          <a:lstStyle>
            <a:lvl1pPr marL="0" indent="0">
              <a:buNone/>
              <a:defRPr sz="22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715000" y="3137647"/>
            <a:ext cx="2971800" cy="3001962"/>
          </a:xfrm>
        </p:spPr>
        <p:txBody>
          <a:bodyPr vert="horz" lIns="91440" tIns="45720" rIns="91440" bIns="45720" rtlCol="0">
            <a:normAutofit/>
          </a:bodyPr>
          <a:lstStyle>
            <a:lvl1pPr marL="228600" indent="-228600" algn="l" defTabSz="914400" rtl="0" eaLnBrk="1" latinLnBrk="0" hangingPunct="1">
              <a:buSzPct val="80000"/>
              <a:buFont typeface="Wingdings" pitchFamily="2" charset="2"/>
              <a:defRPr sz="1800" kern="1200">
                <a:solidFill>
                  <a:schemeClr val="tx1"/>
                </a:solidFill>
                <a:latin typeface="+mn-lt"/>
                <a:ea typeface="+mn-ea"/>
                <a:cs typeface="+mn-cs"/>
              </a:defRPr>
            </a:lvl1pPr>
            <a:lvl2pPr marL="457200" indent="-228600" algn="l" defTabSz="914400" rtl="0" eaLnBrk="1" latinLnBrk="0" hangingPunct="1">
              <a:buSzPct val="80000"/>
              <a:buFont typeface="Wingdings" pitchFamily="2" charset="2"/>
              <a:defRPr sz="1800" kern="1200">
                <a:solidFill>
                  <a:schemeClr val="tx1"/>
                </a:solidFill>
                <a:latin typeface="+mn-lt"/>
                <a:ea typeface="+mn-ea"/>
                <a:cs typeface="+mn-cs"/>
              </a:defRPr>
            </a:lvl2pPr>
            <a:lvl3pPr marL="685800" indent="-228600" algn="l" defTabSz="914400" rtl="0" eaLnBrk="1" latinLnBrk="0" hangingPunct="1">
              <a:buSzPct val="80000"/>
              <a:buFont typeface="Wingdings" pitchFamily="2" charset="2"/>
              <a:defRPr sz="1800" kern="1200">
                <a:solidFill>
                  <a:schemeClr val="tx1"/>
                </a:solidFill>
                <a:latin typeface="+mn-lt"/>
                <a:ea typeface="+mn-ea"/>
                <a:cs typeface="+mn-cs"/>
              </a:defRPr>
            </a:lvl3pPr>
            <a:lvl4pPr marL="914400" indent="-228600" algn="l" defTabSz="914400" rtl="0" eaLnBrk="1" latinLnBrk="0" hangingPunct="1">
              <a:buSzPct val="80000"/>
              <a:buFont typeface="Wingdings" pitchFamily="2" charset="2"/>
              <a:defRPr sz="1800" kern="1200">
                <a:solidFill>
                  <a:schemeClr val="tx1"/>
                </a:solidFill>
                <a:latin typeface="+mn-lt"/>
                <a:ea typeface="+mn-ea"/>
                <a:cs typeface="+mn-cs"/>
              </a:defRPr>
            </a:lvl4pPr>
            <a:lvl5pPr marL="1143000" indent="-228600" algn="l" defTabSz="914400" rtl="0" eaLnBrk="1" latinLnBrk="0" hangingPunct="1">
              <a:buSzPct val="80000"/>
              <a:buFont typeface="Wingdings" pitchFamily="2" charset="2"/>
              <a:defRPr sz="1800" kern="120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grpSp>
        <p:nvGrpSpPr>
          <p:cNvPr id="6" name="Group 10"/>
          <p:cNvGrpSpPr/>
          <p:nvPr/>
        </p:nvGrpSpPr>
        <p:grpSpPr>
          <a:xfrm>
            <a:off x="0" y="0"/>
            <a:ext cx="9144000" cy="1676400"/>
            <a:chOff x="0" y="0"/>
            <a:chExt cx="9144000" cy="1676400"/>
          </a:xfrm>
        </p:grpSpPr>
        <p:sp>
          <p:nvSpPr>
            <p:cNvPr id="7" name="Rectangle 6"/>
            <p:cNvSpPr/>
            <p:nvPr/>
          </p:nvSpPr>
          <p:spPr>
            <a:xfrm>
              <a:off x="0" y="0"/>
              <a:ext cx="91440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grpSp>
        <p:nvGrpSpPr>
          <p:cNvPr id="5" name="Group 9"/>
          <p:cNvGrpSpPr/>
          <p:nvPr/>
        </p:nvGrpSpPr>
        <p:grpSpPr>
          <a:xfrm>
            <a:off x="0" y="0"/>
            <a:ext cx="1828800" cy="1676400"/>
            <a:chOff x="457200" y="457200"/>
            <a:chExt cx="1828800" cy="1676400"/>
          </a:xfrm>
        </p:grpSpPr>
        <p:sp>
          <p:nvSpPr>
            <p:cNvPr id="8" name="Rectangle 7"/>
            <p:cNvSpPr/>
            <p:nvPr/>
          </p:nvSpPr>
          <p:spPr>
            <a:xfrm>
              <a:off x="457200" y="457200"/>
              <a:ext cx="1828800" cy="1676400"/>
            </a:xfrm>
            <a:prstGeom prst="rect">
              <a:avLst/>
            </a:prstGeom>
            <a:solidFill>
              <a:schemeClr val="accent2"/>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Oval 8"/>
            <p:cNvSpPr/>
            <p:nvPr/>
          </p:nvSpPr>
          <p:spPr>
            <a:xfrm>
              <a:off x="952500" y="8763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s-ES" smtClean="0"/>
              <a:t>Haga clic para modificar el estilo de título del patrón</a:t>
            </a:r>
            <a:endParaRPr/>
          </a:p>
        </p:txBody>
      </p:sp>
      <p:sp>
        <p:nvSpPr>
          <p:cNvPr id="3" name="Content Placeholder 2"/>
          <p:cNvSpPr>
            <a:spLocks noGrp="1"/>
          </p:cNvSpPr>
          <p:nvPr>
            <p:ph idx="1"/>
          </p:nvPr>
        </p:nvSpPr>
        <p:spPr>
          <a:xfrm>
            <a:off x="2706624" y="2446991"/>
            <a:ext cx="5715000" cy="3531198"/>
          </a:xfrm>
        </p:spPr>
        <p:txBody>
          <a:bodyPr>
            <a:normAutofit/>
          </a:bodyPr>
          <a:lstStyle>
            <a:lvl1pPr>
              <a:defRPr sz="22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Text Placeholder 3"/>
          <p:cNvSpPr>
            <a:spLocks noGrp="1"/>
          </p:cNvSpPr>
          <p:nvPr>
            <p:ph type="body" sz="half" idx="2"/>
          </p:nvPr>
        </p:nvSpPr>
        <p:spPr>
          <a:xfrm>
            <a:off x="164592" y="3031490"/>
            <a:ext cx="1524000" cy="2362200"/>
          </a:xfrm>
        </p:spPr>
        <p:txBody>
          <a:bodyPr/>
          <a:lstStyle>
            <a:lvl1pPr marL="0" indent="0">
              <a:lnSpc>
                <a:spcPct val="150000"/>
              </a:lnSpc>
              <a:buNone/>
              <a:defRPr sz="1400" b="1">
                <a:solidFill>
                  <a:srgbClr val="000000">
                    <a:alpha val="50196"/>
                  </a:srgb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441448" y="228600"/>
            <a:ext cx="6245352" cy="1143000"/>
          </a:xfrm>
        </p:spPr>
        <p:txBody>
          <a:bodyPr vert="horz" lIns="91440" tIns="45720" rIns="91440" bIns="45720" rtlCol="0" anchor="ctr">
            <a:normAutofit/>
          </a:bodyPr>
          <a:lstStyle>
            <a:lvl1pPr algn="r" defTabSz="914400" rtl="0" eaLnBrk="1" latinLnBrk="0" hangingPunct="1">
              <a:spcBef>
                <a:spcPct val="0"/>
              </a:spcBef>
              <a:buNone/>
              <a:defRPr sz="4400" kern="1200" cap="small" spc="200" baseline="0">
                <a:solidFill>
                  <a:schemeClr val="tx1"/>
                </a:solidFill>
                <a:latin typeface="+mj-lt"/>
                <a:ea typeface="+mj-ea"/>
                <a:cs typeface="+mj-cs"/>
              </a:defRPr>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2706624" y="2450592"/>
            <a:ext cx="5715000" cy="3529584"/>
          </a:xfrm>
          <a:noFill/>
          <a:ln w="101600" cmpd="sng">
            <a:miter lim="800000"/>
          </a:ln>
          <a:effectLst>
            <a:outerShdw blurRad="63500" sx="102000" sy="102000" algn="ctr" rotWithShape="0">
              <a:prstClr val="black">
                <a:alpha val="30000"/>
              </a:prstClr>
            </a:outerShdw>
          </a:effectLst>
        </p:spPr>
        <p:style>
          <a:lnRef idx="3">
            <a:schemeClr val="lt1"/>
          </a:lnRef>
          <a:fillRef idx="1">
            <a:schemeClr val="accent2"/>
          </a:fillRef>
          <a:effectRef idx="1">
            <a:schemeClr val="accent2"/>
          </a:effectRef>
          <a:fontRef idx="none"/>
        </p:style>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164592" y="3031489"/>
            <a:ext cx="1527048" cy="2359152"/>
          </a:xfrm>
        </p:spPr>
        <p:txBody>
          <a:bodyPr vert="horz" lIns="91440" tIns="45720" rIns="91440" bIns="45720" rtlCol="0">
            <a:normAutofit/>
          </a:bodyPr>
          <a:lstStyle>
            <a:lvl1pPr marL="0" indent="0">
              <a:lnSpc>
                <a:spcPct val="150000"/>
              </a:lnSpc>
              <a:buNone/>
              <a:defRPr sz="1400" b="1" kern="1200">
                <a:solidFill>
                  <a:srgbClr val="000000">
                    <a:alpha val="50196"/>
                  </a:srgb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50000"/>
              </a:lnSpc>
              <a:spcBef>
                <a:spcPts val="1800"/>
              </a:spcBef>
              <a:buClr>
                <a:schemeClr val="accent1"/>
              </a:buClr>
              <a:buSzPct val="80000"/>
              <a:buFont typeface="Wingdings" pitchFamily="2" charset="2"/>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15E806E3-BB50-4531-8AAD-9A9D32A95691}" type="datetimeFigureOut">
              <a:rPr lang="es-MX" smtClean="0"/>
              <a:pPr/>
              <a:t>23/02/2011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B398C29-0D92-4587-A77B-5411CFE39BA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11"/>
          <p:cNvGrpSpPr/>
          <p:nvPr/>
        </p:nvGrpSpPr>
        <p:grpSpPr>
          <a:xfrm>
            <a:off x="0" y="0"/>
            <a:ext cx="9144000" cy="6858000"/>
            <a:chOff x="0" y="0"/>
            <a:chExt cx="9144000" cy="6858000"/>
          </a:xfrm>
        </p:grpSpPr>
        <p:sp>
          <p:nvSpPr>
            <p:cNvPr id="7" name="Rectangle 6"/>
            <p:cNvSpPr/>
            <p:nvPr/>
          </p:nvSpPr>
          <p:spPr>
            <a:xfrm>
              <a:off x="457200" y="0"/>
              <a:ext cx="8686800" cy="1676400"/>
            </a:xfrm>
            <a:prstGeom prst="rect">
              <a:avLst/>
            </a:prstGeom>
            <a:solidFill>
              <a:schemeClr val="accent1"/>
            </a:solidFill>
            <a:ln>
              <a:noFill/>
            </a:ln>
            <a:effectLst>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0" y="0"/>
              <a:ext cx="1828800"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0" y="0"/>
              <a:ext cx="18288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495300" y="419100"/>
              <a:ext cx="838200" cy="838200"/>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Text Placeholder 2"/>
          <p:cNvSpPr>
            <a:spLocks noGrp="1"/>
          </p:cNvSpPr>
          <p:nvPr>
            <p:ph type="body" idx="1"/>
          </p:nvPr>
        </p:nvSpPr>
        <p:spPr>
          <a:xfrm>
            <a:off x="2438400" y="2286000"/>
            <a:ext cx="6248400" cy="38401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2" name="Title Placeholder 1"/>
          <p:cNvSpPr>
            <a:spLocks noGrp="1"/>
          </p:cNvSpPr>
          <p:nvPr>
            <p:ph type="title"/>
          </p:nvPr>
        </p:nvSpPr>
        <p:spPr>
          <a:xfrm>
            <a:off x="2438400" y="228600"/>
            <a:ext cx="62484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a:p>
        </p:txBody>
      </p:sp>
      <p:sp>
        <p:nvSpPr>
          <p:cNvPr id="4" name="Date Placeholder 3"/>
          <p:cNvSpPr>
            <a:spLocks noGrp="1"/>
          </p:cNvSpPr>
          <p:nvPr>
            <p:ph type="dt" sz="half" idx="2"/>
          </p:nvPr>
        </p:nvSpPr>
        <p:spPr>
          <a:xfrm>
            <a:off x="6553200" y="6351494"/>
            <a:ext cx="2133600" cy="365125"/>
          </a:xfrm>
          <a:prstGeom prst="rect">
            <a:avLst/>
          </a:prstGeom>
        </p:spPr>
        <p:txBody>
          <a:bodyPr vert="horz" lIns="91440" tIns="45720" rIns="91440" bIns="45720" rtlCol="0" anchor="ctr"/>
          <a:lstStyle>
            <a:lvl1pPr algn="r">
              <a:defRPr sz="900" cap="small" baseline="0">
                <a:solidFill>
                  <a:schemeClr val="tx1"/>
                </a:solidFill>
                <a:latin typeface="+mj-lt"/>
              </a:defRPr>
            </a:lvl1pPr>
          </a:lstStyle>
          <a:p>
            <a:fld id="{15E806E3-BB50-4531-8AAD-9A9D32A95691}" type="datetimeFigureOut">
              <a:rPr lang="es-MX" smtClean="0"/>
              <a:pPr/>
              <a:t>23/02/2011</a:t>
            </a:fld>
            <a:endParaRPr lang="es-MX"/>
          </a:p>
        </p:txBody>
      </p:sp>
      <p:sp>
        <p:nvSpPr>
          <p:cNvPr id="5" name="Footer Placeholder 4"/>
          <p:cNvSpPr>
            <a:spLocks noGrp="1"/>
          </p:cNvSpPr>
          <p:nvPr>
            <p:ph type="ftr" sz="quarter" idx="3"/>
          </p:nvPr>
        </p:nvSpPr>
        <p:spPr>
          <a:xfrm>
            <a:off x="2438400" y="6356350"/>
            <a:ext cx="2895600" cy="365125"/>
          </a:xfrm>
          <a:prstGeom prst="rect">
            <a:avLst/>
          </a:prstGeom>
        </p:spPr>
        <p:txBody>
          <a:bodyPr vert="horz" lIns="91440" tIns="45720" rIns="91440" bIns="45720" rtlCol="0" anchor="ctr"/>
          <a:lstStyle>
            <a:lvl1pPr algn="l">
              <a:defRPr sz="900" cap="small" baseline="0">
                <a:solidFill>
                  <a:schemeClr val="tx1"/>
                </a:solidFill>
                <a:latin typeface="+mj-lt"/>
              </a:defRPr>
            </a:lvl1pPr>
          </a:lstStyle>
          <a:p>
            <a:endParaRPr lang="es-MX"/>
          </a:p>
        </p:txBody>
      </p:sp>
      <p:sp>
        <p:nvSpPr>
          <p:cNvPr id="6" name="Slide Number Placeholder 5"/>
          <p:cNvSpPr>
            <a:spLocks noGrp="1"/>
          </p:cNvSpPr>
          <p:nvPr>
            <p:ph type="sldNum" sz="quarter" idx="4"/>
          </p:nvPr>
        </p:nvSpPr>
        <p:spPr>
          <a:xfrm>
            <a:off x="533400" y="533400"/>
            <a:ext cx="762000" cy="609600"/>
          </a:xfrm>
          <a:prstGeom prst="rect">
            <a:avLst/>
          </a:prstGeom>
        </p:spPr>
        <p:txBody>
          <a:bodyPr vert="horz" lIns="91440" tIns="45720" rIns="91440" bIns="45720" rtlCol="0" anchor="ctr"/>
          <a:lstStyle>
            <a:lvl1pPr algn="ctr">
              <a:defRPr sz="1600" cap="small" baseline="0">
                <a:solidFill>
                  <a:schemeClr val="tx1"/>
                </a:solidFill>
                <a:latin typeface="+mj-lt"/>
              </a:defRPr>
            </a:lvl1pPr>
          </a:lstStyle>
          <a:p>
            <a:fld id="{3B398C29-0D92-4587-A77B-5411CFE39BA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4273" r:id="rId1"/>
    <p:sldLayoutId id="2147484274" r:id="rId2"/>
    <p:sldLayoutId id="2147484275" r:id="rId3"/>
    <p:sldLayoutId id="2147484276" r:id="rId4"/>
    <p:sldLayoutId id="2147484277" r:id="rId5"/>
    <p:sldLayoutId id="2147484278" r:id="rId6"/>
    <p:sldLayoutId id="2147484279" r:id="rId7"/>
    <p:sldLayoutId id="2147484280" r:id="rId8"/>
    <p:sldLayoutId id="2147484281" r:id="rId9"/>
    <p:sldLayoutId id="2147484282" r:id="rId10"/>
    <p:sldLayoutId id="2147484283" r:id="rId11"/>
  </p:sldLayoutIdLst>
  <p:txStyles>
    <p:titleStyle>
      <a:lvl1pPr algn="r" defTabSz="914400" rtl="0" eaLnBrk="1" latinLnBrk="0" hangingPunct="1">
        <a:spcBef>
          <a:spcPct val="0"/>
        </a:spcBef>
        <a:buNone/>
        <a:defRPr sz="4400" kern="1200" cap="small" spc="200" baseline="0">
          <a:solidFill>
            <a:schemeClr val="tx1"/>
          </a:solidFill>
          <a:latin typeface="+mj-lt"/>
          <a:ea typeface="+mj-ea"/>
          <a:cs typeface="+mj-cs"/>
        </a:defRPr>
      </a:lvl1pPr>
    </p:titleStyle>
    <p:bodyStyle>
      <a:lvl1pPr marL="457200" indent="-457200" algn="l" defTabSz="914400" rtl="0" eaLnBrk="1" latinLnBrk="0" hangingPunct="1">
        <a:spcBef>
          <a:spcPts val="1800"/>
        </a:spcBef>
        <a:buClr>
          <a:schemeClr val="accent1"/>
        </a:buClr>
        <a:buSzPct val="80000"/>
        <a:buFont typeface="Wingdings" pitchFamily="2" charset="2"/>
        <a:buChar char=""/>
        <a:defRPr sz="2200" kern="1200">
          <a:solidFill>
            <a:schemeClr val="tx1"/>
          </a:solidFill>
          <a:latin typeface="+mn-lt"/>
          <a:ea typeface="+mn-ea"/>
          <a:cs typeface="+mn-cs"/>
        </a:defRPr>
      </a:lvl1pPr>
      <a:lvl2pPr marL="914400" indent="-457200" algn="l" defTabSz="914400" rtl="0" eaLnBrk="1" latinLnBrk="0" hangingPunct="1">
        <a:spcBef>
          <a:spcPts val="1800"/>
        </a:spcBef>
        <a:buClr>
          <a:schemeClr val="accent2"/>
        </a:buClr>
        <a:buSzPct val="80000"/>
        <a:buFont typeface="Wingdings" pitchFamily="2" charset="2"/>
        <a:buChar char=""/>
        <a:defRPr sz="2000" kern="1200">
          <a:solidFill>
            <a:schemeClr val="tx1"/>
          </a:solidFill>
          <a:latin typeface="+mn-lt"/>
          <a:ea typeface="+mn-ea"/>
          <a:cs typeface="+mn-cs"/>
        </a:defRPr>
      </a:lvl2pPr>
      <a:lvl3pPr marL="1371600" indent="-457200" algn="l" defTabSz="914400" rtl="0" eaLnBrk="1" latinLnBrk="0" hangingPunct="1">
        <a:spcBef>
          <a:spcPts val="1200"/>
        </a:spcBef>
        <a:buClr>
          <a:schemeClr val="accent3"/>
        </a:buClr>
        <a:buSzPct val="80000"/>
        <a:buFont typeface="Wingdings" pitchFamily="2" charset="2"/>
        <a:buChar char=""/>
        <a:defRPr sz="1800" kern="1200">
          <a:solidFill>
            <a:schemeClr val="tx1"/>
          </a:solidFill>
          <a:latin typeface="+mn-lt"/>
          <a:ea typeface="+mn-ea"/>
          <a:cs typeface="+mn-cs"/>
        </a:defRPr>
      </a:lvl3pPr>
      <a:lvl4pPr marL="1828800" indent="-457200" algn="l" defTabSz="914400" rtl="0" eaLnBrk="1" latinLnBrk="0" hangingPunct="1">
        <a:spcBef>
          <a:spcPts val="1200"/>
        </a:spcBef>
        <a:buClr>
          <a:schemeClr val="accent4"/>
        </a:buClr>
        <a:buSzPct val="80000"/>
        <a:buFont typeface="Wingdings" pitchFamily="2" charset="2"/>
        <a:buChar char=""/>
        <a:defRPr sz="1600" kern="1200">
          <a:solidFill>
            <a:schemeClr val="tx1"/>
          </a:solidFill>
          <a:latin typeface="+mn-lt"/>
          <a:ea typeface="+mn-ea"/>
          <a:cs typeface="+mn-cs"/>
        </a:defRPr>
      </a:lvl4pPr>
      <a:lvl5pPr marL="2286000" indent="-457200" algn="l" defTabSz="914400" rtl="0" eaLnBrk="1" latinLnBrk="0" hangingPunct="1">
        <a:spcBef>
          <a:spcPts val="1200"/>
        </a:spcBef>
        <a:buClr>
          <a:schemeClr val="accent5"/>
        </a:buClr>
        <a:buSzPct val="80000"/>
        <a:buFont typeface="Wingdings" pitchFamily="2" charset="2"/>
        <a:buChar char=""/>
        <a:defRPr sz="1600" kern="1200">
          <a:solidFill>
            <a:schemeClr val="tx1"/>
          </a:solidFill>
          <a:latin typeface="+mn-lt"/>
          <a:ea typeface="+mn-ea"/>
          <a:cs typeface="+mn-cs"/>
        </a:defRPr>
      </a:lvl5pPr>
      <a:lvl6pPr marL="2743200" indent="-457200" algn="l" defTabSz="914400" rtl="0" eaLnBrk="1" latinLnBrk="0" hangingPunct="1">
        <a:spcBef>
          <a:spcPts val="1200"/>
        </a:spcBef>
        <a:buClr>
          <a:schemeClr val="accent6"/>
        </a:buClr>
        <a:buSzPct val="90000"/>
        <a:buFont typeface="Wingdings" pitchFamily="2" charset="2"/>
        <a:buChar char=""/>
        <a:defRPr sz="1600" kern="1200">
          <a:solidFill>
            <a:schemeClr val="tx1"/>
          </a:solidFill>
          <a:latin typeface="+mn-lt"/>
          <a:ea typeface="+mn-ea"/>
          <a:cs typeface="+mn-cs"/>
        </a:defRPr>
      </a:lvl6pPr>
      <a:lvl7pPr marL="3200400" indent="-457200" algn="l" defTabSz="914400" rtl="0" eaLnBrk="1" latinLnBrk="0" hangingPunct="1">
        <a:spcBef>
          <a:spcPts val="1200"/>
        </a:spcBef>
        <a:buClr>
          <a:schemeClr val="accent1"/>
        </a:buClr>
        <a:buSzPct val="70000"/>
        <a:buFont typeface="Wingdings" pitchFamily="2" charset="2"/>
        <a:buChar char="¢"/>
        <a:defRPr sz="1600" kern="1200" baseline="0">
          <a:solidFill>
            <a:schemeClr val="tx1"/>
          </a:solidFill>
          <a:latin typeface="+mn-lt"/>
          <a:ea typeface="+mn-ea"/>
          <a:cs typeface="+mn-cs"/>
        </a:defRPr>
      </a:lvl7pPr>
      <a:lvl8pPr marL="3657600" indent="-457200" algn="l" defTabSz="914400" rtl="0" eaLnBrk="1" latinLnBrk="0" hangingPunct="1">
        <a:spcBef>
          <a:spcPts val="1200"/>
        </a:spcBef>
        <a:buClr>
          <a:schemeClr val="accent3"/>
        </a:buClr>
        <a:buFont typeface="Courier New" pitchFamily="49" charset="0"/>
        <a:buChar char="o"/>
        <a:defRPr sz="1600" kern="1200" baseline="0">
          <a:solidFill>
            <a:schemeClr val="tx1"/>
          </a:solidFill>
          <a:latin typeface="+mn-lt"/>
          <a:ea typeface="+mn-ea"/>
          <a:cs typeface="+mn-cs"/>
        </a:defRPr>
      </a:lvl8pPr>
      <a:lvl9pPr marL="4114800" indent="-457200" algn="l" defTabSz="914400" rtl="0" eaLnBrk="1" latinLnBrk="0" hangingPunct="1">
        <a:spcBef>
          <a:spcPts val="1200"/>
        </a:spcBef>
        <a:buClr>
          <a:schemeClr val="accent5"/>
        </a:buClr>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b="1" dirty="0" smtClean="0">
                <a:solidFill>
                  <a:srgbClr val="7030A0"/>
                </a:solidFill>
              </a:rPr>
              <a:t>Metodologías para la reorganización</a:t>
            </a:r>
            <a:endParaRPr lang="es-MX" b="1" dirty="0">
              <a:solidFill>
                <a:srgbClr val="7030A0"/>
              </a:solidFill>
            </a:endParaRPr>
          </a:p>
        </p:txBody>
      </p:sp>
      <p:sp>
        <p:nvSpPr>
          <p:cNvPr id="3" name="2 Marcador de contenido"/>
          <p:cNvSpPr>
            <a:spLocks noGrp="1"/>
          </p:cNvSpPr>
          <p:nvPr>
            <p:ph idx="1"/>
          </p:nvPr>
        </p:nvSpPr>
        <p:spPr/>
        <p:txBody>
          <a:bodyPr/>
          <a:lstStyle/>
          <a:p>
            <a:pPr marL="0" indent="0" algn="ctr">
              <a:buNone/>
            </a:pPr>
            <a:r>
              <a:rPr lang="es-MX" sz="2400" dirty="0"/>
              <a:t>Administración de Tecnologías de la Información </a:t>
            </a:r>
          </a:p>
          <a:p>
            <a:pPr marL="0" indent="0">
              <a:buNone/>
            </a:pPr>
            <a:r>
              <a:rPr lang="es-MX" dirty="0"/>
              <a:t>Integrantes del equipo:</a:t>
            </a:r>
          </a:p>
          <a:p>
            <a:pPr marL="0" indent="0">
              <a:buNone/>
            </a:pPr>
            <a:endParaRPr lang="es-MX" dirty="0"/>
          </a:p>
          <a:p>
            <a:pPr lvl="1"/>
            <a:r>
              <a:rPr lang="es-MX" dirty="0"/>
              <a:t>Cruz Blanco Luz Margarita </a:t>
            </a:r>
          </a:p>
          <a:p>
            <a:pPr lvl="1"/>
            <a:r>
              <a:rPr lang="es-MX" dirty="0"/>
              <a:t>Martínez Moreno Xochitl Karina </a:t>
            </a:r>
          </a:p>
          <a:p>
            <a:pPr lvl="1"/>
            <a:r>
              <a:rPr lang="es-MX" dirty="0"/>
              <a:t>Medina Suarez María Areli</a:t>
            </a:r>
          </a:p>
          <a:p>
            <a:pPr lvl="1"/>
            <a:r>
              <a:rPr lang="es-MX" dirty="0"/>
              <a:t>Peña Solano Olivia </a:t>
            </a:r>
          </a:p>
          <a:p>
            <a:endParaRPr lang="es-MX" dirty="0"/>
          </a:p>
        </p:txBody>
      </p:sp>
    </p:spTree>
    <p:extLst>
      <p:ext uri="{BB962C8B-B14F-4D97-AF65-F5344CB8AC3E}">
        <p14:creationId xmlns="" xmlns:p14="http://schemas.microsoft.com/office/powerpoint/2010/main" val="26410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a:buFont typeface="Wingdings" pitchFamily="2" charset="2"/>
              <a:buChar char="ü"/>
            </a:pPr>
            <a:r>
              <a:rPr lang="es-MX" sz="2600" dirty="0" smtClean="0"/>
              <a:t>Existe </a:t>
            </a:r>
            <a:r>
              <a:rPr lang="es-MX" sz="2600" dirty="0"/>
              <a:t>una interdependencia en la estrategia de las organizaciones, los roles ,los procedimientos por una parte y los sistemas de información, los datos, las telecomunicaciones por el otro</a:t>
            </a:r>
            <a:r>
              <a:rPr lang="es-MX" sz="2600" dirty="0" smtClean="0"/>
              <a:t>.</a:t>
            </a:r>
            <a:endParaRPr lang="es-MX" sz="2600" dirty="0"/>
          </a:p>
          <a:p>
            <a:pPr>
              <a:buFont typeface="Wingdings" pitchFamily="2" charset="2"/>
              <a:buChar char="ü"/>
            </a:pPr>
            <a:r>
              <a:rPr lang="es-MX" sz="2600" dirty="0"/>
              <a:t>En muchas compañías los flujos electrónicos de trabajo han reducido los costos de operaciones al desplazar el papel y las rutinas manuales. La administración mejorada del flujo de trabajo han permitido que muchas organizaciones no solo reduzcan costos sino que al mismos tiempo mejoren su servicios</a:t>
            </a:r>
          </a:p>
          <a:p>
            <a:endParaRPr lang="es-MX" dirty="0"/>
          </a:p>
        </p:txBody>
      </p:sp>
    </p:spTree>
    <p:extLst>
      <p:ext uri="{BB962C8B-B14F-4D97-AF65-F5344CB8AC3E}">
        <p14:creationId xmlns="" xmlns:p14="http://schemas.microsoft.com/office/powerpoint/2010/main" val="2162852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buNone/>
            </a:pPr>
            <a:r>
              <a:rPr lang="es-MX" dirty="0"/>
              <a:t>Los sistemas de información han reemplazado a los procedimientos manuales de trabajo con procedimientos y procesos de trabajo automatizados</a:t>
            </a:r>
          </a:p>
          <a:p>
            <a:pPr marL="0" indent="0">
              <a:buNone/>
            </a:pPr>
            <a:r>
              <a:rPr lang="es-MX" dirty="0"/>
              <a:t>Un cambio en cualquiera de los componentes a menudo implica cambios en los demás. Lo que una empresa desea hacer depende a menudo de lo que los sistemas serán capaces de hacer.  </a:t>
            </a:r>
          </a:p>
          <a:p>
            <a:pPr marL="0" indent="0">
              <a:buNone/>
            </a:pPr>
            <a:endParaRPr lang="es-MX" dirty="0"/>
          </a:p>
        </p:txBody>
      </p:sp>
    </p:spTree>
    <p:extLst>
      <p:ext uri="{BB962C8B-B14F-4D97-AF65-F5344CB8AC3E}">
        <p14:creationId xmlns="" xmlns:p14="http://schemas.microsoft.com/office/powerpoint/2010/main" val="12870741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El carácter cambiante de los sistemas</a:t>
            </a:r>
            <a:endParaRPr lang="es-MX" dirty="0"/>
          </a:p>
        </p:txBody>
      </p:sp>
      <p:sp>
        <p:nvSpPr>
          <p:cNvPr id="3" name="2 Marcador de contenido"/>
          <p:cNvSpPr>
            <a:spLocks noGrp="1"/>
          </p:cNvSpPr>
          <p:nvPr>
            <p:ph idx="1"/>
          </p:nvPr>
        </p:nvSpPr>
        <p:spPr/>
        <p:txBody>
          <a:bodyPr/>
          <a:lstStyle/>
          <a:p>
            <a:r>
              <a:rPr lang="es-MX" dirty="0" smtClean="0"/>
              <a:t>El papel cambiante de los sistemas y la nueva tecnología han traído consigo grandes cantidades de sistemas y aplicaciones. Mientras que el pasado se construían sistemas  masivos para proporcionar información genérica sobre ventas, inventarios, producción, finanzas y mercadotecnia, ahora es mas factible y deseable crear aplicaciones sobre medida que sirva para unas cuantas personas o grupos dentro de la institución.</a:t>
            </a:r>
            <a:endParaRPr lang="es-MX" dirty="0"/>
          </a:p>
        </p:txBody>
      </p:sp>
    </p:spTree>
    <p:extLst>
      <p:ext uri="{BB962C8B-B14F-4D97-AF65-F5344CB8AC3E}">
        <p14:creationId xmlns="" xmlns:p14="http://schemas.microsoft.com/office/powerpoint/2010/main" val="509040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MX" dirty="0"/>
              <a:t>Hoy en día las organizaciones pueden utilizan la tecnología para organizar de manera flexibles, incrementar su capacidad para percibir y responder a nuevos cambios y aprovechar nuevas oportunidades. </a:t>
            </a:r>
          </a:p>
          <a:p>
            <a:pPr marL="0" indent="0">
              <a:buNone/>
            </a:pPr>
            <a:endParaRPr lang="es-MX" dirty="0"/>
          </a:p>
        </p:txBody>
      </p:sp>
    </p:spTree>
    <p:extLst>
      <p:ext uri="{BB962C8B-B14F-4D97-AF65-F5344CB8AC3E}">
        <p14:creationId xmlns="" xmlns:p14="http://schemas.microsoft.com/office/powerpoint/2010/main" val="1166726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dirty="0">
                <a:solidFill>
                  <a:srgbClr val="7030A0"/>
                </a:solidFill>
              </a:rPr>
              <a:t>METODOLOGIAS PARA LA REORGANIZACION </a:t>
            </a:r>
          </a:p>
        </p:txBody>
      </p:sp>
      <p:sp>
        <p:nvSpPr>
          <p:cNvPr id="3" name="2 Marcador de contenido"/>
          <p:cNvSpPr>
            <a:spLocks noGrp="1"/>
          </p:cNvSpPr>
          <p:nvPr>
            <p:ph idx="1"/>
          </p:nvPr>
        </p:nvSpPr>
        <p:spPr/>
        <p:txBody>
          <a:bodyPr>
            <a:normAutofit/>
          </a:bodyPr>
          <a:lstStyle/>
          <a:p>
            <a:pPr marL="0" indent="0">
              <a:buNone/>
            </a:pPr>
            <a:r>
              <a:rPr lang="es-MX" dirty="0"/>
              <a:t>Se encuentran: </a:t>
            </a:r>
          </a:p>
          <a:p>
            <a:endParaRPr lang="es-MX" dirty="0"/>
          </a:p>
          <a:p>
            <a:pPr lvl="1"/>
            <a:r>
              <a:rPr lang="es-MX" sz="2200" dirty="0"/>
              <a:t>La cultura organizacional </a:t>
            </a:r>
          </a:p>
          <a:p>
            <a:pPr lvl="1"/>
            <a:r>
              <a:rPr lang="es-MX" sz="2200" dirty="0"/>
              <a:t>El poder organizacional </a:t>
            </a:r>
          </a:p>
          <a:p>
            <a:pPr lvl="1"/>
            <a:r>
              <a:rPr lang="es-MX" sz="2200" dirty="0"/>
              <a:t>El cambio organizacional </a:t>
            </a:r>
          </a:p>
        </p:txBody>
      </p:sp>
    </p:spTree>
    <p:extLst>
      <p:ext uri="{BB962C8B-B14F-4D97-AF65-F5344CB8AC3E}">
        <p14:creationId xmlns="" xmlns:p14="http://schemas.microsoft.com/office/powerpoint/2010/main" val="13132866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rgbClr val="7030A0"/>
                </a:solidFill>
              </a:rPr>
              <a:t>Cultura organizacional </a:t>
            </a:r>
          </a:p>
        </p:txBody>
      </p:sp>
      <p:sp>
        <p:nvSpPr>
          <p:cNvPr id="3" name="2 Marcador de contenido"/>
          <p:cNvSpPr>
            <a:spLocks noGrp="1"/>
          </p:cNvSpPr>
          <p:nvPr>
            <p:ph idx="1"/>
          </p:nvPr>
        </p:nvSpPr>
        <p:spPr/>
        <p:txBody>
          <a:bodyPr/>
          <a:lstStyle/>
          <a:p>
            <a:r>
              <a:rPr lang="es-MX" dirty="0"/>
              <a:t>Cada organización tiene una cultura diferente dependiendo de los objetivos a alcanzar. </a:t>
            </a:r>
          </a:p>
          <a:p>
            <a:r>
              <a:rPr lang="es-MX" dirty="0"/>
              <a:t>La cultura puede reflejar las ideas dominantes de los fundadores o de los posteriores lideres.  </a:t>
            </a:r>
          </a:p>
          <a:p>
            <a:pPr marL="0" indent="0">
              <a:buNone/>
            </a:pPr>
            <a:endParaRPr lang="es-MX" dirty="0"/>
          </a:p>
        </p:txBody>
      </p:sp>
    </p:spTree>
    <p:extLst>
      <p:ext uri="{BB962C8B-B14F-4D97-AF65-F5344CB8AC3E}">
        <p14:creationId xmlns="" xmlns:p14="http://schemas.microsoft.com/office/powerpoint/2010/main" val="2108951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55776" y="620688"/>
            <a:ext cx="6248400" cy="1143000"/>
          </a:xfrm>
        </p:spPr>
        <p:txBody>
          <a:bodyPr>
            <a:normAutofit fontScale="90000"/>
          </a:bodyPr>
          <a:lstStyle/>
          <a:p>
            <a:r>
              <a:rPr lang="es-MX" sz="3100" dirty="0">
                <a:solidFill>
                  <a:srgbClr val="7030A0"/>
                </a:solidFill>
              </a:rPr>
              <a:t>Algunos extremos de la percepción de la cultura para una organización son</a:t>
            </a:r>
            <a:r>
              <a:rPr lang="es-MX" dirty="0">
                <a:solidFill>
                  <a:srgbClr val="7030A0"/>
                </a:solidFill>
              </a:rPr>
              <a:t>: </a:t>
            </a:r>
            <a:r>
              <a:rPr lang="es-MX" dirty="0"/>
              <a:t/>
            </a:r>
            <a:br>
              <a:rPr lang="es-MX" dirty="0"/>
            </a:br>
            <a:endParaRPr lang="es-MX" dirty="0"/>
          </a:p>
        </p:txBody>
      </p:sp>
      <p:sp>
        <p:nvSpPr>
          <p:cNvPr id="5" name="4 Marcador de contenido"/>
          <p:cNvSpPr>
            <a:spLocks noGrp="1"/>
          </p:cNvSpPr>
          <p:nvPr>
            <p:ph sz="half" idx="2"/>
          </p:nvPr>
        </p:nvSpPr>
        <p:spPr>
          <a:xfrm>
            <a:off x="2447925" y="2204864"/>
            <a:ext cx="2971800" cy="3932015"/>
          </a:xfrm>
        </p:spPr>
        <p:txBody>
          <a:bodyPr/>
          <a:lstStyle/>
          <a:p>
            <a:pPr lvl="1"/>
            <a:r>
              <a:rPr lang="es-MX" sz="2000" dirty="0"/>
              <a:t>Alta tecnología </a:t>
            </a:r>
          </a:p>
          <a:p>
            <a:pPr lvl="1"/>
            <a:r>
              <a:rPr lang="es-MX" sz="2000" dirty="0"/>
              <a:t>Liderazgo en los precios </a:t>
            </a:r>
          </a:p>
          <a:p>
            <a:pPr lvl="1"/>
            <a:r>
              <a:rPr lang="es-MX" sz="2000" dirty="0"/>
              <a:t>Alta calidad, precio alto</a:t>
            </a:r>
          </a:p>
          <a:p>
            <a:pPr lvl="1"/>
            <a:r>
              <a:rPr lang="es-MX" sz="2000" dirty="0"/>
              <a:t>Buen servicio </a:t>
            </a:r>
          </a:p>
          <a:p>
            <a:pPr lvl="1"/>
            <a:r>
              <a:rPr lang="es-MX" sz="2000" dirty="0"/>
              <a:t>Innovador </a:t>
            </a:r>
          </a:p>
          <a:p>
            <a:endParaRPr lang="es-MX" dirty="0"/>
          </a:p>
        </p:txBody>
      </p:sp>
      <p:sp>
        <p:nvSpPr>
          <p:cNvPr id="7" name="6 Marcador de contenido"/>
          <p:cNvSpPr>
            <a:spLocks noGrp="1"/>
          </p:cNvSpPr>
          <p:nvPr>
            <p:ph sz="quarter" idx="4"/>
          </p:nvPr>
        </p:nvSpPr>
        <p:spPr>
          <a:xfrm>
            <a:off x="5715000" y="2204864"/>
            <a:ext cx="2971800" cy="3934745"/>
          </a:xfrm>
        </p:spPr>
        <p:txBody>
          <a:bodyPr/>
          <a:lstStyle/>
          <a:p>
            <a:pPr lvl="1"/>
            <a:r>
              <a:rPr lang="es-MX" sz="2000" dirty="0"/>
              <a:t>Baja tecnología </a:t>
            </a:r>
          </a:p>
          <a:p>
            <a:pPr lvl="1"/>
            <a:r>
              <a:rPr lang="es-MX" sz="2000" dirty="0"/>
              <a:t>Adherencia a los precios </a:t>
            </a:r>
          </a:p>
          <a:p>
            <a:pPr lvl="1"/>
            <a:r>
              <a:rPr lang="es-MX" sz="2000" dirty="0"/>
              <a:t>Baja calidad, precio bajo</a:t>
            </a:r>
          </a:p>
          <a:p>
            <a:pPr lvl="1"/>
            <a:r>
              <a:rPr lang="es-MX" sz="2000" dirty="0"/>
              <a:t>Servicio deficiente </a:t>
            </a:r>
          </a:p>
          <a:p>
            <a:pPr lvl="1"/>
            <a:r>
              <a:rPr lang="es-MX" sz="2000" dirty="0"/>
              <a:t>Copiador-seguidor </a:t>
            </a:r>
          </a:p>
          <a:p>
            <a:pPr marL="0" indent="0">
              <a:buNone/>
            </a:pPr>
            <a:endParaRPr lang="es-MX" dirty="0"/>
          </a:p>
        </p:txBody>
      </p:sp>
    </p:spTree>
    <p:extLst>
      <p:ext uri="{BB962C8B-B14F-4D97-AF65-F5344CB8AC3E}">
        <p14:creationId xmlns="" xmlns:p14="http://schemas.microsoft.com/office/powerpoint/2010/main" val="2654271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rgbClr val="7030A0"/>
                </a:solidFill>
              </a:rPr>
              <a:t>Poder organizacional </a:t>
            </a:r>
          </a:p>
        </p:txBody>
      </p:sp>
      <p:sp>
        <p:nvSpPr>
          <p:cNvPr id="3" name="2 Marcador de contenido"/>
          <p:cNvSpPr>
            <a:spLocks noGrp="1"/>
          </p:cNvSpPr>
          <p:nvPr>
            <p:ph idx="1"/>
          </p:nvPr>
        </p:nvSpPr>
        <p:spPr/>
        <p:txBody>
          <a:bodyPr/>
          <a:lstStyle/>
          <a:p>
            <a:pPr marL="0" indent="0">
              <a:buNone/>
            </a:pPr>
            <a:r>
              <a:rPr lang="es-MX" dirty="0"/>
              <a:t>Se refiere a la habilidad para obtener y utilizar recursos humanos y materiales para cumplir objetivos. </a:t>
            </a:r>
          </a:p>
          <a:p>
            <a:r>
              <a:rPr lang="es-MX" dirty="0"/>
              <a:t>Hay 2 pasos fundamentales que un ejecutivo de los sistemas de información puede hacer para adquirir el poder necesario:</a:t>
            </a:r>
          </a:p>
          <a:p>
            <a:endParaRPr lang="es-MX" dirty="0"/>
          </a:p>
        </p:txBody>
      </p:sp>
    </p:spTree>
    <p:extLst>
      <p:ext uri="{BB962C8B-B14F-4D97-AF65-F5344CB8AC3E}">
        <p14:creationId xmlns="" xmlns:p14="http://schemas.microsoft.com/office/powerpoint/2010/main" val="16860305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1" indent="0">
              <a:buClr>
                <a:schemeClr val="accent1"/>
              </a:buClr>
              <a:buNone/>
            </a:pPr>
            <a:r>
              <a:rPr lang="es-MX" sz="2200" dirty="0" smtClean="0"/>
              <a:t>1.- Desarrollar </a:t>
            </a:r>
            <a:r>
              <a:rPr lang="es-MX" sz="2200" dirty="0"/>
              <a:t>una comprensión personal  del papel de la información y del sistema de información como una estrategia competitiva para la organización. Se obtiene del por qué los recursos de información son críticos para la misión y dirección estratégica. También  se derivan del análisis de la forma en que el sistema de información es decisivo para la operación y éxito. </a:t>
            </a:r>
          </a:p>
          <a:p>
            <a:endParaRPr lang="es-MX" dirty="0"/>
          </a:p>
        </p:txBody>
      </p:sp>
    </p:spTree>
    <p:extLst>
      <p:ext uri="{BB962C8B-B14F-4D97-AF65-F5344CB8AC3E}">
        <p14:creationId xmlns="" xmlns:p14="http://schemas.microsoft.com/office/powerpoint/2010/main" val="27782697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457200" lvl="1" indent="0">
              <a:buNone/>
            </a:pPr>
            <a:r>
              <a:rPr lang="es-MX" dirty="0" smtClean="0"/>
              <a:t>2</a:t>
            </a:r>
            <a:r>
              <a:rPr lang="es-MX" sz="2200" dirty="0" smtClean="0"/>
              <a:t>.- Persuadir </a:t>
            </a:r>
            <a:r>
              <a:rPr lang="es-MX" sz="2200" dirty="0"/>
              <a:t>a otros en la organización en cuanto al papel del sistema de información. Debe ser compartida por otros</a:t>
            </a:r>
            <a:r>
              <a:rPr lang="es-MX" sz="2200" dirty="0" smtClean="0"/>
              <a:t>.</a:t>
            </a:r>
            <a:endParaRPr lang="es-MX" sz="2200" dirty="0"/>
          </a:p>
          <a:p>
            <a:pPr marL="0" indent="0">
              <a:buNone/>
            </a:pPr>
            <a:r>
              <a:rPr lang="es-MX" dirty="0"/>
              <a:t>Un ejemplo  es el proceso del análisis de requerimientos de información para la organización. Otro ejemplo es el desempeño de un estudio del apoyo al sistema de información y la recuperación en caso de un desastre </a:t>
            </a:r>
          </a:p>
          <a:p>
            <a:endParaRPr lang="es-MX" dirty="0"/>
          </a:p>
        </p:txBody>
      </p:sp>
    </p:spTree>
    <p:extLst>
      <p:ext uri="{BB962C8B-B14F-4D97-AF65-F5344CB8AC3E}">
        <p14:creationId xmlns="" xmlns:p14="http://schemas.microsoft.com/office/powerpoint/2010/main" val="35140379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rPr>
              <a:t>PLANIFICACIÓN ESTRATÉGICA</a:t>
            </a:r>
          </a:p>
        </p:txBody>
      </p:sp>
      <p:sp>
        <p:nvSpPr>
          <p:cNvPr id="3" name="2 Marcador de contenido"/>
          <p:cNvSpPr>
            <a:spLocks noGrp="1"/>
          </p:cNvSpPr>
          <p:nvPr>
            <p:ph idx="1"/>
          </p:nvPr>
        </p:nvSpPr>
        <p:spPr>
          <a:xfrm>
            <a:off x="2411760" y="1916832"/>
            <a:ext cx="6248400" cy="4248472"/>
          </a:xfrm>
        </p:spPr>
        <p:txBody>
          <a:bodyPr>
            <a:normAutofit/>
          </a:bodyPr>
          <a:lstStyle/>
          <a:p>
            <a:pPr>
              <a:buNone/>
            </a:pPr>
            <a:r>
              <a:rPr lang="es-MX" sz="2000" dirty="0" smtClean="0"/>
              <a:t>	</a:t>
            </a:r>
          </a:p>
          <a:p>
            <a:pPr>
              <a:buNone/>
            </a:pPr>
            <a:r>
              <a:rPr lang="es-MX" sz="2000" dirty="0"/>
              <a:t>	</a:t>
            </a:r>
            <a:r>
              <a:rPr lang="es-MX" sz="2400" dirty="0" smtClean="0"/>
              <a:t>La </a:t>
            </a:r>
            <a:r>
              <a:rPr lang="es-MX" sz="2400" dirty="0"/>
              <a:t>planificación estratégica podemos entenderla </a:t>
            </a:r>
            <a:r>
              <a:rPr lang="es-MX" sz="2400" dirty="0" smtClean="0"/>
              <a:t>como planeación </a:t>
            </a:r>
            <a:r>
              <a:rPr lang="es-MX" sz="2400" dirty="0"/>
              <a:t>a largo plazo, ya que con ella se identifican los objetivos que </a:t>
            </a:r>
            <a:r>
              <a:rPr lang="es-MX" sz="2400" dirty="0" smtClean="0"/>
              <a:t>harán </a:t>
            </a:r>
            <a:r>
              <a:rPr lang="es-MX" sz="2400" dirty="0"/>
              <a:t>que la empresa alcance la posición mas favorable posible </a:t>
            </a:r>
            <a:r>
              <a:rPr lang="es-MX" sz="2400" dirty="0" smtClean="0"/>
              <a:t>.</a:t>
            </a:r>
            <a:endParaRPr lang="es-MX" sz="2400" dirty="0"/>
          </a:p>
          <a:p>
            <a:pPr marL="0" indent="0">
              <a:buNone/>
            </a:pPr>
            <a:endParaRPr lang="es-MX" sz="2400" dirty="0"/>
          </a:p>
        </p:txBody>
      </p:sp>
    </p:spTree>
    <p:extLst>
      <p:ext uri="{BB962C8B-B14F-4D97-AF65-F5344CB8AC3E}">
        <p14:creationId xmlns="" xmlns:p14="http://schemas.microsoft.com/office/powerpoint/2010/main" val="16673380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solidFill>
                  <a:srgbClr val="7030A0"/>
                </a:solidFill>
              </a:rPr>
              <a:t>Cambio organizacional </a:t>
            </a:r>
          </a:p>
        </p:txBody>
      </p:sp>
      <p:sp>
        <p:nvSpPr>
          <p:cNvPr id="3" name="2 Marcador de contenido"/>
          <p:cNvSpPr>
            <a:spLocks noGrp="1"/>
          </p:cNvSpPr>
          <p:nvPr>
            <p:ph idx="1"/>
          </p:nvPr>
        </p:nvSpPr>
        <p:spPr/>
        <p:txBody>
          <a:bodyPr/>
          <a:lstStyle/>
          <a:p>
            <a:r>
              <a:rPr lang="es-MX" dirty="0"/>
              <a:t>El sistema se desmejora y se desorganiza si no cambia en respuesta a los cambios del medio ambiente.</a:t>
            </a:r>
          </a:p>
          <a:p>
            <a:r>
              <a:rPr lang="es-MX" dirty="0"/>
              <a:t>Por lo que es importante conocer el ciclo de crecimiento organizacional y desplazamiento de metas. </a:t>
            </a:r>
          </a:p>
          <a:p>
            <a:pPr marL="0" indent="0">
              <a:buNone/>
            </a:pPr>
            <a:endParaRPr lang="es-MX" dirty="0"/>
          </a:p>
        </p:txBody>
      </p:sp>
    </p:spTree>
    <p:extLst>
      <p:ext uri="{BB962C8B-B14F-4D97-AF65-F5344CB8AC3E}">
        <p14:creationId xmlns="" xmlns:p14="http://schemas.microsoft.com/office/powerpoint/2010/main" val="8265713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339752" y="404664"/>
            <a:ext cx="6248400" cy="1152128"/>
          </a:xfrm>
        </p:spPr>
        <p:txBody>
          <a:bodyPr>
            <a:normAutofit fontScale="90000"/>
          </a:bodyPr>
          <a:lstStyle/>
          <a:p>
            <a:r>
              <a:rPr lang="es-MX" sz="3600" u="sng" dirty="0">
                <a:solidFill>
                  <a:srgbClr val="7030A0"/>
                </a:solidFill>
              </a:rPr>
              <a:t>Ciclo de crecimiento organizacional </a:t>
            </a:r>
            <a:r>
              <a:rPr lang="es-MX" sz="2000" u="sng" dirty="0"/>
              <a:t/>
            </a:r>
            <a:br>
              <a:rPr lang="es-MX" sz="2000" u="sng" dirty="0"/>
            </a:br>
            <a:endParaRPr lang="es-MX" sz="1400" dirty="0"/>
          </a:p>
        </p:txBody>
      </p:sp>
      <p:pic>
        <p:nvPicPr>
          <p:cNvPr id="1026"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47900" y="3933056"/>
            <a:ext cx="6248400" cy="205144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2123728" y="1700808"/>
            <a:ext cx="6696744" cy="1908215"/>
          </a:xfrm>
          <a:prstGeom prst="rect">
            <a:avLst/>
          </a:prstGeom>
        </p:spPr>
        <p:txBody>
          <a:bodyPr wrap="square">
            <a:spAutoFit/>
          </a:bodyPr>
          <a:lstStyle/>
          <a:p>
            <a:r>
              <a:rPr lang="es-MX" sz="2000" dirty="0"/>
              <a:t>La descripción básica en cuanto al fenómeno del crecimiento de las organizaciones, las actividades organizacionales y los productos, es la curva S o signoide. </a:t>
            </a:r>
            <a:br>
              <a:rPr lang="es-MX" sz="2000" dirty="0"/>
            </a:br>
            <a:r>
              <a:rPr lang="es-MX" sz="2000" dirty="0"/>
              <a:t/>
            </a:r>
            <a:br>
              <a:rPr lang="es-MX" sz="2000" dirty="0"/>
            </a:br>
            <a:r>
              <a:rPr lang="es-MX" sz="2000" dirty="0" smtClean="0"/>
              <a:t>Las </a:t>
            </a:r>
            <a:r>
              <a:rPr lang="es-MX" sz="2000" dirty="0"/>
              <a:t>etapas de crecimiento son:  </a:t>
            </a:r>
            <a:r>
              <a:rPr lang="es-MX" sz="1200" dirty="0"/>
              <a:t/>
            </a:r>
            <a:br>
              <a:rPr lang="es-MX" sz="1200" dirty="0"/>
            </a:br>
            <a:endParaRPr lang="es-MX" dirty="0"/>
          </a:p>
        </p:txBody>
      </p:sp>
      <p:sp>
        <p:nvSpPr>
          <p:cNvPr id="22" name="21 Elipse"/>
          <p:cNvSpPr/>
          <p:nvPr/>
        </p:nvSpPr>
        <p:spPr>
          <a:xfrm>
            <a:off x="4338969" y="4797152"/>
            <a:ext cx="216024" cy="21602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22 Elipse"/>
          <p:cNvSpPr/>
          <p:nvPr/>
        </p:nvSpPr>
        <p:spPr>
          <a:xfrm>
            <a:off x="4338969" y="5589240"/>
            <a:ext cx="216024" cy="216024"/>
          </a:xfrm>
          <a:prstGeom prst="ellipse">
            <a:avLst/>
          </a:prstGeom>
          <a:solidFill>
            <a:schemeClr val="accent5">
              <a:lumMod val="75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s-MX"/>
          </a:p>
        </p:txBody>
      </p:sp>
      <p:sp>
        <p:nvSpPr>
          <p:cNvPr id="24" name="23 Elipse"/>
          <p:cNvSpPr/>
          <p:nvPr/>
        </p:nvSpPr>
        <p:spPr>
          <a:xfrm>
            <a:off x="4338969" y="4246012"/>
            <a:ext cx="216024" cy="216024"/>
          </a:xfrm>
          <a:prstGeom prst="ellipse">
            <a:avLst/>
          </a:prstGeom>
          <a:solidFill>
            <a:srgbClr val="ED2542"/>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MX"/>
          </a:p>
        </p:txBody>
      </p:sp>
      <p:sp>
        <p:nvSpPr>
          <p:cNvPr id="25" name="24 Elipse"/>
          <p:cNvSpPr/>
          <p:nvPr/>
        </p:nvSpPr>
        <p:spPr>
          <a:xfrm>
            <a:off x="4338969" y="5229200"/>
            <a:ext cx="216024" cy="216024"/>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s-MX"/>
          </a:p>
        </p:txBody>
      </p:sp>
    </p:spTree>
    <p:extLst>
      <p:ext uri="{BB962C8B-B14F-4D97-AF65-F5344CB8AC3E}">
        <p14:creationId xmlns="" xmlns:p14="http://schemas.microsoft.com/office/powerpoint/2010/main" val="1376879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3768" y="260648"/>
            <a:ext cx="6248400" cy="1431032"/>
          </a:xfrm>
        </p:spPr>
        <p:txBody>
          <a:bodyPr>
            <a:normAutofit fontScale="90000"/>
          </a:bodyPr>
          <a:lstStyle/>
          <a:p>
            <a:pPr lvl="0"/>
            <a:r>
              <a:rPr lang="es-MX" sz="4000" cap="none" spc="0" dirty="0">
                <a:solidFill>
                  <a:srgbClr val="7030A0"/>
                </a:solidFill>
              </a:rPr>
              <a:t>Curva S con las etapas de crecimiento  </a:t>
            </a:r>
            <a:r>
              <a:rPr lang="es-MX" cap="none" spc="0" dirty="0"/>
              <a:t/>
            </a:r>
            <a:br>
              <a:rPr lang="es-MX" cap="none" spc="0" dirty="0"/>
            </a:br>
            <a:endParaRPr lang="es-MX" dirty="0"/>
          </a:p>
        </p:txBody>
      </p:sp>
      <p:pic>
        <p:nvPicPr>
          <p:cNvPr id="4" name="Picture 2"/>
          <p:cNvPicPr>
            <a:picLocks noGrp="1" noChangeAspect="1" noChangeArrowheads="1"/>
          </p:cNvPicPr>
          <p:nvPr>
            <p:ph idx="1"/>
          </p:nvPr>
        </p:nvPicPr>
        <p:blipFill>
          <a:blip r:embed="rId2" cstate="print"/>
          <a:srcRect/>
          <a:stretch>
            <a:fillRect/>
          </a:stretch>
        </p:blipFill>
        <p:spPr bwMode="auto">
          <a:xfrm>
            <a:off x="2771800" y="2060848"/>
            <a:ext cx="5328592" cy="3905616"/>
          </a:xfrm>
          <a:prstGeom prst="rect">
            <a:avLst/>
          </a:prstGeom>
          <a:noFill/>
          <a:ln w="9525">
            <a:noFill/>
            <a:miter lim="800000"/>
            <a:headEnd/>
            <a:tailEnd/>
          </a:ln>
        </p:spPr>
      </p:pic>
    </p:spTree>
    <p:extLst>
      <p:ext uri="{BB962C8B-B14F-4D97-AF65-F5344CB8AC3E}">
        <p14:creationId xmlns="" xmlns:p14="http://schemas.microsoft.com/office/powerpoint/2010/main" val="1769636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u="sng" dirty="0">
                <a:solidFill>
                  <a:srgbClr val="7030A0"/>
                </a:solidFill>
              </a:rPr>
              <a:t>Desplazamiento de metas </a:t>
            </a:r>
            <a:r>
              <a:rPr lang="es-MX" u="sng" dirty="0"/>
              <a:t/>
            </a:r>
            <a:br>
              <a:rPr lang="es-MX" u="sng" dirty="0"/>
            </a:br>
            <a:endParaRPr lang="es-MX" dirty="0"/>
          </a:p>
        </p:txBody>
      </p:sp>
      <p:sp>
        <p:nvSpPr>
          <p:cNvPr id="3" name="2 Marcador de contenido"/>
          <p:cNvSpPr>
            <a:spLocks noGrp="1"/>
          </p:cNvSpPr>
          <p:nvPr>
            <p:ph idx="1"/>
          </p:nvPr>
        </p:nvSpPr>
        <p:spPr>
          <a:xfrm>
            <a:off x="2339752" y="1916832"/>
            <a:ext cx="6248400" cy="4209331"/>
          </a:xfrm>
        </p:spPr>
        <p:txBody>
          <a:bodyPr>
            <a:normAutofit/>
          </a:bodyPr>
          <a:lstStyle/>
          <a:p>
            <a:pPr lvl="1"/>
            <a:r>
              <a:rPr lang="es-MX" sz="2200" dirty="0"/>
              <a:t>La organización puede ser vista como una coalición de personas, cada una tiene metas.</a:t>
            </a:r>
          </a:p>
          <a:p>
            <a:pPr lvl="1"/>
            <a:r>
              <a:rPr lang="es-MX" sz="2200" dirty="0"/>
              <a:t>El cambio de las metas es la respuesta a los cambios en la organización, generan una variación en la estructura del sistema. </a:t>
            </a:r>
          </a:p>
          <a:p>
            <a:pPr lvl="1"/>
            <a:r>
              <a:rPr lang="es-MX" sz="2200" dirty="0"/>
              <a:t>Se da el desplazamiento cuando las metas de aquellos que operan el sistema, se alejan las metas de resultados como las principales del sistema. </a:t>
            </a:r>
          </a:p>
          <a:p>
            <a:pPr marL="0" indent="0">
              <a:buNone/>
            </a:pPr>
            <a:endParaRPr lang="es-MX" dirty="0"/>
          </a:p>
        </p:txBody>
      </p:sp>
    </p:spTree>
    <p:extLst>
      <p:ext uri="{BB962C8B-B14F-4D97-AF65-F5344CB8AC3E}">
        <p14:creationId xmlns="" xmlns:p14="http://schemas.microsoft.com/office/powerpoint/2010/main" val="16110377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Font typeface="Wingdings" pitchFamily="2" charset="2"/>
              <a:buChar char="q"/>
            </a:pPr>
            <a:r>
              <a:rPr lang="es-MX" dirty="0" smtClean="0"/>
              <a:t>Un </a:t>
            </a:r>
            <a:r>
              <a:rPr lang="es-MX" dirty="0"/>
              <a:t>ejemplo es un centro de computo cuyo objetivo principal de proveer los servicios de computación se desplazan hacia el objetivo de proveer un medio ambiente interesante tecnológicamente para la experimentación del personal. </a:t>
            </a:r>
          </a:p>
          <a:p>
            <a:pPr marL="0" indent="0">
              <a:buNone/>
            </a:pPr>
            <a:endParaRPr lang="es-MX" dirty="0"/>
          </a:p>
        </p:txBody>
      </p:sp>
    </p:spTree>
    <p:extLst>
      <p:ext uri="{BB962C8B-B14F-4D97-AF65-F5344CB8AC3E}">
        <p14:creationId xmlns="" xmlns:p14="http://schemas.microsoft.com/office/powerpoint/2010/main" val="18743315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rPr>
              <a:t>MODELOS DE CAMBIO ORGANIZACIONAL</a:t>
            </a:r>
          </a:p>
        </p:txBody>
      </p:sp>
      <p:sp>
        <p:nvSpPr>
          <p:cNvPr id="3" name="2 Marcador de contenido"/>
          <p:cNvSpPr>
            <a:spLocks noGrp="1"/>
          </p:cNvSpPr>
          <p:nvPr>
            <p:ph idx="1"/>
          </p:nvPr>
        </p:nvSpPr>
        <p:spPr>
          <a:xfrm>
            <a:off x="2483768" y="1988840"/>
            <a:ext cx="6248400" cy="4320480"/>
          </a:xfrm>
        </p:spPr>
        <p:txBody>
          <a:bodyPr>
            <a:normAutofit fontScale="47500" lnSpcReduction="20000"/>
          </a:bodyPr>
          <a:lstStyle/>
          <a:p>
            <a:pPr>
              <a:buNone/>
            </a:pPr>
            <a:r>
              <a:rPr lang="es-MX" sz="4400" dirty="0" smtClean="0"/>
              <a:t>	La </a:t>
            </a:r>
            <a:r>
              <a:rPr lang="es-MX" sz="4400" dirty="0"/>
              <a:t>actividad de cambio que una empresa puede llevar a </a:t>
            </a:r>
            <a:r>
              <a:rPr lang="es-MX" sz="4400" dirty="0" smtClean="0"/>
              <a:t>cabo se sabe que es difícil, pero cuando la empresa experimenta una crisis puede ser que realice un cambio gradual o radical.</a:t>
            </a:r>
          </a:p>
          <a:p>
            <a:r>
              <a:rPr lang="es-ES_tradnl" sz="4400" dirty="0" smtClean="0"/>
              <a:t>El cambio no es simplemente un proceso racional que demuestra que el nuevo método es mejor para la organización. El cambio que aparece como deseable a un grupo puede ser percibido como una mala idea por otros. La innovación puede amenazar los intereses establecidos de individuos y de grupos. Aún si el resultado final parece bueno, hay incertidumbre sobre lo que "realmente ocurrirá".</a:t>
            </a:r>
            <a:endParaRPr lang="es-MX" sz="4400" dirty="0" smtClean="0"/>
          </a:p>
          <a:p>
            <a:r>
              <a:rPr lang="es-ES_tradnl" sz="4400" dirty="0" smtClean="0"/>
              <a:t>Los </a:t>
            </a:r>
            <a:r>
              <a:rPr lang="es-ES_tradnl" sz="4400" dirty="0"/>
              <a:t>nuevos sistemas de información representan un cambio organizacional importante.</a:t>
            </a:r>
            <a:r>
              <a:rPr lang="es-MX" sz="4400" dirty="0"/>
              <a:t> </a:t>
            </a:r>
          </a:p>
          <a:p>
            <a:endParaRPr lang="es-MX" dirty="0"/>
          </a:p>
        </p:txBody>
      </p:sp>
    </p:spTree>
    <p:extLst>
      <p:ext uri="{BB962C8B-B14F-4D97-AF65-F5344CB8AC3E}">
        <p14:creationId xmlns="" xmlns:p14="http://schemas.microsoft.com/office/powerpoint/2010/main" val="453109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11760" y="332656"/>
            <a:ext cx="6248400" cy="1143000"/>
          </a:xfrm>
        </p:spPr>
        <p:txBody>
          <a:bodyPr>
            <a:noAutofit/>
          </a:bodyPr>
          <a:lstStyle/>
          <a:p>
            <a:r>
              <a:rPr lang="es-ES_tradnl" sz="3200" dirty="0">
                <a:solidFill>
                  <a:srgbClr val="7030A0"/>
                </a:solidFill>
              </a:rPr>
              <a:t>El modelo más comúnmente usado para cambio de sistema es el modelo de tres etapas de Kurt Lewin</a:t>
            </a:r>
            <a:endParaRPr lang="es-MX" sz="3200" dirty="0">
              <a:solidFill>
                <a:srgbClr val="7030A0"/>
              </a:solidFill>
            </a:endParaRPr>
          </a:p>
        </p:txBody>
      </p:sp>
      <p:pic>
        <p:nvPicPr>
          <p:cNvPr id="2050" name="Picture 2"/>
          <p:cNvPicPr>
            <a:picLocks noGrp="1" noChangeAspect="1" noChangeArrowheads="1"/>
          </p:cNvPicPr>
          <p:nvPr>
            <p:ph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979712" y="2780928"/>
            <a:ext cx="6840760" cy="30243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727202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438400" y="1916832"/>
            <a:ext cx="6248400" cy="4209331"/>
          </a:xfrm>
        </p:spPr>
        <p:txBody>
          <a:bodyPr>
            <a:normAutofit lnSpcReduction="10000"/>
          </a:bodyPr>
          <a:lstStyle/>
          <a:p>
            <a:r>
              <a:rPr lang="es-ES_tradnl" dirty="0"/>
              <a:t>Las partes involucradas necesitan querer el cambio. Este debe implicar un convenio. Después de que el cambio este completo, es importante institucionalizarlo (activación) mediante procedimientos, entrenamiento y evaluaciones.</a:t>
            </a:r>
          </a:p>
          <a:p>
            <a:r>
              <a:rPr lang="es-ES_tradnl" dirty="0"/>
              <a:t>El efecto del cambio organizacional es particularmente importante para el diseño del</a:t>
            </a:r>
            <a:br>
              <a:rPr lang="es-ES_tradnl" dirty="0"/>
            </a:br>
            <a:r>
              <a:rPr lang="es-ES_tradnl" dirty="0"/>
              <a:t>sistema de información en razón de que la introducción de un nuevo sistema representa</a:t>
            </a:r>
            <a:br>
              <a:rPr lang="es-ES_tradnl" dirty="0"/>
            </a:br>
            <a:r>
              <a:rPr lang="es-ES_tradnl" dirty="0"/>
              <a:t>un cambio organizacional significativo, que con frecuencia cruza los límites entre las</a:t>
            </a:r>
            <a:br>
              <a:rPr lang="es-ES_tradnl" dirty="0"/>
            </a:br>
            <a:r>
              <a:rPr lang="es-ES_tradnl" dirty="0"/>
              <a:t>unidades organizacionales.</a:t>
            </a:r>
            <a:endParaRPr lang="es-MX" dirty="0"/>
          </a:p>
          <a:p>
            <a:endParaRPr lang="es-MX" dirty="0"/>
          </a:p>
        </p:txBody>
      </p:sp>
    </p:spTree>
    <p:extLst>
      <p:ext uri="{BB962C8B-B14F-4D97-AF65-F5344CB8AC3E}">
        <p14:creationId xmlns="" xmlns:p14="http://schemas.microsoft.com/office/powerpoint/2010/main" val="13044252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3768" y="332656"/>
            <a:ext cx="6248400" cy="1143000"/>
          </a:xfrm>
        </p:spPr>
        <p:txBody>
          <a:bodyPr>
            <a:noAutofit/>
          </a:bodyPr>
          <a:lstStyle/>
          <a:p>
            <a:r>
              <a:rPr lang="es-ES_tradnl" sz="3200" dirty="0">
                <a:solidFill>
                  <a:srgbClr val="7030A0"/>
                </a:solidFill>
              </a:rPr>
              <a:t>ANÁLISIS DE LOS FACTORES CRÍTICOS PARA EL ÉXITO</a:t>
            </a:r>
            <a:endParaRPr lang="es-MX" sz="3200" dirty="0">
              <a:solidFill>
                <a:srgbClr val="7030A0"/>
              </a:solidFill>
            </a:endParaRPr>
          </a:p>
        </p:txBody>
      </p:sp>
      <p:sp>
        <p:nvSpPr>
          <p:cNvPr id="3" name="2 Marcador de contenido"/>
          <p:cNvSpPr>
            <a:spLocks noGrp="1"/>
          </p:cNvSpPr>
          <p:nvPr>
            <p:ph idx="1"/>
          </p:nvPr>
        </p:nvSpPr>
        <p:spPr/>
        <p:txBody>
          <a:bodyPr/>
          <a:lstStyle/>
          <a:p>
            <a:pPr marL="514350" indent="-514350">
              <a:buFont typeface="+mj-lt"/>
              <a:buAutoNum type="arabicPeriod"/>
            </a:pPr>
            <a:r>
              <a:rPr lang="es-ES_tradnl" dirty="0" smtClean="0"/>
              <a:t>Identificar </a:t>
            </a:r>
            <a:r>
              <a:rPr lang="es-ES_tradnl" dirty="0"/>
              <a:t>los factores críticos para el éxito; es decir, aquellos factores que son indispensables para que el gerente pueda contribuir al logro de los objetivos de la organización.</a:t>
            </a:r>
          </a:p>
          <a:p>
            <a:pPr marL="514350" lvl="0" indent="-514350">
              <a:buFont typeface="+mj-lt"/>
              <a:buAutoNum type="arabicPeriod"/>
            </a:pPr>
            <a:r>
              <a:rPr lang="es-ES_tradnl" dirty="0"/>
              <a:t>Determinar la forma de evaluar estos factores críticos. Los parámetros de evaluación del gerente de ventas podrían ser la </a:t>
            </a:r>
            <a:r>
              <a:rPr lang="es-ES_tradnl" dirty="0" smtClean="0"/>
              <a:t>contri­bución </a:t>
            </a:r>
            <a:r>
              <a:rPr lang="es-ES_tradnl" dirty="0"/>
              <a:t>a las utilidades y la fracción del mercado que logran los nuevos productos.</a:t>
            </a:r>
            <a:endParaRPr lang="es-MX" dirty="0"/>
          </a:p>
          <a:p>
            <a:pPr marL="0" indent="0">
              <a:buNone/>
            </a:pPr>
            <a:endParaRPr lang="es-MX" dirty="0"/>
          </a:p>
        </p:txBody>
      </p:sp>
    </p:spTree>
    <p:extLst>
      <p:ext uri="{BB962C8B-B14F-4D97-AF65-F5344CB8AC3E}">
        <p14:creationId xmlns="" xmlns:p14="http://schemas.microsoft.com/office/powerpoint/2010/main" val="11532308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438400" y="2060848"/>
            <a:ext cx="6248400" cy="4065315"/>
          </a:xfrm>
        </p:spPr>
        <p:txBody>
          <a:bodyPr>
            <a:normAutofit fontScale="85000" lnSpcReduction="20000"/>
          </a:bodyPr>
          <a:lstStyle/>
          <a:p>
            <a:pPr marL="514350" indent="-514350">
              <a:buFont typeface="+mj-lt"/>
              <a:buAutoNum type="arabicPeriod" startAt="3"/>
            </a:pPr>
            <a:r>
              <a:rPr lang="es-ES_tradnl" sz="2600" dirty="0"/>
              <a:t>Determinar, para cada factor crítico, las medidas cuantificables que constituyen el éxito.</a:t>
            </a:r>
          </a:p>
          <a:p>
            <a:pPr marL="514350" indent="-514350">
              <a:buFont typeface="+mj-lt"/>
              <a:buAutoNum type="arabicPeriod" startAt="3"/>
            </a:pPr>
            <a:r>
              <a:rPr lang="es-ES_tradnl" sz="2600" dirty="0"/>
              <a:t>Hacer lo necesario a fin de adquirir la información requerida</a:t>
            </a:r>
            <a:br>
              <a:rPr lang="es-ES_tradnl" sz="2600" dirty="0"/>
            </a:br>
            <a:r>
              <a:rPr lang="es-ES_tradnl" sz="2600" dirty="0"/>
              <a:t>para garantizar el logro de las "medidas de éxito".</a:t>
            </a:r>
          </a:p>
          <a:p>
            <a:pPr marL="514350" indent="-514350">
              <a:buNone/>
            </a:pPr>
            <a:r>
              <a:rPr lang="es-ES_tradnl" sz="2600" dirty="0" smtClean="0"/>
              <a:t>	Siguiendo </a:t>
            </a:r>
            <a:r>
              <a:rPr lang="es-ES_tradnl" sz="2600" dirty="0"/>
              <a:t>este procedimiento general, </a:t>
            </a:r>
            <a:r>
              <a:rPr lang="es-ES_tradnl" sz="2600" dirty="0" smtClean="0"/>
              <a:t>después </a:t>
            </a:r>
            <a:r>
              <a:rPr lang="es-ES_tradnl" sz="2600" dirty="0"/>
              <a:t>del cambio se podrá obtener la información de calidad que se necesite para administrar de manera efectiva, y que la reorganización funcione es decir valla en una alineación asía sus objetivos.</a:t>
            </a:r>
            <a:endParaRPr lang="es-MX" sz="2600" dirty="0"/>
          </a:p>
          <a:p>
            <a:endParaRPr lang="es-MX" dirty="0"/>
          </a:p>
        </p:txBody>
      </p:sp>
    </p:spTree>
    <p:extLst>
      <p:ext uri="{BB962C8B-B14F-4D97-AF65-F5344CB8AC3E}">
        <p14:creationId xmlns="" xmlns:p14="http://schemas.microsoft.com/office/powerpoint/2010/main" val="30384183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rPr>
              <a:t>Planificación estratégica funcional</a:t>
            </a:r>
          </a:p>
        </p:txBody>
      </p:sp>
      <p:sp>
        <p:nvSpPr>
          <p:cNvPr id="3" name="2 Marcador de contenido"/>
          <p:cNvSpPr>
            <a:spLocks noGrp="1"/>
          </p:cNvSpPr>
          <p:nvPr>
            <p:ph idx="1"/>
          </p:nvPr>
        </p:nvSpPr>
        <p:spPr/>
        <p:txBody>
          <a:bodyPr/>
          <a:lstStyle/>
          <a:p>
            <a:pPr marL="0" indent="0">
              <a:buNone/>
            </a:pPr>
            <a:endParaRPr lang="es-MX" sz="2400" dirty="0" smtClean="0"/>
          </a:p>
          <a:p>
            <a:pPr marL="0" indent="0">
              <a:buNone/>
            </a:pPr>
            <a:r>
              <a:rPr lang="es-MX" sz="2400" dirty="0" smtClean="0"/>
              <a:t>Los </a:t>
            </a:r>
            <a:r>
              <a:rPr lang="es-MX" sz="2400" dirty="0"/>
              <a:t>planes funcionales son los que detallan  que cada área funcional apoye a la empresa en la consecución de sus objetivos estratégicos</a:t>
            </a:r>
          </a:p>
          <a:p>
            <a:endParaRPr lang="es-MX" dirty="0"/>
          </a:p>
        </p:txBody>
      </p:sp>
    </p:spTree>
    <p:extLst>
      <p:ext uri="{BB962C8B-B14F-4D97-AF65-F5344CB8AC3E}">
        <p14:creationId xmlns="" xmlns:p14="http://schemas.microsoft.com/office/powerpoint/2010/main" val="1220993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4000" dirty="0" smtClean="0">
                <a:solidFill>
                  <a:srgbClr val="7030A0"/>
                </a:solidFill>
              </a:rPr>
              <a:t>BIBLIOGRAFÍA</a:t>
            </a:r>
            <a:endParaRPr lang="es-ES" sz="4000" dirty="0">
              <a:solidFill>
                <a:srgbClr val="7030A0"/>
              </a:solidFill>
            </a:endParaRPr>
          </a:p>
        </p:txBody>
      </p:sp>
      <p:sp>
        <p:nvSpPr>
          <p:cNvPr id="3" name="2 Marcador de contenido"/>
          <p:cNvSpPr>
            <a:spLocks noGrp="1"/>
          </p:cNvSpPr>
          <p:nvPr>
            <p:ph idx="1"/>
          </p:nvPr>
        </p:nvSpPr>
        <p:spPr>
          <a:xfrm>
            <a:off x="2438400" y="1857364"/>
            <a:ext cx="6248400" cy="4572032"/>
          </a:xfrm>
        </p:spPr>
        <p:txBody>
          <a:bodyPr>
            <a:normAutofit fontScale="92500" lnSpcReduction="10000"/>
          </a:bodyPr>
          <a:lstStyle/>
          <a:p>
            <a:r>
              <a:rPr lang="es-MX" dirty="0" smtClean="0"/>
              <a:t>Cisneros, J. Y Velázquez, M. Introducción al os sistemas de información gerencial. 1° Ed., Mexicali, Baja California: Universidad Autónoma de Baja California (UABC), 1999.</a:t>
            </a:r>
          </a:p>
          <a:p>
            <a:r>
              <a:rPr lang="es-MX" dirty="0" smtClean="0"/>
              <a:t>Davis, G. Y Olson, M. Sistemas de información gerencial. 2° Ed., México: Mc Graw Hill, 1989.</a:t>
            </a:r>
          </a:p>
          <a:p>
            <a:r>
              <a:rPr lang="es-MX" dirty="0" smtClean="0"/>
              <a:t>Laudon, K. Y Laudon, J. Administración de los sistemas de información: Organización y Tecnología. 3° Ed., México: </a:t>
            </a:r>
            <a:r>
              <a:rPr lang="es-MX" dirty="0" smtClean="0"/>
              <a:t>Prentice Hall Hispanoamericana: </a:t>
            </a:r>
            <a:r>
              <a:rPr lang="es-MX" dirty="0" smtClean="0"/>
              <a:t>Pearson, 1996. </a:t>
            </a:r>
          </a:p>
          <a:p>
            <a:r>
              <a:rPr lang="es-MX" dirty="0" smtClean="0"/>
              <a:t>McLeod, R. Sistemas de información gerencial. 7° Ed., México: Prentice Hall Hispanoamericana: Pearson Educación, 2000.    </a:t>
            </a:r>
          </a:p>
          <a:p>
            <a:endParaRPr lang="es-MX" dirty="0" smtClean="0"/>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solidFill>
                  <a:srgbClr val="7030A0"/>
                </a:solidFill>
              </a:rPr>
              <a:t>PLANIFICACIÓN ESTRATÉGICA</a:t>
            </a:r>
          </a:p>
        </p:txBody>
      </p:sp>
      <p:sp>
        <p:nvSpPr>
          <p:cNvPr id="3" name="2 Marcador de contenido"/>
          <p:cNvSpPr>
            <a:spLocks noGrp="1"/>
          </p:cNvSpPr>
          <p:nvPr>
            <p:ph idx="1"/>
          </p:nvPr>
        </p:nvSpPr>
        <p:spPr>
          <a:xfrm>
            <a:off x="2367902" y="1785639"/>
            <a:ext cx="6248400" cy="4955729"/>
          </a:xfrm>
        </p:spPr>
        <p:txBody>
          <a:bodyPr/>
          <a:lstStyle/>
          <a:p>
            <a:pPr marL="0" indent="0">
              <a:buNone/>
            </a:pPr>
            <a:r>
              <a:rPr lang="es-MX" dirty="0"/>
              <a:t>Aéreas funcionales que deben cooperar para desarrollar planes estratégicos</a:t>
            </a:r>
            <a:r>
              <a:rPr lang="es-MX" dirty="0" smtClean="0"/>
              <a:t>.</a:t>
            </a:r>
          </a:p>
          <a:p>
            <a:pPr marL="0" indent="0">
              <a:buNone/>
            </a:pPr>
            <a:endParaRPr lang="es-MX" dirty="0"/>
          </a:p>
        </p:txBody>
      </p:sp>
      <p:grpSp>
        <p:nvGrpSpPr>
          <p:cNvPr id="4" name="3 Grupo"/>
          <p:cNvGrpSpPr/>
          <p:nvPr/>
        </p:nvGrpSpPr>
        <p:grpSpPr>
          <a:xfrm>
            <a:off x="2339752" y="2636912"/>
            <a:ext cx="6048672" cy="3960440"/>
            <a:chOff x="1547664" y="2276872"/>
            <a:chExt cx="5688632" cy="4079979"/>
          </a:xfrm>
        </p:grpSpPr>
        <p:sp>
          <p:nvSpPr>
            <p:cNvPr id="5" name="4 Rectángulo"/>
            <p:cNvSpPr/>
            <p:nvPr/>
          </p:nvSpPr>
          <p:spPr>
            <a:xfrm>
              <a:off x="3635896" y="2276872"/>
              <a:ext cx="1512168"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Planificación estratégica de recursos de información</a:t>
              </a:r>
              <a:endParaRPr lang="es-MX" dirty="0"/>
            </a:p>
          </p:txBody>
        </p:sp>
        <p:sp>
          <p:nvSpPr>
            <p:cNvPr id="6" name="5 Rectángulo"/>
            <p:cNvSpPr/>
            <p:nvPr/>
          </p:nvSpPr>
          <p:spPr>
            <a:xfrm>
              <a:off x="1547664" y="3645024"/>
              <a:ext cx="1584176" cy="129614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Planificación estratégica de recursos de mercadotecnia</a:t>
              </a:r>
              <a:endParaRPr lang="es-MX" dirty="0"/>
            </a:p>
          </p:txBody>
        </p:sp>
        <p:sp>
          <p:nvSpPr>
            <p:cNvPr id="7" name="6 Rectángulo"/>
            <p:cNvSpPr/>
            <p:nvPr/>
          </p:nvSpPr>
          <p:spPr>
            <a:xfrm>
              <a:off x="5724128" y="3717032"/>
              <a:ext cx="1512168"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Planificación estratégica de recursos financieros</a:t>
              </a:r>
              <a:endParaRPr lang="es-MX" dirty="0"/>
            </a:p>
          </p:txBody>
        </p:sp>
        <p:sp>
          <p:nvSpPr>
            <p:cNvPr id="8" name="7 Rectángulo"/>
            <p:cNvSpPr/>
            <p:nvPr/>
          </p:nvSpPr>
          <p:spPr>
            <a:xfrm>
              <a:off x="3707904" y="5013176"/>
              <a:ext cx="1512168" cy="115212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s-MX" dirty="0" smtClean="0"/>
                <a:t>Planificación estratégica de recursos  humanos</a:t>
              </a:r>
              <a:endParaRPr lang="es-MX" dirty="0"/>
            </a:p>
          </p:txBody>
        </p:sp>
        <p:sp>
          <p:nvSpPr>
            <p:cNvPr id="9" name="8 Flecha izquierda y derecha"/>
            <p:cNvSpPr/>
            <p:nvPr/>
          </p:nvSpPr>
          <p:spPr>
            <a:xfrm rot="19289651">
              <a:off x="2212469" y="2766689"/>
              <a:ext cx="1516488" cy="648072"/>
            </a:xfrm>
            <a:prstGeom prst="lef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s-MX" dirty="0"/>
            </a:p>
          </p:txBody>
        </p:sp>
        <p:sp>
          <p:nvSpPr>
            <p:cNvPr id="10" name="9 Flecha izquierda y derecha"/>
            <p:cNvSpPr/>
            <p:nvPr/>
          </p:nvSpPr>
          <p:spPr>
            <a:xfrm rot="13995529">
              <a:off x="2366763" y="5274571"/>
              <a:ext cx="1516488" cy="648072"/>
            </a:xfrm>
            <a:prstGeom prst="left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s-MX" dirty="0"/>
            </a:p>
          </p:txBody>
        </p:sp>
        <p:sp>
          <p:nvSpPr>
            <p:cNvPr id="11" name="10 Flecha izquierda y derecha"/>
            <p:cNvSpPr/>
            <p:nvPr/>
          </p:nvSpPr>
          <p:spPr>
            <a:xfrm rot="19289651">
              <a:off x="5112915" y="5126759"/>
              <a:ext cx="1516488" cy="648072"/>
            </a:xfrm>
            <a:prstGeom prst="left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s-MX" dirty="0"/>
            </a:p>
          </p:txBody>
        </p:sp>
        <p:sp>
          <p:nvSpPr>
            <p:cNvPr id="12" name="11 Flecha izquierda y derecha"/>
            <p:cNvSpPr/>
            <p:nvPr/>
          </p:nvSpPr>
          <p:spPr>
            <a:xfrm rot="2472473">
              <a:off x="5029722" y="2768151"/>
              <a:ext cx="1516488" cy="648072"/>
            </a:xfrm>
            <a:prstGeom prst="leftRightArrow">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s-MX" dirty="0"/>
            </a:p>
          </p:txBody>
        </p:sp>
        <p:cxnSp>
          <p:nvCxnSpPr>
            <p:cNvPr id="13" name="12 Conector recto de flecha"/>
            <p:cNvCxnSpPr>
              <a:stCxn id="6" idx="3"/>
              <a:endCxn id="7" idx="1"/>
            </p:cNvCxnSpPr>
            <p:nvPr/>
          </p:nvCxnSpPr>
          <p:spPr>
            <a:xfrm>
              <a:off x="3131840" y="4293096"/>
              <a:ext cx="2592288" cy="158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4" name="13 Conector recto de flecha"/>
            <p:cNvCxnSpPr/>
            <p:nvPr/>
          </p:nvCxnSpPr>
          <p:spPr>
            <a:xfrm flipV="1">
              <a:off x="4644008" y="4437112"/>
              <a:ext cx="1080120" cy="576064"/>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5" name="14 Conector recto de flecha"/>
            <p:cNvCxnSpPr/>
            <p:nvPr/>
          </p:nvCxnSpPr>
          <p:spPr>
            <a:xfrm>
              <a:off x="3131840" y="4509120"/>
              <a:ext cx="1080120" cy="432048"/>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6" name="15 Conector recto de flecha"/>
            <p:cNvCxnSpPr>
              <a:endCxn id="5" idx="2"/>
            </p:cNvCxnSpPr>
            <p:nvPr/>
          </p:nvCxnSpPr>
          <p:spPr>
            <a:xfrm flipV="1">
              <a:off x="3131840" y="3429000"/>
              <a:ext cx="1260140" cy="72008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7" name="16 Conector recto de flecha"/>
            <p:cNvCxnSpPr/>
            <p:nvPr/>
          </p:nvCxnSpPr>
          <p:spPr>
            <a:xfrm>
              <a:off x="4716016" y="3429000"/>
              <a:ext cx="1008112" cy="720080"/>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cxnSp>
          <p:nvCxnSpPr>
            <p:cNvPr id="18" name="17 Conector recto de flecha"/>
            <p:cNvCxnSpPr>
              <a:endCxn id="8" idx="0"/>
            </p:cNvCxnSpPr>
            <p:nvPr/>
          </p:nvCxnSpPr>
          <p:spPr>
            <a:xfrm rot="5400000">
              <a:off x="3689902" y="4203086"/>
              <a:ext cx="1584176" cy="36004"/>
            </a:xfrm>
            <a:prstGeom prst="straightConnector1">
              <a:avLst/>
            </a:prstGeom>
            <a:ln>
              <a:headEnd type="arrow"/>
              <a:tailEnd type="arrow"/>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 xmlns:p14="http://schemas.microsoft.com/office/powerpoint/2010/main" val="30181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83768" y="260648"/>
            <a:ext cx="6248400" cy="1472208"/>
          </a:xfrm>
        </p:spPr>
        <p:txBody>
          <a:bodyPr>
            <a:noAutofit/>
          </a:bodyPr>
          <a:lstStyle/>
          <a:p>
            <a:r>
              <a:rPr lang="es-MX" sz="3200" dirty="0">
                <a:solidFill>
                  <a:srgbClr val="7030A0"/>
                </a:solidFill>
              </a:rPr>
              <a:t>PLANIFICACIÓN ESTRATÉGICA DE RECURSOS DE INFORMACIÓN</a:t>
            </a:r>
          </a:p>
        </p:txBody>
      </p:sp>
      <p:sp>
        <p:nvSpPr>
          <p:cNvPr id="3" name="2 Marcador de contenido"/>
          <p:cNvSpPr>
            <a:spLocks noGrp="1"/>
          </p:cNvSpPr>
          <p:nvPr>
            <p:ph idx="1"/>
          </p:nvPr>
        </p:nvSpPr>
        <p:spPr/>
        <p:txBody>
          <a:bodyPr/>
          <a:lstStyle/>
          <a:p>
            <a:pPr marL="0" indent="0">
              <a:buNone/>
            </a:pPr>
            <a:r>
              <a:rPr lang="es-MX" sz="2400" dirty="0"/>
              <a:t>En los últimos años esta área es la que ha dedicado mas atención a la planificación estratégica a comparación de las demás </a:t>
            </a:r>
            <a:r>
              <a:rPr lang="es-MX" sz="2400" dirty="0" smtClean="0"/>
              <a:t>áreas. </a:t>
            </a:r>
            <a:r>
              <a:rPr lang="es-MX" sz="2400" dirty="0"/>
              <a:t>El primer termino que se utilizo para describir esta actividad fue, </a:t>
            </a:r>
            <a:r>
              <a:rPr lang="es-MX" sz="2400" i="1" u="sng" dirty="0"/>
              <a:t>trasformación de conjuntos de estrategias. </a:t>
            </a:r>
            <a:r>
              <a:rPr lang="es-MX" sz="2400" dirty="0"/>
              <a:t>De aquí se deriva el primer enfoque que lleva el mismo nombre de el termino. </a:t>
            </a:r>
            <a:endParaRPr lang="es-MX" sz="2400" i="1" u="sng" dirty="0"/>
          </a:p>
          <a:p>
            <a:pPr marL="0" indent="0">
              <a:buNone/>
            </a:pPr>
            <a:endParaRPr lang="es-MX" dirty="0"/>
          </a:p>
        </p:txBody>
      </p:sp>
    </p:spTree>
    <p:extLst>
      <p:ext uri="{BB962C8B-B14F-4D97-AF65-F5344CB8AC3E}">
        <p14:creationId xmlns="" xmlns:p14="http://schemas.microsoft.com/office/powerpoint/2010/main" val="1099699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100" dirty="0">
                <a:solidFill>
                  <a:srgbClr val="7030A0"/>
                </a:solidFill>
              </a:rPr>
              <a:t>ENFOQUE DE TRASFORMACIÓN DE CONJUNTOS DE ESTRATEGIAS</a:t>
            </a:r>
            <a:r>
              <a:rPr lang="es-MX" dirty="0">
                <a:solidFill>
                  <a:srgbClr val="7030A0"/>
                </a:solidFill>
              </a:rPr>
              <a:t>.</a:t>
            </a:r>
          </a:p>
        </p:txBody>
      </p:sp>
      <p:sp>
        <p:nvSpPr>
          <p:cNvPr id="3" name="2 Marcador de contenido"/>
          <p:cNvSpPr>
            <a:spLocks noGrp="1"/>
          </p:cNvSpPr>
          <p:nvPr>
            <p:ph idx="1"/>
          </p:nvPr>
        </p:nvSpPr>
        <p:spPr>
          <a:xfrm>
            <a:off x="2123728" y="1988840"/>
            <a:ext cx="6563072" cy="4137323"/>
          </a:xfrm>
        </p:spPr>
        <p:txBody>
          <a:bodyPr/>
          <a:lstStyle/>
          <a:p>
            <a:pPr marL="0" indent="0">
              <a:buNone/>
            </a:pPr>
            <a:r>
              <a:rPr lang="es-MX" dirty="0"/>
              <a:t>Cuando el área de recursos de información comenzó a desarrollar planes estratégicos , el enfoque recomendado consistía en basar planes exclusivamente en los objetivos estratégicos de la empresa que recibían el nombre de </a:t>
            </a:r>
            <a:r>
              <a:rPr lang="es-MX" i="1" u="sng" dirty="0"/>
              <a:t>conjunto de estrategias organizacionales</a:t>
            </a:r>
            <a:r>
              <a:rPr lang="es-MX" dirty="0"/>
              <a:t>, como apoyo se ideo un segundo paso en el cual se idea un plan de servicios de información para apoyar los objetivos de la empresa, el cual se denomino </a:t>
            </a:r>
            <a:r>
              <a:rPr lang="es-MX" i="1" u="sng" dirty="0"/>
              <a:t>conjunto de estrategias MIS, </a:t>
            </a:r>
            <a:r>
              <a:rPr lang="es-MX" dirty="0"/>
              <a:t>el cual constaba de objetivos, estrategias y restricciones.</a:t>
            </a:r>
          </a:p>
          <a:p>
            <a:pPr marL="0" indent="0">
              <a:buNone/>
            </a:pPr>
            <a:endParaRPr lang="es-MX" dirty="0"/>
          </a:p>
        </p:txBody>
      </p:sp>
    </p:spTree>
    <p:extLst>
      <p:ext uri="{BB962C8B-B14F-4D97-AF65-F5344CB8AC3E}">
        <p14:creationId xmlns="" xmlns:p14="http://schemas.microsoft.com/office/powerpoint/2010/main" val="116175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100" dirty="0">
                <a:solidFill>
                  <a:srgbClr val="7030A0"/>
                </a:solidFill>
              </a:rPr>
              <a:t>ENFOQUE TRASFORMACIÓN DE CONJUNTOS DE ESTRATEGIAS</a:t>
            </a:r>
            <a:r>
              <a:rPr lang="es-MX" dirty="0">
                <a:solidFill>
                  <a:srgbClr val="7030A0"/>
                </a:solidFill>
              </a:rPr>
              <a:t>.</a:t>
            </a:r>
          </a:p>
        </p:txBody>
      </p:sp>
      <p:sp>
        <p:nvSpPr>
          <p:cNvPr id="3" name="2 Marcador de contenido"/>
          <p:cNvSpPr>
            <a:spLocks noGrp="1"/>
          </p:cNvSpPr>
          <p:nvPr>
            <p:ph idx="1"/>
          </p:nvPr>
        </p:nvSpPr>
        <p:spPr>
          <a:xfrm>
            <a:off x="2438400" y="1916832"/>
            <a:ext cx="6248400" cy="4209331"/>
          </a:xfrm>
        </p:spPr>
        <p:txBody>
          <a:bodyPr/>
          <a:lstStyle/>
          <a:p>
            <a:pPr>
              <a:buNone/>
            </a:pPr>
            <a:r>
              <a:rPr lang="es-MX" dirty="0" smtClean="0"/>
              <a:t>Conjunto </a:t>
            </a:r>
            <a:r>
              <a:rPr lang="es-MX" dirty="0"/>
              <a:t>de estrategias           </a:t>
            </a:r>
            <a:r>
              <a:rPr lang="es-MX" dirty="0" smtClean="0"/>
              <a:t>      Conjunto </a:t>
            </a:r>
            <a:r>
              <a:rPr lang="es-MX" dirty="0"/>
              <a:t>de</a:t>
            </a:r>
          </a:p>
          <a:p>
            <a:pPr>
              <a:buNone/>
            </a:pPr>
            <a:r>
              <a:rPr lang="es-MX" dirty="0"/>
              <a:t> </a:t>
            </a:r>
            <a:r>
              <a:rPr lang="es-MX" dirty="0" smtClean="0"/>
              <a:t>organizacionales                            </a:t>
            </a:r>
            <a:r>
              <a:rPr lang="es-MX" dirty="0"/>
              <a:t>estrategias MIS</a:t>
            </a:r>
          </a:p>
          <a:p>
            <a:pPr marL="0" indent="0">
              <a:buNone/>
            </a:pPr>
            <a:endParaRPr lang="es-MX" dirty="0"/>
          </a:p>
        </p:txBody>
      </p:sp>
      <p:grpSp>
        <p:nvGrpSpPr>
          <p:cNvPr id="4" name="3 Grupo"/>
          <p:cNvGrpSpPr/>
          <p:nvPr/>
        </p:nvGrpSpPr>
        <p:grpSpPr>
          <a:xfrm>
            <a:off x="2267744" y="3429000"/>
            <a:ext cx="6264695" cy="3168352"/>
            <a:chOff x="1475656" y="2996952"/>
            <a:chExt cx="6336703" cy="3168352"/>
          </a:xfrm>
        </p:grpSpPr>
        <p:sp>
          <p:nvSpPr>
            <p:cNvPr id="5" name="4 Rectángulo redondeado"/>
            <p:cNvSpPr/>
            <p:nvPr/>
          </p:nvSpPr>
          <p:spPr>
            <a:xfrm>
              <a:off x="1475656" y="2996952"/>
              <a:ext cx="2232248" cy="31683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dirty="0" smtClean="0"/>
                <a:t>Mision</a:t>
              </a:r>
            </a:p>
            <a:p>
              <a:pPr algn="ctr"/>
              <a:r>
                <a:rPr lang="es-MX" dirty="0" smtClean="0"/>
                <a:t>Objetivos</a:t>
              </a:r>
            </a:p>
            <a:p>
              <a:pPr algn="ctr"/>
              <a:r>
                <a:rPr lang="es-MX" dirty="0" smtClean="0"/>
                <a:t>Estrategias</a:t>
              </a:r>
            </a:p>
            <a:p>
              <a:pPr algn="ctr"/>
              <a:r>
                <a:rPr lang="es-MX" dirty="0" smtClean="0"/>
                <a:t>Otros atributos estrategicos organizacionales</a:t>
              </a:r>
            </a:p>
          </p:txBody>
        </p:sp>
        <p:sp>
          <p:nvSpPr>
            <p:cNvPr id="6" name="5 Rectángulo redondeado"/>
            <p:cNvSpPr/>
            <p:nvPr/>
          </p:nvSpPr>
          <p:spPr>
            <a:xfrm>
              <a:off x="5580111" y="2996952"/>
              <a:ext cx="2232248" cy="316835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MX" dirty="0" smtClean="0"/>
                <a:t>Objetivos del sistema</a:t>
              </a:r>
            </a:p>
            <a:p>
              <a:pPr algn="ctr"/>
              <a:r>
                <a:rPr lang="es-MX" dirty="0" smtClean="0"/>
                <a:t>Restricciones del sistema</a:t>
              </a:r>
            </a:p>
            <a:p>
              <a:pPr algn="ctr"/>
              <a:r>
                <a:rPr lang="es-MX" dirty="0" smtClean="0"/>
                <a:t>Estrategias del diseño del sistema</a:t>
              </a:r>
              <a:endParaRPr lang="es-MX" dirty="0"/>
            </a:p>
          </p:txBody>
        </p:sp>
        <p:sp>
          <p:nvSpPr>
            <p:cNvPr id="7" name="6 Flecha derecha"/>
            <p:cNvSpPr/>
            <p:nvPr/>
          </p:nvSpPr>
          <p:spPr>
            <a:xfrm>
              <a:off x="3779912" y="3933056"/>
              <a:ext cx="1800200" cy="1800200"/>
            </a:xfrm>
            <a:prstGeom prst="rightArrow">
              <a:avLst>
                <a:gd name="adj1" fmla="val 64723"/>
                <a:gd name="adj2" fmla="val 23595"/>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MX" dirty="0" smtClean="0"/>
                <a:t>Proceso de planificacion estrategica del MIS</a:t>
              </a:r>
              <a:endParaRPr lang="es-MX" dirty="0"/>
            </a:p>
          </p:txBody>
        </p:sp>
      </p:grpSp>
    </p:spTree>
    <p:extLst>
      <p:ext uri="{BB962C8B-B14F-4D97-AF65-F5344CB8AC3E}">
        <p14:creationId xmlns="" xmlns:p14="http://schemas.microsoft.com/office/powerpoint/2010/main" val="4055004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600" dirty="0">
                <a:solidFill>
                  <a:srgbClr val="7030A0"/>
                </a:solidFill>
              </a:rPr>
              <a:t>EL ENFOQUE SPIR</a:t>
            </a:r>
            <a:br>
              <a:rPr lang="es-MX" sz="3600" dirty="0">
                <a:solidFill>
                  <a:srgbClr val="7030A0"/>
                </a:solidFill>
              </a:rPr>
            </a:br>
            <a:r>
              <a:rPr lang="es-MX" sz="3600" dirty="0">
                <a:solidFill>
                  <a:srgbClr val="7030A0"/>
                </a:solidFill>
              </a:rPr>
              <a:t>(strategic planning  for information resources)</a:t>
            </a:r>
          </a:p>
        </p:txBody>
      </p:sp>
      <p:sp>
        <p:nvSpPr>
          <p:cNvPr id="3" name="2 Marcador de contenido"/>
          <p:cNvSpPr>
            <a:spLocks noGrp="1"/>
          </p:cNvSpPr>
          <p:nvPr>
            <p:ph idx="1"/>
          </p:nvPr>
        </p:nvSpPr>
        <p:spPr/>
        <p:txBody>
          <a:bodyPr/>
          <a:lstStyle/>
          <a:p>
            <a:pPr marL="0" indent="0">
              <a:buNone/>
            </a:pPr>
            <a:r>
              <a:rPr lang="es-MX" dirty="0" smtClean="0"/>
              <a:t>En </a:t>
            </a:r>
            <a:r>
              <a:rPr lang="es-MX" dirty="0"/>
              <a:t>este enfoque los planes estratégicos de servicio de información  y de la empresa se desarrollan de manera concurrente.</a:t>
            </a:r>
          </a:p>
          <a:p>
            <a:pPr marL="0" indent="0">
              <a:buNone/>
            </a:pPr>
            <a:endParaRPr lang="es-MX" dirty="0"/>
          </a:p>
        </p:txBody>
      </p:sp>
      <p:grpSp>
        <p:nvGrpSpPr>
          <p:cNvPr id="4" name="3 Grupo"/>
          <p:cNvGrpSpPr/>
          <p:nvPr/>
        </p:nvGrpSpPr>
        <p:grpSpPr>
          <a:xfrm>
            <a:off x="1835696" y="3321575"/>
            <a:ext cx="6912768" cy="3168352"/>
            <a:chOff x="1115616" y="3140968"/>
            <a:chExt cx="6912768" cy="3168352"/>
          </a:xfrm>
        </p:grpSpPr>
        <p:sp>
          <p:nvSpPr>
            <p:cNvPr id="5" name="4 Rectángulo redondeado"/>
            <p:cNvSpPr/>
            <p:nvPr/>
          </p:nvSpPr>
          <p:spPr>
            <a:xfrm>
              <a:off x="1115616" y="3356992"/>
              <a:ext cx="2088232" cy="26642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Estrategia comercial</a:t>
              </a:r>
              <a:endParaRPr lang="es-MX" dirty="0"/>
            </a:p>
          </p:txBody>
        </p:sp>
        <p:sp>
          <p:nvSpPr>
            <p:cNvPr id="6" name="5 Rectángulo redondeado"/>
            <p:cNvSpPr/>
            <p:nvPr/>
          </p:nvSpPr>
          <p:spPr>
            <a:xfrm>
              <a:off x="5940152" y="3356992"/>
              <a:ext cx="2088232" cy="266429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s-MX" dirty="0" smtClean="0"/>
                <a:t>Recursos de información y estrategias de IS</a:t>
              </a:r>
              <a:endParaRPr lang="es-MX" dirty="0"/>
            </a:p>
          </p:txBody>
        </p:sp>
        <p:sp>
          <p:nvSpPr>
            <p:cNvPr id="7" name="6 Flecha derecha"/>
            <p:cNvSpPr/>
            <p:nvPr/>
          </p:nvSpPr>
          <p:spPr>
            <a:xfrm>
              <a:off x="3347864" y="3140968"/>
              <a:ext cx="2448272" cy="1584176"/>
            </a:xfrm>
            <a:prstGeom prst="rightArrow">
              <a:avLst>
                <a:gd name="adj1" fmla="val 50000"/>
                <a:gd name="adj2" fmla="val 3159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MX" dirty="0" smtClean="0"/>
                <a:t>Influencia sobre los recursos de información</a:t>
              </a:r>
              <a:endParaRPr lang="es-MX" dirty="0"/>
            </a:p>
          </p:txBody>
        </p:sp>
        <p:sp>
          <p:nvSpPr>
            <p:cNvPr id="8" name="7 Flecha izquierda"/>
            <p:cNvSpPr/>
            <p:nvPr/>
          </p:nvSpPr>
          <p:spPr>
            <a:xfrm>
              <a:off x="3275856" y="4653136"/>
              <a:ext cx="2448272" cy="1656184"/>
            </a:xfrm>
            <a:prstGeom prst="leftArrow">
              <a:avLst>
                <a:gd name="adj1" fmla="val 50000"/>
                <a:gd name="adj2" fmla="val 31596"/>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s-MX" dirty="0" smtClean="0"/>
                <a:t>Influencia sobre la estrategia comercial</a:t>
              </a:r>
              <a:endParaRPr lang="es-MX" dirty="0"/>
            </a:p>
          </p:txBody>
        </p:sp>
      </p:grpSp>
    </p:spTree>
    <p:extLst>
      <p:ext uri="{BB962C8B-B14F-4D97-AF65-F5344CB8AC3E}">
        <p14:creationId xmlns="" xmlns:p14="http://schemas.microsoft.com/office/powerpoint/2010/main" val="17648685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r>
              <a:rPr lang="es-MX" dirty="0" smtClean="0">
                <a:solidFill>
                  <a:srgbClr val="7030A0"/>
                </a:solidFill>
              </a:rPr>
              <a:t>Metodologías para la reorganización </a:t>
            </a:r>
            <a:r>
              <a:rPr lang="es-MX" dirty="0" smtClean="0"/>
              <a:t/>
            </a:r>
            <a:br>
              <a:rPr lang="es-MX" dirty="0" smtClean="0"/>
            </a:br>
            <a:endParaRPr lang="es-MX" dirty="0"/>
          </a:p>
        </p:txBody>
      </p:sp>
      <p:sp>
        <p:nvSpPr>
          <p:cNvPr id="3" name="2 Marcador de contenido"/>
          <p:cNvSpPr>
            <a:spLocks noGrp="1"/>
          </p:cNvSpPr>
          <p:nvPr>
            <p:ph idx="1"/>
          </p:nvPr>
        </p:nvSpPr>
        <p:spPr/>
        <p:txBody>
          <a:bodyPr/>
          <a:lstStyle/>
          <a:p>
            <a:pPr marL="0" indent="0">
              <a:buNone/>
            </a:pPr>
            <a:r>
              <a:rPr lang="es-MX" dirty="0"/>
              <a:t>Metodologías para la organización surgen por la necesidad de promover cambios en las organizaciones y buscan mejorar la eficiencia y eficacia de las organizaciones</a:t>
            </a:r>
            <a:r>
              <a:rPr lang="es-MX" dirty="0" smtClean="0"/>
              <a:t>.</a:t>
            </a:r>
          </a:p>
          <a:p>
            <a:pPr marL="0" indent="0">
              <a:buNone/>
            </a:pPr>
            <a:r>
              <a:rPr lang="es-MX" dirty="0"/>
              <a:t>El rediseño de los flujos de trabajo puede tener un profundo impacto en la eficiencia organizacional e incluso conducir a estructuras de organización, productos y servicios nuevos.</a:t>
            </a:r>
          </a:p>
          <a:p>
            <a:pPr marL="0" indent="0">
              <a:buNone/>
            </a:pPr>
            <a:endParaRPr lang="es-MX" dirty="0"/>
          </a:p>
          <a:p>
            <a:endParaRPr lang="es-MX" dirty="0"/>
          </a:p>
        </p:txBody>
      </p:sp>
    </p:spTree>
    <p:extLst>
      <p:ext uri="{BB962C8B-B14F-4D97-AF65-F5344CB8AC3E}">
        <p14:creationId xmlns="" xmlns:p14="http://schemas.microsoft.com/office/powerpoint/2010/main" val="4096061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
  <a:themeElements>
    <a:clrScheme name="Pizarra">
      <a:dk1>
        <a:sysClr val="windowText" lastClr="000000"/>
      </a:dk1>
      <a:lt1>
        <a:sysClr val="window" lastClr="FFFFFF"/>
      </a:lt1>
      <a:dk2>
        <a:srgbClr val="433838"/>
      </a:dk2>
      <a:lt2>
        <a:srgbClr val="D8D8DC"/>
      </a:lt2>
      <a:accent1>
        <a:srgbClr val="9AA977"/>
      </a:accent1>
      <a:accent2>
        <a:srgbClr val="7BA8A9"/>
      </a:accent2>
      <a:accent3>
        <a:srgbClr val="907E8C"/>
      </a:accent3>
      <a:accent4>
        <a:srgbClr val="6AA07E"/>
      </a:accent4>
      <a:accent5>
        <a:srgbClr val="A5826D"/>
      </a:accent5>
      <a:accent6>
        <a:srgbClr val="BAB5A6"/>
      </a:accent6>
      <a:hlink>
        <a:srgbClr val="50797A"/>
      </a:hlink>
      <a:folHlink>
        <a:srgbClr val="806268"/>
      </a:folHlink>
    </a:clrScheme>
    <a:fontScheme name="Mo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od">
      <a:fillStyleLst>
        <a:solidFill>
          <a:schemeClr val="phClr"/>
        </a:solidFill>
        <a:solidFill>
          <a:schemeClr val="phClr">
            <a:tint val="80000"/>
          </a:schemeClr>
        </a:solidFill>
        <a:solidFill>
          <a:schemeClr val="phClr">
            <a:shade val="30000"/>
            <a:satMod val="150000"/>
          </a:schemeClr>
        </a:solidFill>
      </a:fillStyleLst>
      <a:lnStyleLst>
        <a:ln w="9525" cap="flat" cmpd="sng" algn="ctr">
          <a:solidFill>
            <a:schemeClr val="phClr">
              <a:tint val="90000"/>
              <a:satMod val="105000"/>
            </a:schemeClr>
          </a:solidFill>
          <a:prstDash val="solid"/>
        </a:ln>
        <a:ln w="50800" cap="flat" cmpd="sng" algn="ctr">
          <a:solidFill>
            <a:schemeClr val="phClr">
              <a:tint val="90000"/>
            </a:schemeClr>
          </a:solidFill>
          <a:prstDash val="solid"/>
        </a:ln>
        <a:ln w="76200" cap="flat" cmpd="dbl" algn="ctr">
          <a:solidFill>
            <a:schemeClr val="phClr">
              <a:tint val="90000"/>
            </a:schemeClr>
          </a:solidFill>
          <a:prstDash val="solid"/>
        </a:ln>
      </a:lnStyleLst>
      <a:effectStyleLst>
        <a:effectStyle>
          <a:effectLst/>
        </a:effectStyle>
        <a:effectStyle>
          <a:effectLst>
            <a:outerShdw blurRad="76200" dist="25400" dir="5400000" sx="101000" sy="101000" rotWithShape="0">
              <a:srgbClr val="000000">
                <a:alpha val="50000"/>
              </a:srgbClr>
            </a:outerShdw>
          </a:effectLst>
        </a:effectStyle>
        <a:effectStyle>
          <a:effectLst>
            <a:outerShdw blurRad="76200" dist="50800" dir="5400000" sx="101000" sy="101000" rotWithShape="0">
              <a:srgbClr val="000000">
                <a:alpha val="50000"/>
              </a:srgbClr>
            </a:outerShdw>
            <a:reflection blurRad="12700" stA="30000" endPos="30000" dist="50800" dir="5400000" sy="-100000" rotWithShape="0"/>
          </a:effectLst>
          <a:scene3d>
            <a:camera prst="orthographicFront">
              <a:rot lat="0" lon="0" rev="0"/>
            </a:camera>
            <a:lightRig rig="twoPt" dir="t">
              <a:rot lat="0" lon="0" rev="5400000"/>
            </a:lightRig>
          </a:scene3d>
          <a:sp3d prstMaterial="softmetal">
            <a:bevelT w="63500" h="25400" prst="coolSlant"/>
          </a:sp3d>
        </a:effectStyle>
      </a:effectStyleLst>
      <a:bgFillStyleLst>
        <a:solidFill>
          <a:schemeClr val="phClr">
            <a:satMod val="125000"/>
          </a:schemeClr>
        </a:solidFill>
        <a:solidFill>
          <a:schemeClr val="phClr">
            <a:shade val="30000"/>
            <a:satMod val="150000"/>
          </a:schemeClr>
        </a:solidFill>
        <a:gradFill>
          <a:gsLst>
            <a:gs pos="0">
              <a:schemeClr val="phClr">
                <a:tint val="100000"/>
                <a:shade val="80000"/>
                <a:satMod val="135000"/>
              </a:schemeClr>
            </a:gs>
            <a:gs pos="55000">
              <a:schemeClr val="phClr">
                <a:tint val="70000"/>
                <a:shade val="100000"/>
                <a:satMod val="150000"/>
              </a:schemeClr>
            </a:gs>
            <a:gs pos="100000">
              <a:schemeClr val="phClr">
                <a:tint val="70000"/>
                <a:shade val="100000"/>
                <a:satMod val="15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Exposicion 3- Metodologias de la Reorganizacion</Template>
  <TotalTime>472</TotalTime>
  <Words>1335</Words>
  <Application>Microsoft Office PowerPoint</Application>
  <PresentationFormat>Presentación en pantalla (4:3)</PresentationFormat>
  <Paragraphs>106</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Mod</vt:lpstr>
      <vt:lpstr>Metodologías para la reorganización</vt:lpstr>
      <vt:lpstr>PLANIFICACIÓN ESTRATÉGICA</vt:lpstr>
      <vt:lpstr>Planificación estratégica funcional</vt:lpstr>
      <vt:lpstr>PLANIFICACIÓN ESTRATÉGICA</vt:lpstr>
      <vt:lpstr>PLANIFICACIÓN ESTRATÉGICA DE RECURSOS DE INFORMACIÓN</vt:lpstr>
      <vt:lpstr>ENFOQUE DE TRASFORMACIÓN DE CONJUNTOS DE ESTRATEGIAS.</vt:lpstr>
      <vt:lpstr>ENFOQUE TRASFORMACIÓN DE CONJUNTOS DE ESTRATEGIAS.</vt:lpstr>
      <vt:lpstr>EL ENFOQUE SPIR (strategic planning  for information resources)</vt:lpstr>
      <vt:lpstr> Metodologías para la reorganización  </vt:lpstr>
      <vt:lpstr>Diapositiva 10</vt:lpstr>
      <vt:lpstr>Diapositiva 11</vt:lpstr>
      <vt:lpstr>El carácter cambiante de los sistemas</vt:lpstr>
      <vt:lpstr>Diapositiva 13</vt:lpstr>
      <vt:lpstr>METODOLOGIAS PARA LA REORGANIZACION </vt:lpstr>
      <vt:lpstr>Cultura organizacional </vt:lpstr>
      <vt:lpstr>Algunos extremos de la percepción de la cultura para una organización son:  </vt:lpstr>
      <vt:lpstr>Poder organizacional </vt:lpstr>
      <vt:lpstr>Diapositiva 18</vt:lpstr>
      <vt:lpstr>Diapositiva 19</vt:lpstr>
      <vt:lpstr>Cambio organizacional </vt:lpstr>
      <vt:lpstr>Ciclo de crecimiento organizacional  </vt:lpstr>
      <vt:lpstr>Curva S con las etapas de crecimiento   </vt:lpstr>
      <vt:lpstr>Desplazamiento de metas  </vt:lpstr>
      <vt:lpstr>Diapositiva 24</vt:lpstr>
      <vt:lpstr>MODELOS DE CAMBIO ORGANIZACIONAL</vt:lpstr>
      <vt:lpstr>El modelo más comúnmente usado para cambio de sistema es el modelo de tres etapas de Kurt Lewin</vt:lpstr>
      <vt:lpstr>Diapositiva 27</vt:lpstr>
      <vt:lpstr>ANÁLISIS DE LOS FACTORES CRÍTICOS PARA EL ÉXITO</vt:lpstr>
      <vt:lpstr>Diapositiva 29</vt:lpstr>
      <vt:lpstr>BIBLIOGRAFÍA</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Oli</dc:creator>
  <cp:lastModifiedBy>b07bpc</cp:lastModifiedBy>
  <cp:revision>28</cp:revision>
  <dcterms:created xsi:type="dcterms:W3CDTF">2011-02-20T03:53:50Z</dcterms:created>
  <dcterms:modified xsi:type="dcterms:W3CDTF">2011-02-23T22:56:11Z</dcterms:modified>
</cp:coreProperties>
</file>