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0C7E"/>
    <a:srgbClr val="004F8A"/>
    <a:srgbClr val="2006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40EB-6B31-4E59-AED8-02E4BEFC8AA2}" type="datetimeFigureOut">
              <a:rPr lang="es-ES" smtClean="0"/>
              <a:pPr/>
              <a:t>03/10/2011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6E21-527C-4E35-9572-8ABD70BD29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691680" y="476672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rgbClr val="00B0F0"/>
                </a:solidFill>
                <a:latin typeface="Bauhaus 93" pitchFamily="82" charset="0"/>
              </a:rPr>
              <a:t>E</a:t>
            </a:r>
            <a:r>
              <a:rPr lang="es-MX" sz="8000" dirty="0" smtClean="0">
                <a:solidFill>
                  <a:srgbClr val="2006BA"/>
                </a:solidFill>
                <a:latin typeface="Bauhaus 93" pitchFamily="82" charset="0"/>
              </a:rPr>
              <a:t>X</a:t>
            </a:r>
            <a:r>
              <a:rPr lang="es-MX" sz="8000" dirty="0">
                <a:solidFill>
                  <a:srgbClr val="00B0F0"/>
                </a:solidFill>
                <a:latin typeface="Bauhaus 93" pitchFamily="82" charset="0"/>
              </a:rPr>
              <a:t>P</a:t>
            </a:r>
            <a:r>
              <a:rPr lang="es-MX" sz="8000" dirty="0">
                <a:solidFill>
                  <a:srgbClr val="2006BA"/>
                </a:solidFill>
                <a:latin typeface="Bauhaus 93" pitchFamily="82" charset="0"/>
              </a:rPr>
              <a:t>L</a:t>
            </a:r>
            <a:r>
              <a:rPr lang="es-MX" sz="8000" dirty="0">
                <a:solidFill>
                  <a:srgbClr val="00B0F0"/>
                </a:solidFill>
                <a:latin typeface="Bauhaus 93" pitchFamily="82" charset="0"/>
              </a:rPr>
              <a:t>O</a:t>
            </a:r>
            <a:r>
              <a:rPr lang="es-MX" sz="8000" dirty="0">
                <a:solidFill>
                  <a:srgbClr val="2006BA"/>
                </a:solidFill>
                <a:latin typeface="Bauhaus 93" pitchFamily="82" charset="0"/>
              </a:rPr>
              <a:t>I</a:t>
            </a:r>
            <a:r>
              <a:rPr lang="es-MX" sz="8000" dirty="0">
                <a:solidFill>
                  <a:srgbClr val="00B0F0"/>
                </a:solidFill>
                <a:latin typeface="Bauhaus 93" pitchFamily="82" charset="0"/>
              </a:rPr>
              <a:t>T</a:t>
            </a:r>
            <a:r>
              <a:rPr lang="es-MX" sz="4200" dirty="0" smtClean="0">
                <a:latin typeface="Bauhaus 93" pitchFamily="82" charset="0"/>
              </a:rPr>
              <a:t> </a:t>
            </a:r>
            <a:endParaRPr lang="es-ES" sz="4200" dirty="0">
              <a:latin typeface="Bauhaus 93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11760" y="5373216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70C0"/>
                </a:solidFill>
              </a:rPr>
              <a:t>E</a:t>
            </a:r>
            <a:r>
              <a:rPr lang="es-MX" sz="4000" b="1" dirty="0" smtClean="0">
                <a:solidFill>
                  <a:srgbClr val="00B0F0"/>
                </a:solidFill>
              </a:rPr>
              <a:t>q</a:t>
            </a:r>
            <a:r>
              <a:rPr lang="es-MX" sz="4000" b="1" dirty="0">
                <a:solidFill>
                  <a:srgbClr val="0070C0"/>
                </a:solidFill>
              </a:rPr>
              <a:t>u</a:t>
            </a:r>
            <a:r>
              <a:rPr lang="es-MX" sz="4000" b="1" dirty="0">
                <a:solidFill>
                  <a:srgbClr val="00B0F0"/>
                </a:solidFill>
              </a:rPr>
              <a:t>i</a:t>
            </a:r>
            <a:r>
              <a:rPr lang="es-MX" sz="4000" b="1" dirty="0">
                <a:solidFill>
                  <a:srgbClr val="0070C0"/>
                </a:solidFill>
              </a:rPr>
              <a:t>p</a:t>
            </a:r>
            <a:r>
              <a:rPr lang="es-MX" sz="4000" b="1" dirty="0">
                <a:solidFill>
                  <a:srgbClr val="00B0F0"/>
                </a:solidFill>
              </a:rPr>
              <a:t>o</a:t>
            </a:r>
            <a:r>
              <a:rPr lang="es-MX" sz="4000" b="1" dirty="0" smtClean="0"/>
              <a:t> </a:t>
            </a:r>
            <a:r>
              <a:rPr lang="es-MX" sz="4000" b="1" dirty="0">
                <a:solidFill>
                  <a:srgbClr val="0070C0"/>
                </a:solidFill>
              </a:rPr>
              <a:t>3</a:t>
            </a:r>
            <a:endParaRPr lang="es-ES" sz="4000" b="1" dirty="0">
              <a:solidFill>
                <a:srgbClr val="0070C0"/>
              </a:solidFill>
            </a:endParaRPr>
          </a:p>
        </p:txBody>
      </p:sp>
      <p:pic>
        <p:nvPicPr>
          <p:cNvPr id="7" name="6 Imagen" descr="explo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149080"/>
            <a:ext cx="2592288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07704" y="577255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Modo </a:t>
            </a:r>
            <a:r>
              <a:rPr lang="es-MX" sz="4000" b="1" dirty="0" smtClean="0">
                <a:solidFill>
                  <a:srgbClr val="00B0F0"/>
                </a:solidFill>
              </a:rPr>
              <a:t>VSH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51520" y="836712"/>
            <a:ext cx="8604448" cy="642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b="1" dirty="0" smtClean="0">
                <a:solidFill>
                  <a:srgbClr val="140C7E"/>
                </a:solidFill>
              </a:rPr>
              <a:t>Es un modo intermedio de ejecución, que es el que usa el </a:t>
            </a:r>
            <a:r>
              <a:rPr lang="es-ES" sz="3000" b="1" dirty="0" err="1" smtClean="0">
                <a:solidFill>
                  <a:srgbClr val="140C7E"/>
                </a:solidFill>
              </a:rPr>
              <a:t>xmb</a:t>
            </a:r>
            <a:r>
              <a:rPr lang="es-ES" sz="3000" b="1" dirty="0" smtClean="0">
                <a:solidFill>
                  <a:srgbClr val="140C7E"/>
                </a:solidFill>
              </a:rPr>
              <a:t> del firmware </a:t>
            </a:r>
            <a:r>
              <a:rPr lang="es-ES" sz="3000" b="1" dirty="0" smtClean="0">
                <a:solidFill>
                  <a:srgbClr val="140C7E"/>
                </a:solidFill>
              </a:rPr>
              <a:t>y </a:t>
            </a:r>
            <a:r>
              <a:rPr lang="es-ES" sz="3000" b="1" dirty="0" smtClean="0">
                <a:solidFill>
                  <a:srgbClr val="140C7E"/>
                </a:solidFill>
              </a:rPr>
              <a:t>el ejecutable principal de los </a:t>
            </a:r>
            <a:r>
              <a:rPr lang="es-ES" sz="3000" b="1" dirty="0" err="1" smtClean="0">
                <a:solidFill>
                  <a:srgbClr val="140C7E"/>
                </a:solidFill>
              </a:rPr>
              <a:t>updaters</a:t>
            </a:r>
            <a:r>
              <a:rPr lang="es-ES" sz="3000" b="1" dirty="0" smtClean="0">
                <a:solidFill>
                  <a:srgbClr val="140C7E"/>
                </a:solidFill>
              </a:rPr>
              <a:t> de </a:t>
            </a:r>
            <a:r>
              <a:rPr lang="es-ES" sz="3000" b="1" dirty="0" err="1" smtClean="0">
                <a:solidFill>
                  <a:srgbClr val="140C7E"/>
                </a:solidFill>
              </a:rPr>
              <a:t>sony</a:t>
            </a:r>
            <a:r>
              <a:rPr lang="es-ES" sz="3000" b="1" dirty="0" smtClean="0">
                <a:solidFill>
                  <a:srgbClr val="140C7E"/>
                </a:solidFill>
              </a:rPr>
              <a:t>. </a:t>
            </a:r>
            <a:r>
              <a:rPr lang="es-ES" sz="3000" b="1" dirty="0" smtClean="0">
                <a:solidFill>
                  <a:srgbClr val="140C7E"/>
                </a:solidFill>
              </a:rPr>
              <a:t>En el se puede acceder a 28 de 32 MB (4 MB Mas que en el modo usuario), hay acceso de escritura a la </a:t>
            </a:r>
            <a:r>
              <a:rPr lang="es-ES" sz="3000" b="1" dirty="0" smtClean="0">
                <a:solidFill>
                  <a:srgbClr val="140C7E"/>
                </a:solidFill>
              </a:rPr>
              <a:t>flash </a:t>
            </a:r>
            <a:r>
              <a:rPr lang="es-ES" sz="3000" b="1" dirty="0" smtClean="0">
                <a:solidFill>
                  <a:srgbClr val="140C7E"/>
                </a:solidFill>
              </a:rPr>
              <a:t>No hay acceso directo al hardware, ni al segundo procesador, ni al resto de 4 MB de memoria, donde están los módulos </a:t>
            </a:r>
            <a:r>
              <a:rPr lang="es-ES" sz="3000" b="1" dirty="0" err="1" smtClean="0">
                <a:solidFill>
                  <a:srgbClr val="140C7E"/>
                </a:solidFill>
              </a:rPr>
              <a:t>kernel</a:t>
            </a:r>
            <a:r>
              <a:rPr lang="es-ES" sz="3000" b="1" dirty="0" smtClean="0">
                <a:solidFill>
                  <a:srgbClr val="140C7E"/>
                </a:solidFill>
              </a:rPr>
              <a:t> del firmware</a:t>
            </a:r>
            <a:r>
              <a:rPr lang="es-ES" sz="3000" b="1" dirty="0" smtClean="0">
                <a:solidFill>
                  <a:srgbClr val="140C7E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07704" y="620688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Modo </a:t>
            </a:r>
            <a:r>
              <a:rPr lang="es-MX" sz="4000" b="1" dirty="0" smtClean="0">
                <a:solidFill>
                  <a:srgbClr val="00B0F0"/>
                </a:solidFill>
              </a:rPr>
              <a:t>Usuario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775" y="1039564"/>
            <a:ext cx="889248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b="1" dirty="0" smtClean="0">
                <a:solidFill>
                  <a:srgbClr val="140C7E"/>
                </a:solidFill>
              </a:rPr>
              <a:t>Es el modo inferior de ejecución. En el solo se puede acceder a 24 de los 32 MB de memoria, y a la memoria gráfica. </a:t>
            </a:r>
            <a:r>
              <a:rPr lang="es-ES" sz="3000" b="1" dirty="0" smtClean="0">
                <a:solidFill>
                  <a:srgbClr val="140C7E"/>
                </a:solidFill>
              </a:rPr>
              <a:t>No se puede acceder directamente al hardware, ni hay posibilidad de escribir a la </a:t>
            </a:r>
            <a:r>
              <a:rPr lang="es-ES" sz="3000" b="1" dirty="0" smtClean="0">
                <a:solidFill>
                  <a:srgbClr val="140C7E"/>
                </a:solidFill>
              </a:rPr>
              <a:t>flash, </a:t>
            </a:r>
            <a:r>
              <a:rPr lang="es-ES" sz="3000" b="1" dirty="0" smtClean="0">
                <a:solidFill>
                  <a:srgbClr val="140C7E"/>
                </a:solidFill>
              </a:rPr>
              <a:t>ni acceder al segundo procesador. </a:t>
            </a:r>
            <a:endParaRPr lang="es-ES" sz="3000" b="1" dirty="0" smtClean="0">
              <a:solidFill>
                <a:srgbClr val="140C7E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07704" y="620688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Ejemplos: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204864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s-MX" sz="3000" b="1" dirty="0" smtClean="0">
                <a:solidFill>
                  <a:srgbClr val="140C7E"/>
                </a:solidFill>
              </a:rPr>
              <a:t>Exploit </a:t>
            </a:r>
            <a:r>
              <a:rPr lang="es-MX" sz="3000" b="1" dirty="0" err="1" smtClean="0">
                <a:solidFill>
                  <a:srgbClr val="140C7E"/>
                </a:solidFill>
              </a:rPr>
              <a:t>Zero</a:t>
            </a:r>
            <a:r>
              <a:rPr lang="es-MX" sz="3000" b="1" dirty="0" smtClean="0">
                <a:solidFill>
                  <a:srgbClr val="140C7E"/>
                </a:solidFill>
              </a:rPr>
              <a:t> </a:t>
            </a:r>
            <a:r>
              <a:rPr lang="es-MX" sz="3000" b="1" dirty="0" err="1" smtClean="0">
                <a:solidFill>
                  <a:srgbClr val="140C7E"/>
                </a:solidFill>
              </a:rPr>
              <a:t>Day</a:t>
            </a:r>
            <a:endParaRPr lang="es-MX" sz="3000" b="1" dirty="0" smtClean="0">
              <a:solidFill>
                <a:srgbClr val="140C7E"/>
              </a:solidFill>
            </a:endParaRPr>
          </a:p>
          <a:p>
            <a:pPr algn="just">
              <a:buFont typeface="Wingdings" pitchFamily="2" charset="2"/>
              <a:buChar char="q"/>
            </a:pPr>
            <a:endParaRPr lang="es-MX" sz="3000" b="1" dirty="0" smtClean="0">
              <a:solidFill>
                <a:srgbClr val="140C7E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ES" sz="3000" b="1" dirty="0" err="1" smtClean="0">
                <a:solidFill>
                  <a:srgbClr val="140C7E"/>
                </a:solidFill>
              </a:rPr>
              <a:t>Recovery</a:t>
            </a:r>
            <a:r>
              <a:rPr lang="es-ES" sz="3000" b="1" dirty="0" smtClean="0">
                <a:solidFill>
                  <a:srgbClr val="140C7E"/>
                </a:solidFill>
              </a:rPr>
              <a:t> </a:t>
            </a:r>
            <a:r>
              <a:rPr lang="es-ES" sz="3000" b="1" dirty="0" err="1" smtClean="0">
                <a:solidFill>
                  <a:srgbClr val="140C7E"/>
                </a:solidFill>
              </a:rPr>
              <a:t>Deluxe</a:t>
            </a:r>
            <a:r>
              <a:rPr lang="es-ES" sz="3000" b="1" dirty="0" smtClean="0">
                <a:solidFill>
                  <a:srgbClr val="140C7E"/>
                </a:solidFill>
              </a:rPr>
              <a:t> (utiliza el </a:t>
            </a:r>
            <a:r>
              <a:rPr lang="es-ES" sz="3000" b="1" dirty="0" err="1" smtClean="0">
                <a:solidFill>
                  <a:srgbClr val="140C7E"/>
                </a:solidFill>
              </a:rPr>
              <a:t>root</a:t>
            </a:r>
            <a:r>
              <a:rPr lang="es-ES" sz="3000" b="1" dirty="0" smtClean="0">
                <a:solidFill>
                  <a:srgbClr val="140C7E"/>
                </a:solidFill>
              </a:rPr>
              <a:t> </a:t>
            </a:r>
            <a:r>
              <a:rPr lang="es-ES" sz="3000" b="1" dirty="0" err="1" smtClean="0">
                <a:solidFill>
                  <a:srgbClr val="140C7E"/>
                </a:solidFill>
              </a:rPr>
              <a:t>exploit</a:t>
            </a:r>
            <a:r>
              <a:rPr lang="es-ES" sz="3000" b="1" dirty="0" smtClean="0">
                <a:solidFill>
                  <a:srgbClr val="140C7E"/>
                </a:solidFill>
              </a:rPr>
              <a:t> </a:t>
            </a:r>
            <a:r>
              <a:rPr lang="es-ES" sz="3000" i="1" dirty="0" err="1" smtClean="0"/>
              <a:t>RageAgainstTheCage</a:t>
            </a:r>
            <a:r>
              <a:rPr lang="es-ES" sz="3000" dirty="0" smtClean="0"/>
              <a:t>.</a:t>
            </a:r>
            <a:r>
              <a:rPr lang="es-ES" sz="3000" b="1" dirty="0" smtClean="0">
                <a:solidFill>
                  <a:srgbClr val="140C7E"/>
                </a:solidFill>
              </a:rPr>
              <a:t>)</a:t>
            </a:r>
            <a:r>
              <a:rPr lang="es-ES" sz="3000" b="1" dirty="0" smtClean="0">
                <a:solidFill>
                  <a:srgbClr val="140C7E"/>
                </a:solidFill>
              </a:rPr>
              <a:t> </a:t>
            </a:r>
            <a:endParaRPr lang="es-ES" sz="3000" b="1" dirty="0">
              <a:solidFill>
                <a:srgbClr val="140C7E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467544" y="1124744"/>
            <a:ext cx="7992888" cy="37856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MX" sz="4200" b="1" dirty="0" smtClean="0">
                <a:solidFill>
                  <a:srgbClr val="00B0F0"/>
                </a:solidFill>
              </a:rPr>
              <a:t>Exploit:</a:t>
            </a:r>
          </a:p>
          <a:p>
            <a:endParaRPr lang="es-MX" dirty="0"/>
          </a:p>
          <a:p>
            <a:pPr algn="just">
              <a:lnSpc>
                <a:spcPct val="150000"/>
              </a:lnSpc>
            </a:pPr>
            <a:r>
              <a:rPr lang="es-ES" sz="3000" b="1" dirty="0">
                <a:solidFill>
                  <a:srgbClr val="140C7E"/>
                </a:solidFill>
              </a:rPr>
              <a:t>E</a:t>
            </a:r>
            <a:r>
              <a:rPr lang="es-ES" sz="3000" b="1" dirty="0" smtClean="0">
                <a:solidFill>
                  <a:srgbClr val="140C7E"/>
                </a:solidFill>
              </a:rPr>
              <a:t>s un programa o código que "explota" una vulnerabilidad del sistema o de parte de él para aprovechar esta deficiencia en beneficio del creador del mismo.</a:t>
            </a:r>
            <a:endParaRPr lang="es-ES" sz="3000" b="1" dirty="0">
              <a:solidFill>
                <a:srgbClr val="140C7E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63688" y="54868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Definición</a:t>
            </a:r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827584" y="1484784"/>
            <a:ext cx="7704856" cy="3483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b="1" dirty="0">
                <a:solidFill>
                  <a:srgbClr val="140C7E"/>
                </a:solidFill>
              </a:rPr>
              <a:t>El código que explota la vulnerabilidad no es un código malicioso en sí mismo, generalmente se </a:t>
            </a:r>
            <a:r>
              <a:rPr lang="es-ES" sz="3000" b="1" dirty="0" smtClean="0">
                <a:solidFill>
                  <a:srgbClr val="140C7E"/>
                </a:solidFill>
              </a:rPr>
              <a:t>le </a:t>
            </a:r>
            <a:r>
              <a:rPr lang="es-ES" sz="3000" b="1" dirty="0">
                <a:solidFill>
                  <a:srgbClr val="140C7E"/>
                </a:solidFill>
              </a:rPr>
              <a:t>utiliza para otros fines como permitir el acceso a un sistema o como parte de otros malware como gusanos y troyanos.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0" y="908720"/>
            <a:ext cx="903649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b="1" dirty="0">
                <a:solidFill>
                  <a:srgbClr val="140C7E"/>
                </a:solidFill>
              </a:rPr>
              <a:t>También el Exploit se puede definir como: Una pieza de software, un fragmento de datos, o una secuencia de comandos con el fin de automatizar el aprovechamiento de un error, fallo o vulnerabilidad, a fin de causar un comportamiento no deseado o imprevisto en los programas informáticos, hardware, o componente </a:t>
            </a:r>
            <a:r>
              <a:rPr lang="es-ES" sz="3000" b="1" dirty="0" smtClean="0">
                <a:solidFill>
                  <a:srgbClr val="140C7E"/>
                </a:solidFill>
              </a:rPr>
              <a:t>electrónico.</a:t>
            </a:r>
            <a:endParaRPr lang="es-ES" sz="3000" b="1" dirty="0">
              <a:solidFill>
                <a:srgbClr val="140C7E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763688" y="476672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Definición</a:t>
            </a:r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83568" y="692696"/>
            <a:ext cx="7416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rgbClr val="00B0F0"/>
                </a:solidFill>
              </a:rPr>
              <a:t>Objetivo del Exploit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27584" y="1628800"/>
            <a:ext cx="7560840" cy="3483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000" b="1" dirty="0">
                <a:solidFill>
                  <a:srgbClr val="140C7E"/>
                </a:solidFill>
              </a:rPr>
              <a:t>El objetivo del Exploit puede ser violar las medidas de seguridad para poder acceder al mismo de forma no autorizada y emplearlo en beneficio propio o como origen de otros ataques a terceros.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899592" y="764704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Vulnerabilidades Utilizadas: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23528" y="1556792"/>
            <a:ext cx="8208912" cy="4175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>
                <a:solidFill>
                  <a:srgbClr val="140C7E"/>
                </a:solidFill>
              </a:rPr>
              <a:t>Vulnerabilidades de desbordamiento de </a:t>
            </a:r>
            <a:r>
              <a:rPr lang="es-ES" sz="3000" b="1" dirty="0" smtClean="0">
                <a:solidFill>
                  <a:srgbClr val="140C7E"/>
                </a:solidFill>
              </a:rPr>
              <a:t>buffer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condición de </a:t>
            </a:r>
            <a:r>
              <a:rPr lang="es-ES" sz="3000" b="1" dirty="0" smtClean="0">
                <a:solidFill>
                  <a:srgbClr val="140C7E"/>
                </a:solidFill>
              </a:rPr>
              <a:t>carrera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error de formato de </a:t>
            </a:r>
            <a:r>
              <a:rPr lang="es-ES" sz="3000" b="1" dirty="0" smtClean="0">
                <a:solidFill>
                  <a:srgbClr val="140C7E"/>
                </a:solidFill>
              </a:rPr>
              <a:t>cadena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Cross </a:t>
            </a:r>
            <a:r>
              <a:rPr lang="es-ES" sz="3000" b="1" dirty="0" err="1">
                <a:solidFill>
                  <a:srgbClr val="140C7E"/>
                </a:solidFill>
              </a:rPr>
              <a:t>Site</a:t>
            </a:r>
            <a:r>
              <a:rPr lang="es-ES" sz="3000" b="1" dirty="0">
                <a:solidFill>
                  <a:srgbClr val="140C7E"/>
                </a:solidFill>
              </a:rPr>
              <a:t> Scripting </a:t>
            </a:r>
            <a:r>
              <a:rPr lang="es-ES" sz="3000" b="1" dirty="0" smtClean="0">
                <a:solidFill>
                  <a:srgbClr val="140C7E"/>
                </a:solidFill>
              </a:rPr>
              <a:t>XSS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Inyección SQL</a:t>
            </a:r>
            <a:br>
              <a:rPr lang="es-ES" sz="3000" b="1" dirty="0">
                <a:solidFill>
                  <a:srgbClr val="140C7E"/>
                </a:solidFill>
              </a:rPr>
            </a:br>
            <a:endParaRPr lang="es-ES" sz="3000" b="1" dirty="0">
              <a:solidFill>
                <a:srgbClr val="140C7E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23528" y="1052736"/>
            <a:ext cx="8496944" cy="4175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>
                <a:solidFill>
                  <a:srgbClr val="140C7E"/>
                </a:solidFill>
              </a:rPr>
              <a:t>Vulnerabilidades de Inyección de Caracteres </a:t>
            </a:r>
            <a:r>
              <a:rPr lang="es-ES" sz="3000" b="1" dirty="0" smtClean="0">
                <a:solidFill>
                  <a:srgbClr val="140C7E"/>
                </a:solidFill>
              </a:rPr>
              <a:t>CRLF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denegación del </a:t>
            </a:r>
            <a:r>
              <a:rPr lang="es-ES" sz="3000" b="1" dirty="0" smtClean="0">
                <a:solidFill>
                  <a:srgbClr val="140C7E"/>
                </a:solidFill>
              </a:rPr>
              <a:t>servicio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Inyección múltiple HTML </a:t>
            </a:r>
            <a:endParaRPr lang="es-ES" sz="3000" b="1" dirty="0" smtClean="0">
              <a:solidFill>
                <a:srgbClr val="140C7E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3000" b="1" dirty="0" err="1" smtClean="0">
                <a:solidFill>
                  <a:srgbClr val="140C7E"/>
                </a:solidFill>
              </a:rPr>
              <a:t>Multiple</a:t>
            </a:r>
            <a:r>
              <a:rPr lang="es-ES" sz="3000" b="1" dirty="0" smtClean="0">
                <a:solidFill>
                  <a:srgbClr val="140C7E"/>
                </a:solidFill>
              </a:rPr>
              <a:t> </a:t>
            </a:r>
            <a:r>
              <a:rPr lang="es-ES" sz="3000" b="1" dirty="0">
                <a:solidFill>
                  <a:srgbClr val="140C7E"/>
                </a:solidFill>
              </a:rPr>
              <a:t>HTML </a:t>
            </a:r>
            <a:r>
              <a:rPr lang="es-ES" sz="3000" b="1" dirty="0" err="1">
                <a:solidFill>
                  <a:srgbClr val="140C7E"/>
                </a:solidFill>
              </a:rPr>
              <a:t>Injection</a:t>
            </a:r>
            <a:r>
              <a:rPr lang="es-ES" sz="3000" b="1" dirty="0">
                <a:solidFill>
                  <a:srgbClr val="140C7E"/>
                </a:solidFill>
              </a:rPr>
              <a:t> </a:t>
            </a:r>
            <a:endParaRPr lang="es-ES" sz="3000" b="1" dirty="0" smtClean="0">
              <a:solidFill>
                <a:srgbClr val="140C7E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ES" sz="3000" b="1" dirty="0" smtClean="0">
                <a:solidFill>
                  <a:srgbClr val="140C7E"/>
                </a:solidFill>
              </a:rPr>
              <a:t>Vulnerabilidades </a:t>
            </a:r>
            <a:r>
              <a:rPr lang="es-ES" sz="3000" b="1" dirty="0">
                <a:solidFill>
                  <a:srgbClr val="140C7E"/>
                </a:solidFill>
              </a:rPr>
              <a:t>de ventanas engañosas o mistificación de ventanas </a:t>
            </a:r>
            <a:r>
              <a:rPr lang="es-ES" sz="3000" b="1" dirty="0" err="1">
                <a:solidFill>
                  <a:srgbClr val="140C7E"/>
                </a:solidFill>
              </a:rPr>
              <a:t>Window</a:t>
            </a:r>
            <a:r>
              <a:rPr lang="es-ES" sz="3000" b="1" dirty="0">
                <a:solidFill>
                  <a:srgbClr val="140C7E"/>
                </a:solidFill>
              </a:rPr>
              <a:t> </a:t>
            </a:r>
            <a:r>
              <a:rPr lang="es-ES" sz="3000" b="1" dirty="0" err="1">
                <a:solidFill>
                  <a:srgbClr val="140C7E"/>
                </a:solidFill>
              </a:rPr>
              <a:t>Spoofing</a:t>
            </a:r>
            <a:endParaRPr lang="es-ES" sz="3000" b="1" dirty="0">
              <a:solidFill>
                <a:srgbClr val="140C7E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07704" y="76470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Clases de </a:t>
            </a:r>
            <a:r>
              <a:rPr lang="es-MX" sz="4000" b="1" dirty="0">
                <a:solidFill>
                  <a:srgbClr val="00B0F0"/>
                </a:solidFill>
              </a:rPr>
              <a:t>Exploit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420888"/>
            <a:ext cx="684076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MX" sz="3000" b="1" dirty="0">
                <a:solidFill>
                  <a:srgbClr val="140C7E"/>
                </a:solidFill>
              </a:rPr>
              <a:t>Modo </a:t>
            </a:r>
            <a:r>
              <a:rPr lang="es-ES" sz="3000" b="1" dirty="0" err="1">
                <a:solidFill>
                  <a:srgbClr val="140C7E"/>
                </a:solidFill>
              </a:rPr>
              <a:t>Kernel</a:t>
            </a:r>
            <a:endParaRPr lang="es-ES" sz="3000" b="1" dirty="0">
              <a:solidFill>
                <a:srgbClr val="140C7E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MX" sz="3000" b="1" dirty="0">
                <a:solidFill>
                  <a:srgbClr val="140C7E"/>
                </a:solidFill>
              </a:rPr>
              <a:t>Modo </a:t>
            </a:r>
            <a:r>
              <a:rPr lang="es-MX" sz="3000" b="1" dirty="0" smtClean="0">
                <a:solidFill>
                  <a:srgbClr val="140C7E"/>
                </a:solidFill>
              </a:rPr>
              <a:t>VCH</a:t>
            </a:r>
            <a:endParaRPr lang="es-MX" sz="3000" b="1" dirty="0">
              <a:solidFill>
                <a:srgbClr val="140C7E"/>
              </a:solidFill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s-MX" sz="3000" b="1" dirty="0">
                <a:solidFill>
                  <a:srgbClr val="140C7E"/>
                </a:solidFill>
              </a:rPr>
              <a:t>Modo Usuario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exploit.gif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0" y="764704"/>
            <a:ext cx="9144000" cy="496855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907704" y="76470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00B0F0"/>
                </a:solidFill>
              </a:rPr>
              <a:t>Modo </a:t>
            </a:r>
            <a:r>
              <a:rPr lang="es-MX" sz="4000" b="1" dirty="0" err="1" smtClean="0">
                <a:solidFill>
                  <a:srgbClr val="00B0F0"/>
                </a:solidFill>
              </a:rPr>
              <a:t>Kernel</a:t>
            </a:r>
            <a:endParaRPr lang="es-ES" sz="4000" b="1" dirty="0">
              <a:solidFill>
                <a:srgbClr val="00B0F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11560" y="1556792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3000" b="1" dirty="0">
                <a:solidFill>
                  <a:srgbClr val="140C7E"/>
                </a:solidFill>
              </a:rPr>
              <a:t>Es el modo superior de ejecución en el se puede acceder al 100% de la memoria, se tiene acceso al hardware, acceso de escritura a la flash y acceso al segundo procesador, incluso se puede cambiar el código del firmware que esta en la </a:t>
            </a:r>
            <a:r>
              <a:rPr lang="es-MX" sz="3000" b="1" dirty="0" smtClean="0">
                <a:solidFill>
                  <a:srgbClr val="140C7E"/>
                </a:solidFill>
              </a:rPr>
              <a:t>RAM, </a:t>
            </a:r>
            <a:r>
              <a:rPr lang="es-MX" sz="3000" b="1" dirty="0">
                <a:solidFill>
                  <a:srgbClr val="140C7E"/>
                </a:solidFill>
              </a:rPr>
              <a:t>y se puede saltar cualquier protección.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450</Words>
  <Application>Microsoft Office PowerPoint</Application>
  <PresentationFormat>Presentación en pantalla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Company>Universidad Veracruzana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Telefonia</dc:creator>
  <cp:lastModifiedBy>Telefonia</cp:lastModifiedBy>
  <cp:revision>23</cp:revision>
  <dcterms:created xsi:type="dcterms:W3CDTF">2011-10-03T18:32:29Z</dcterms:created>
  <dcterms:modified xsi:type="dcterms:W3CDTF">2011-10-03T23:15:48Z</dcterms:modified>
</cp:coreProperties>
</file>