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71" r:id="rId9"/>
    <p:sldId id="265" r:id="rId10"/>
    <p:sldId id="267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EF624-3E72-4620-AB30-9425D0B20A6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3F8C57-D649-4603-940D-D0FA092223FD}" type="slidenum">
              <a:rPr 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78AA-8235-4D50-AB6E-B6B324524058}" type="datetimeFigureOut">
              <a:rPr lang="es-MX" smtClean="0"/>
              <a:pPr/>
              <a:t>06/03/2014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2DCF02-F3B5-4321-95E8-D1FAF82A5D9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3F8C57-D649-4603-940D-D0FA092223FD}" type="slidenum">
              <a:rPr 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D0EF624-3E72-4620-AB30-9425D0B20A6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20156082" TargetMode="External"/><Relationship Id="rId3" Type="http://schemas.openxmlformats.org/officeDocument/2006/relationships/hyperlink" Target="http://www.ncbi.nlm.nih.gov/pubmed/20154637" TargetMode="External"/><Relationship Id="rId7" Type="http://schemas.openxmlformats.org/officeDocument/2006/relationships/hyperlink" Target="http://www.ncbi.nlm.nih.gov/pubmed?term=Goldstein%20I%5BAuthor%5D&amp;cauthor=true&amp;cauthor_uid=20156082" TargetMode="External"/><Relationship Id="rId2" Type="http://schemas.openxmlformats.org/officeDocument/2006/relationships/hyperlink" Target="http://www.ncbi.nlm.nih.gov/pubmed/210918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20828948" TargetMode="External"/><Relationship Id="rId11" Type="http://schemas.openxmlformats.org/officeDocument/2006/relationships/hyperlink" Target="http://www.ncbi.nlm.nih.gov/pubmed/19407678" TargetMode="External"/><Relationship Id="rId5" Type="http://schemas.openxmlformats.org/officeDocument/2006/relationships/hyperlink" Target="http://www.ncbi.nlm.nih.gov/pubmed?term=Kokot-Kierepa%20M%5BAuthor%5D&amp;cauthor=true&amp;cauthor_uid=20828948" TargetMode="External"/><Relationship Id="rId10" Type="http://schemas.openxmlformats.org/officeDocument/2006/relationships/hyperlink" Target="http://www.ncbi.nlm.nih.gov/pubmed?term=Weisberg%20E%5BAuthor%5D&amp;cauthor=true&amp;cauthor_uid=19407678" TargetMode="External"/><Relationship Id="rId4" Type="http://schemas.openxmlformats.org/officeDocument/2006/relationships/hyperlink" Target="http://www.ncbi.nlm.nih.gov/pubmed?term=Nappi%20RE%5BAuthor%5D&amp;cauthor=true&amp;cauthor_uid=20828948" TargetMode="External"/><Relationship Id="rId9" Type="http://schemas.openxmlformats.org/officeDocument/2006/relationships/hyperlink" Target="http://www.ncbi.nlm.nih.gov/pubmed?term=Bateson%20DJ%5BAuthor%5D&amp;cauthor=true&amp;cauthor_uid=1940767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0993" y="313898"/>
            <a:ext cx="7916719" cy="6155141"/>
          </a:xfrm>
        </p:spPr>
        <p:txBody>
          <a:bodyPr>
            <a:normAutofit fontScale="775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 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 VERACRUZANA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INSTITUTO MEXICANO DEL SEGURO SOCIAL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Delegación Regional Veracruz Sur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 de Medicina Familiar No. 1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Orizaba, Veracruz.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TÍTULO:</a:t>
            </a:r>
          </a:p>
          <a:p>
            <a:pPr algn="ctr">
              <a:lnSpc>
                <a:spcPct val="170000"/>
              </a:lnSpc>
            </a:pPr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EFECTO TÓPICO DE  ESTRÓGENOS EQUINOS CONJUGADOS EN CÉLULAS PARABASALES DEL CÉRVIX CON ATROFIA EN POSMENOPÁUSICAS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TESIS DE POSGRADO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Grado a Obtener: Especialista en Medicina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Familiar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Presenta: </a:t>
            </a:r>
          </a:p>
          <a:p>
            <a:pPr algn="ctr"/>
            <a:r>
              <a:rPr lang="es-MX" i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Dra. </a:t>
            </a:r>
            <a:r>
              <a:rPr lang="es-MX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Irasema Patiño Sevilla.</a:t>
            </a:r>
            <a:endParaRPr lang="es-MX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Residente del Tercer Año de Medicina Familiar </a:t>
            </a:r>
          </a:p>
          <a:p>
            <a:pPr algn="ctr"/>
            <a:r>
              <a:rPr lang="es-MX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Asesor:</a:t>
            </a:r>
          </a:p>
          <a:p>
            <a:pPr algn="ctr"/>
            <a:r>
              <a:rPr lang="es-MX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s-MX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José Ubaldo Trujillo García.</a:t>
            </a:r>
            <a:endParaRPr lang="es-MX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pic>
        <p:nvPicPr>
          <p:cNvPr id="4" name="3 Imagen" descr="http://www.proyectoveracruz.com/wp-content/uploads/2012/03/Logo_UV_Flor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2686" y="286603"/>
            <a:ext cx="1953190" cy="180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3 Ima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91" y="464411"/>
            <a:ext cx="1089429" cy="128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9094" y="430027"/>
            <a:ext cx="8229600" cy="469945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BIBLIOGRAFIA.</a:t>
            </a:r>
            <a:endParaRPr lang="es-MX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357" y="941696"/>
            <a:ext cx="8229600" cy="5916304"/>
          </a:xfrm>
        </p:spPr>
        <p:txBody>
          <a:bodyPr numCol="2">
            <a:normAutofit fontScale="40000" lnSpcReduction="20000"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GPC. IMSS. Atención del Climaterio y Menopausia. SBN:978-607-7790-34-1 Registro. SS-019-08.</a:t>
            </a:r>
          </a:p>
          <a:p>
            <a:pPr marL="571500" lvl="0" indent="-457200">
              <a:buFont typeface="+mj-lt"/>
              <a:buAutoNum type="arabicPeriod"/>
            </a:pPr>
            <a:r>
              <a:rPr lang="es-MX" dirty="0" err="1" smtClean="0">
                <a:latin typeface="Arial" pitchFamily="34" charset="0"/>
                <a:cs typeface="Arial" pitchFamily="34" charset="0"/>
              </a:rPr>
              <a:t>Dúnan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L. K, Cala L, Infante N. I, Hernández T, Factores de riesgo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ginecobstétricos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para el cáncer cervicouterino en la atención primaria de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salud.MEDISAN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2011; 15(5):574</a:t>
            </a:r>
          </a:p>
          <a:p>
            <a:pPr marL="571500" lvl="0" indent="-457200">
              <a:buFont typeface="+mj-lt"/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Álvarez G E, Labandeira M A, Estudio Bioquímico de la Menopausia y la Perimenopausia..2010.Ed ContLabClín; 13: 76-93. 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Siegel R,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Naishadham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Jernal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A. Cancer statistics for Hispanic/Latinos, 2012. CA CANCER J CLIN 2012:62: 283-298.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Palacio L. S, Lazcano E. Allen B, Hernández M. Diferencias regionales en la mortalidad por cáncer de mama y cérvix en México entre 1979 y 2006. Salud Pública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Mex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2009;51Suppl 2:208-19.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Krychman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ML. Vaginal estrogens for the treatment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dyspaureunia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MX" dirty="0" smtClean="0">
                <a:latin typeface="Arial" pitchFamily="34" charset="0"/>
                <a:cs typeface="Arial" pitchFamily="34" charset="0"/>
                <a:hlinkClick r:id="rId2" tooltip="The journal of sexual medicine."/>
              </a:rPr>
              <a:t>J Sex </a:t>
            </a:r>
            <a:r>
              <a:rPr lang="es-MX" dirty="0" err="1" smtClean="0">
                <a:latin typeface="Arial" pitchFamily="34" charset="0"/>
                <a:cs typeface="Arial" pitchFamily="34" charset="0"/>
                <a:hlinkClick r:id="rId2" tooltip="The journal of sexual medicine."/>
              </a:rPr>
              <a:t>Med</a:t>
            </a:r>
            <a:r>
              <a:rPr lang="es-MX" dirty="0" smtClean="0">
                <a:latin typeface="Arial" pitchFamily="34" charset="0"/>
                <a:cs typeface="Arial" pitchFamily="34" charset="0"/>
                <a:hlinkClick r:id="rId2" tooltip="The journal of sexual medicine."/>
              </a:rPr>
              <a:t>.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 2011;8(3):666-74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Archer D. F, Efficacy and tolerability of local estrogen therapy for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urogenital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atrophy.17(1):194-203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Álvarez G E, Labandeira M A, Estudio Bioquímico de la Menopausia y la Perimenopausia..2010.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ContLabClín; 13: 76-93.</a:t>
            </a:r>
          </a:p>
          <a:p>
            <a:pPr marL="571500" lvl="0" indent="-457200">
              <a:buFont typeface="+mj-lt"/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El papel del tratamiento de la atrofia vaginal con estrógenos vaginales locales en la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smjrresosmenopausicas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: Consenso de 2007 de la Sociedad Norteamericana de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Menopausia.Revista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del climaterio 2008;11(65):203-22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Flores Y 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Bishai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D. M,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Lorinez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A, Shah K. V,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Lazcano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E. P,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Hernández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M, Granados V,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Pérez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Salmerón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J. HPV testing for cervical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cáncer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screening appears more cost-effective than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Papanicolau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cytology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Mexico.Cancer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Causes Control 2011; 22:261–272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 X, Zhou 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Godoroski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G. I, Estrogen Regulates Epithelial Cell Deformability by Modulation of Cortical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Actomyosin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through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Phosphorylation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Nonmuscle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Myosin Heavy-Chain II-B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Filaments.Endocrinology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2006 November ; 147(11): 5236–5248.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Gorodoski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G.I. Effects of estrogen on proton secretion via the apical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memebrane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vaginal-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ectocervical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epithelial cells of postmenopausal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women.Menopause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2005 ; 12(6): 679–684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Gorodeski G. I. Estrogen modulation of epithelial permeability in cervical-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vaginalcells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premenopausal and postmenopausal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women.Menopause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2007 ;14(6): 1012–1019.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Carneiro M, G, Proyecto de Prospecto Premarin CV Estrógenos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conjugados.Ministerio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de Salud Secretaría de Políticas Regulación e Institutos A.N.M.A.T. Buenos Aires. 2011</a:t>
            </a:r>
          </a:p>
          <a:p>
            <a:pPr marL="571500" lvl="0" indent="-457200">
              <a:buFont typeface="+mj-lt"/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Alfaro M. L. Manejo de los síntomas climatéricos, basado en la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evidencia.Rev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Per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GinecolObstet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2008;54:79-84.</a:t>
            </a:r>
          </a:p>
          <a:p>
            <a:pPr marL="571500" lvl="0" indent="-457200">
              <a:buFont typeface="+mj-lt"/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Salvador J.,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Cimaterio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y Menopausia epidemiología y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fisiopatología.Rev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Per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GinecolObstet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2008;54:61-78.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Sturdee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D, Panay N, on behalf of the International Menopause Society Writing Group. Recommendations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forthe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management of postmenopausal vaginal atrophy. Climacteric 2010; Early Online, 1–14. 2010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Reiter S, Barriers to effective treatment of vaginal atrophy with local estrogen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theraphy.International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Journal of General Medicine 2013:6 153–158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Bride M.M, Rhodes D. J, Shuster L. T, Vulvovaginal Atrophy, Mayo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Proc.   2010;85(1):87-94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Chism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L.A, Overcoming resistance and barriers to the use of local estrogen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theraphy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the treatment of vaginal atrophy. International Journal of Women’s Health 2012:4 551–557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HsiehR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W,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Rajana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S. 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SharmaaS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K.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GreeneG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L, Molecular Characterization of a B-ring Unsaturated Estrogen: Implications for Conjugated Equine Estrogen Components of Premarin. Steroids. 2008 ; 73(1): 59–68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Komm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B.S,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Mirkin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S, Incorporating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bazedoxifene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/conjugated estrogens into the current paradigm of menopausal therapy. International Journal of Women’s Health 2012:4 129–140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Bachmann T , Bouchard C , D Hoppe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Ranganath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Altomare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 , et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al.Efficacy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safety of low-dose regimens of conjugated estrogens cream administered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vaginally.Menopausia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2009; 16 (4) :719-27.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Schimidt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2012 Hormone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Theraphy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Position Statement of The North American Menopause Society. Menopause. 2012 ; 19(3): 257–271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North American Menopause Society. Estrogen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progestogen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use in postmenopausal women: 2010 position statement of The North American Menopause Society.</a:t>
            </a:r>
            <a:r>
              <a:rPr lang="es-MX" dirty="0" err="1" smtClean="0">
                <a:latin typeface="Arial" pitchFamily="34" charset="0"/>
                <a:cs typeface="Arial" pitchFamily="34" charset="0"/>
                <a:hlinkClick r:id="rId3" tooltip="Menopause (New York, N.Y.)."/>
              </a:rPr>
              <a:t>Menopause</a:t>
            </a:r>
            <a:r>
              <a:rPr lang="es-MX" dirty="0" smtClean="0">
                <a:latin typeface="Arial" pitchFamily="34" charset="0"/>
                <a:cs typeface="Arial" pitchFamily="34" charset="0"/>
                <a:hlinkClick r:id="rId3" tooltip="Menopause (New York, N.Y.)."/>
              </a:rPr>
              <a:t>.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 2010;17(2):242-55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Lynch C. Vaginal estrogen therapy for the treatment of atrophic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vaginitis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J Women’s Health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Larchmt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 2009;18(10):1595–1606.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  <a:hlinkClick r:id="rId4"/>
              </a:rPr>
              <a:t>Nappi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 R.E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en-US" dirty="0" err="1" smtClean="0">
                <a:latin typeface="Arial" pitchFamily="34" charset="0"/>
                <a:cs typeface="Arial" pitchFamily="34" charset="0"/>
                <a:hlinkClick r:id="rId5"/>
              </a:rPr>
              <a:t>KokotKierepa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 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Women's voices in the menopause: results from and international survey on vaginal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atrophy.</a:t>
            </a:r>
            <a:r>
              <a:rPr lang="en-US" dirty="0" err="1" smtClean="0">
                <a:latin typeface="Arial" pitchFamily="34" charset="0"/>
                <a:cs typeface="Arial" pitchFamily="34" charset="0"/>
                <a:hlinkClick r:id="rId6" tooltip="Maturitas."/>
              </a:rPr>
              <a:t>Maturitas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6" tooltip="Maturitas.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2010 ;67(3):233-8.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7"/>
              </a:rPr>
              <a:t>Goldstein 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Recognizing and treating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urogenital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atrophy in postmenopausal women.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8" tooltip="Journal of women's health (2002)."/>
              </a:rPr>
              <a:t>J </a:t>
            </a:r>
            <a:r>
              <a:rPr lang="en-US" dirty="0" err="1" smtClean="0">
                <a:latin typeface="Arial" pitchFamily="34" charset="0"/>
                <a:cs typeface="Arial" pitchFamily="34" charset="0"/>
                <a:hlinkClick r:id="rId8" tooltip="Journal of women's health (2002)."/>
              </a:rPr>
              <a:t>Womens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8" tooltip="Journal of women's health (2002)."/>
              </a:rPr>
              <a:t> Health (</a:t>
            </a:r>
            <a:r>
              <a:rPr lang="en-US" dirty="0" err="1" smtClean="0">
                <a:latin typeface="Arial" pitchFamily="34" charset="0"/>
                <a:cs typeface="Arial" pitchFamily="34" charset="0"/>
                <a:hlinkClick r:id="rId8" tooltip="Journal of women's health (2002)."/>
              </a:rPr>
              <a:t>Larchmt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8" tooltip="Journal of women's health (2002)."/>
              </a:rPr>
              <a:t>).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2010;19(3):425-32.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Crothers B, Booth Ch,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Darragh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T, Means M, Ma 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Souers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R, et al.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Atrophic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Vaginitis.Archivos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de Patología y Medicina de Laboratorio.2012;136(11): 1332-38</a:t>
            </a:r>
          </a:p>
          <a:p>
            <a:pPr marL="571500" lvl="0" indent="-457200">
              <a:buFont typeface="+mj-lt"/>
              <a:buAutoNum type="arabicPeriod"/>
            </a:pPr>
            <a:r>
              <a:rPr lang="es-MX" dirty="0" err="1" smtClean="0">
                <a:latin typeface="Arial" pitchFamily="34" charset="0"/>
                <a:cs typeface="Arial" pitchFamily="34" charset="0"/>
                <a:hlinkClick r:id="rId9"/>
              </a:rPr>
              <a:t>Batenson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D. J, </a:t>
            </a:r>
            <a:r>
              <a:rPr lang="es-MX" dirty="0" err="1" smtClean="0">
                <a:latin typeface="Arial" pitchFamily="34" charset="0"/>
                <a:cs typeface="Arial" pitchFamily="34" charset="0"/>
                <a:hlinkClick r:id="rId10"/>
              </a:rPr>
              <a:t>Weisberg</a:t>
            </a:r>
            <a:r>
              <a:rPr lang="es-MX" dirty="0" smtClean="0">
                <a:latin typeface="Arial" pitchFamily="34" charset="0"/>
                <a:cs typeface="Arial" pitchFamily="34" charset="0"/>
                <a:hlinkClick r:id="rId10"/>
              </a:rPr>
              <a:t> 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 open-label randomized trial to determine the most effective regimen of vaginal estrogen to reduce the prevalence of atrophic changes reported in postmenopausal cervical smears.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11" tooltip="Menopause (New York, N.Y.)."/>
              </a:rPr>
              <a:t>Menopause.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2009;16(4):765-9.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48944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INTRODUCCION:</a:t>
            </a:r>
            <a:endParaRPr lang="es-MX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214282" y="1714488"/>
            <a:ext cx="8143932" cy="3929090"/>
          </a:xfrm>
        </p:spPr>
        <p:txBody>
          <a:bodyPr>
            <a:normAutofit fontScale="62500" lnSpcReduction="20000"/>
          </a:bodyPr>
          <a:lstStyle/>
          <a:p>
            <a:pPr lvl="0" algn="just">
              <a:buNone/>
            </a:pPr>
            <a:endParaRPr lang="es-MX" sz="29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s-MX" sz="2900" dirty="0" smtClean="0">
                <a:latin typeface="Arial" pitchFamily="34" charset="0"/>
                <a:cs typeface="Arial" pitchFamily="34" charset="0"/>
              </a:rPr>
              <a:t>El aumento progresivo de la esperanza de vida junto con los avances terapéuticos a lo largo del siglo, a determinado cada vez que sea mayor el número de mujeres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en climaterio esto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nos sitúa ante un nuevo perfil epidemiológico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con aumento de la prevalencia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de 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atrofia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vaginal que se asocia  a la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disminución de los niveles de estrógenos,  hormona folículo </a:t>
            </a:r>
            <a:r>
              <a:rPr lang="es-ES" sz="2900" dirty="0" smtClean="0">
                <a:latin typeface="Arial" pitchFamily="34" charset="0"/>
                <a:cs typeface="Arial" pitchFamily="34" charset="0"/>
              </a:rPr>
              <a:t>estimulante, luteinizante,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células superficiales y degeneración de las parabasales esto no debe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ser confundido con lesiones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malignidad. </a:t>
            </a:r>
            <a:endParaRPr lang="es-MX" sz="2900" dirty="0" smtClean="0">
              <a:solidFill>
                <a:schemeClr val="tx2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1" algn="just"/>
            <a:endParaRPr lang="es-MX" sz="2100" dirty="0" smtClean="0"/>
          </a:p>
          <a:p>
            <a:pPr algn="ctr"/>
            <a:endParaRPr lang="es-MX" sz="1800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35" y="6000768"/>
            <a:ext cx="7743212" cy="475047"/>
          </a:xfrm>
        </p:spPr>
        <p:txBody>
          <a:bodyPr/>
          <a:lstStyle/>
          <a:p>
            <a:pPr lvl="0"/>
            <a:r>
              <a:rPr lang="es-MX" dirty="0" smtClean="0">
                <a:solidFill>
                  <a:schemeClr val="tx1"/>
                </a:solidFill>
              </a:rPr>
              <a:t>Álvarez G E, Labandeira M A, Estudio Bioquímico de la Menopausia y la Perimenopausia..2010.Ed ContLabClín; 13: 76-93. 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6049"/>
            <a:ext cx="369630" cy="46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JUSTIFICACIÓN:</a:t>
            </a:r>
            <a:endParaRPr lang="es-MX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968690"/>
            <a:ext cx="7929618" cy="284897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1900" dirty="0" smtClean="0">
                <a:latin typeface="Arial" pitchFamily="34" charset="0"/>
                <a:cs typeface="Arial" pitchFamily="34" charset="0"/>
              </a:rPr>
              <a:t>A nivel mundial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en la población de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más de 60 años pasara de un 10% a un 22 % para el año 2050.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La esperanza de vida en México de 75 años en las mujeres son y serán objeto de estudio.</a:t>
            </a:r>
          </a:p>
          <a:p>
            <a:pPr algn="just">
              <a:lnSpc>
                <a:spcPct val="150000"/>
              </a:lnSpc>
            </a:pPr>
            <a:r>
              <a:rPr lang="es-MX" sz="19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s-MX" sz="19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 nivel cervical las células pasan por cambios hormonales los cuales no todos implican cáncer.</a:t>
            </a:r>
          </a:p>
          <a:p>
            <a:pPr algn="just">
              <a:lnSpc>
                <a:spcPct val="150000"/>
              </a:lnSpc>
            </a:pPr>
            <a:r>
              <a:rPr lang="es-MX" sz="19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Por lo que se evaluó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efecto tópico de los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estrógenos vaginales en posmenopáusicas  en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HGRO No1.</a:t>
            </a:r>
            <a:endParaRPr lang="es-MX" sz="19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PREGUNTA DE INVESTIGACIÓN:</a:t>
            </a:r>
            <a:endParaRPr lang="es-MX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¿Cuál es el efecto tópico de los estrógenos equinos conjugados, en las células parabasales del cérvix con atrofia en posmenopáusicas?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OBJETIVOS: </a:t>
            </a:r>
            <a:endParaRPr lang="es-MX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s-MX" dirty="0" smtClean="0"/>
              <a:t>   </a:t>
            </a:r>
            <a:r>
              <a:rPr lang="es-MX" sz="1900" u="sng" dirty="0" smtClean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s-MX" sz="19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MX" sz="1900" u="sng" dirty="0" smtClean="0">
                <a:latin typeface="Arial" pitchFamily="34" charset="0"/>
                <a:cs typeface="Arial" pitchFamily="34" charset="0"/>
              </a:rPr>
              <a:t>OBJETIVOS ESPECÍFICOS</a:t>
            </a:r>
          </a:p>
          <a:p>
            <a:pPr>
              <a:lnSpc>
                <a:spcPct val="150000"/>
              </a:lnSpc>
            </a:pPr>
            <a:r>
              <a:rPr lang="es-MX" sz="1900" dirty="0" smtClean="0">
                <a:latin typeface="Arial" pitchFamily="34" charset="0"/>
                <a:cs typeface="Arial" pitchFamily="34" charset="0"/>
              </a:rPr>
              <a:t>Evaluar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la influencia que puede tener de edad,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la presencia de los cambios en las células parabasales del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cérvix.</a:t>
            </a:r>
          </a:p>
          <a:p>
            <a:pPr>
              <a:lnSpc>
                <a:spcPct val="150000"/>
              </a:lnSpc>
            </a:pPr>
            <a:r>
              <a:rPr lang="es-MX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Analizar la asociación de la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edad, infección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VPH,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reporte citológico inicial, reporte colposcópico, dosis de estrógenos equinos conjugados, y el reporte citológico posterior, a los cambios en las células parabasales del </a:t>
            </a:r>
            <a:r>
              <a:rPr lang="es-MX" sz="1900" dirty="0" smtClean="0">
                <a:latin typeface="Arial" pitchFamily="34" charset="0"/>
                <a:cs typeface="Arial" pitchFamily="34" charset="0"/>
              </a:rPr>
              <a:t>cérvix. </a:t>
            </a:r>
          </a:p>
          <a:p>
            <a:endParaRPr lang="es-MX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3552" y="272954"/>
            <a:ext cx="8229600" cy="803489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MATERIAL Y METODOS:</a:t>
            </a:r>
            <a:endParaRPr lang="es-MX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1069" y="1187356"/>
            <a:ext cx="8229600" cy="5240740"/>
          </a:xfrm>
        </p:spPr>
        <p:txBody>
          <a:bodyPr>
            <a:normAutofit/>
          </a:bodyPr>
          <a:lstStyle/>
          <a:p>
            <a:pPr lvl="0"/>
            <a:r>
              <a:rPr lang="es-MX" sz="18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Tipo de estudio: </a:t>
            </a:r>
            <a:r>
              <a:rPr lang="es-MX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Diseño </a:t>
            </a:r>
            <a:r>
              <a:rPr lang="es-MX" sz="18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cuaxi</a:t>
            </a:r>
            <a:r>
              <a:rPr lang="es-MX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- experimental</a:t>
            </a:r>
            <a:endParaRPr lang="es-MX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1">
              <a:buNone/>
            </a:pPr>
            <a:endParaRPr lang="es-MX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0"/>
            <a:r>
              <a:rPr lang="es-MX" sz="18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Lugar, Tiempo y Población</a:t>
            </a:r>
            <a:r>
              <a:rPr lang="es-MX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  <a:r>
              <a:rPr lang="es-MX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s-MX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clínica de displasias  del HGRO 1 Derechohabientes del IMSS, del 2 de Enero al 30 de Agosto del 2013 </a:t>
            </a:r>
            <a:r>
              <a:rPr lang="es-MX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mujeres mayores de 40 años posmenopáusicas.</a:t>
            </a:r>
            <a:endParaRPr lang="es-MX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1">
              <a:buNone/>
            </a:pPr>
            <a:endParaRPr lang="es-MX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0"/>
            <a:r>
              <a:rPr lang="es-MX" sz="18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Muestra</a:t>
            </a:r>
            <a:r>
              <a:rPr lang="es-MX" sz="18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  <a:r>
              <a:rPr lang="es-MX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138 pacientes posmenopáusicas con citología inicial alterada.</a:t>
            </a:r>
            <a:endParaRPr lang="es-MX" sz="1800" u="sng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es-MX" sz="18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Procedimiento: </a:t>
            </a:r>
          </a:p>
          <a:p>
            <a:pPr lvl="1"/>
            <a:r>
              <a:rPr lang="es-MX" sz="1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138 mujeres posmenopáusicas con citología inicial alterada o con diagnostico de  cualquier Lesión intraepitelial</a:t>
            </a:r>
          </a:p>
          <a:p>
            <a:pPr lvl="1"/>
            <a:r>
              <a:rPr lang="es-MX" sz="1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Reporte colposcópico de atrofia</a:t>
            </a:r>
          </a:p>
          <a:p>
            <a:pPr lvl="1"/>
            <a:r>
              <a:rPr lang="es-MX" sz="1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Colocación de estrógenos equinos conjugados .625 mg durante 3 días una aplicación diaria.</a:t>
            </a:r>
          </a:p>
          <a:p>
            <a:pPr lvl="1"/>
            <a:r>
              <a:rPr lang="es-MX" sz="1400" dirty="0" smtClean="0">
                <a:latin typeface="Arial"/>
              </a:rPr>
              <a:t>Se </a:t>
            </a:r>
            <a:r>
              <a:rPr lang="es-MX" sz="1400" dirty="0" smtClean="0">
                <a:latin typeface="Arial"/>
              </a:rPr>
              <a:t>tomó a los 7 días nueva citología para evaluar cambios en células parabasales cervicales a superficiales. Análisis con estadística descriptiva, error 5 %, confianza 95 %, </a:t>
            </a:r>
            <a:r>
              <a:rPr lang="es-MX" sz="1400" dirty="0" smtClean="0">
                <a:latin typeface="Arial"/>
              </a:rPr>
              <a:t>X² para </a:t>
            </a:r>
            <a:r>
              <a:rPr lang="es-MX" sz="1400" dirty="0" smtClean="0">
                <a:latin typeface="Arial"/>
              </a:rPr>
              <a:t>diferencias</a:t>
            </a:r>
            <a:endParaRPr lang="es-MX" sz="1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0"/>
            <a:r>
              <a:rPr lang="es-MX" sz="18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Análisis Estadístico:</a:t>
            </a:r>
            <a:r>
              <a:rPr lang="es-MX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Mediante </a:t>
            </a:r>
            <a:r>
              <a:rPr lang="es-MX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paquete estadístico SPSS V. 21</a:t>
            </a:r>
            <a:endParaRPr lang="es-MX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0298" y="247025"/>
            <a:ext cx="5927584" cy="5387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sz="1600" dirty="0" smtClean="0">
                <a:solidFill>
                  <a:prstClr val="black"/>
                </a:solidFill>
              </a:rPr>
              <a:t>En el presente estudio se evaluó reportes citológicos y </a:t>
            </a:r>
            <a:r>
              <a:rPr lang="es-MX" sz="1600" dirty="0" smtClean="0">
                <a:solidFill>
                  <a:prstClr val="black"/>
                </a:solidFill>
              </a:rPr>
              <a:t>colposcópico, iniciales y </a:t>
            </a:r>
            <a:r>
              <a:rPr lang="es-MX" sz="1600" dirty="0" smtClean="0">
                <a:solidFill>
                  <a:prstClr val="black"/>
                </a:solidFill>
              </a:rPr>
              <a:t>posterior a la administración de estrógenos conjugados</a:t>
            </a:r>
            <a:endParaRPr lang="es-MX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28596" y="1071546"/>
          <a:ext cx="7715304" cy="524302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88263"/>
                <a:gridCol w="1731108"/>
                <a:gridCol w="771288"/>
                <a:gridCol w="902267"/>
                <a:gridCol w="796997"/>
                <a:gridCol w="1079802"/>
                <a:gridCol w="745579"/>
              </a:tblGrid>
              <a:tr h="41449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RESULTADOS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NO.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x²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178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DOSIS 1VEZ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POR DIA X 3 DIAS ESTROGENOS EQUINOS CONJUGADOS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NORMAL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125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90.7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1655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NEG. INF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9.4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90.512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0.000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8745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EDAD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NO.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x²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72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40-44 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aseline="0" dirty="0" smtClean="0">
                          <a:latin typeface="+mn-lt"/>
                        </a:rPr>
                        <a:t>4</a:t>
                      </a: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aseline="0" dirty="0" smtClean="0">
                          <a:latin typeface="+mn-lt"/>
                        </a:rPr>
                        <a:t>2.9</a:t>
                      </a: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marL="31679" marR="31679" marT="0" marB="0"/>
                </a:tc>
              </a:tr>
              <a:tr h="272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EDAD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ATROFIA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45-49</a:t>
                      </a: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aseline="0" dirty="0" smtClean="0">
                          <a:latin typeface="+mn-lt"/>
                        </a:rPr>
                        <a:t>41 </a:t>
                      </a: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aseline="0" dirty="0" smtClean="0">
                          <a:latin typeface="+mn-lt"/>
                        </a:rPr>
                        <a:t>29.7</a:t>
                      </a: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tx1"/>
                        </a:solidFill>
                      </a:endParaRPr>
                    </a:p>
                  </a:txBody>
                  <a:tcPr marL="31679" marR="31679" marT="0" marB="0"/>
                </a:tc>
              </a:tr>
              <a:tr h="37126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aseline="0" dirty="0" smtClean="0">
                          <a:latin typeface="+mn-lt"/>
                        </a:rPr>
                        <a:t>50 +</a:t>
                      </a: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 smtClean="0">
                          <a:latin typeface="+mn-lt"/>
                        </a:rPr>
                        <a:t>93</a:t>
                      </a:r>
                    </a:p>
                    <a:p>
                      <a:pPr algn="l"/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 smtClean="0">
                          <a:latin typeface="+mn-lt"/>
                        </a:rPr>
                        <a:t>67.4</a:t>
                      </a:r>
                    </a:p>
                    <a:p>
                      <a:pPr algn="l"/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86.913</a:t>
                      </a: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0.000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7248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NO.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x²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27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TABAQUISMO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FUMADOR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45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32.6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2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1679" marR="31679" marT="0" marB="0"/>
                </a:tc>
              </a:tr>
              <a:tr h="208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NO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FUMADOR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93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67.4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latin typeface="+mn-lt"/>
                        </a:rPr>
                        <a:t>16.696 </a:t>
                      </a: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0.000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089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165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EDAD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NO.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Reg.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%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X²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165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VIDA SEXUAL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ACTIVA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REG.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10-14 </a:t>
                      </a: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0.7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089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15-19 </a:t>
                      </a: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112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76.8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14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20-24 </a:t>
                      </a: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92.130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0.002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42910" y="705846"/>
          <a:ext cx="7286676" cy="57235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3639"/>
                <a:gridCol w="71874"/>
                <a:gridCol w="1603734"/>
                <a:gridCol w="723492"/>
                <a:gridCol w="844071"/>
                <a:gridCol w="747606"/>
                <a:gridCol w="1012887"/>
                <a:gridCol w="699373"/>
              </a:tblGrid>
              <a:tr h="40569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RESULTADO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>
                        <a:solidFill>
                          <a:schemeClr val="tx1"/>
                        </a:solidFill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marL="31679" marR="31679" marT="0" marB="0"/>
                </a:tc>
              </a:tr>
              <a:tr h="21174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EDAD DEL PRIMER EMBARAZO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EDAD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NO.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REG.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%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X²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1174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REPORTE CITOLOGICO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POST.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10-14 </a:t>
                      </a: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93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67</a:t>
                      </a:r>
                      <a:endParaRPr lang="es-MX" sz="1200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31679" marR="31679" marT="0" marB="0"/>
                </a:tc>
              </a:tr>
              <a:tr h="27619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15-19 </a:t>
                      </a: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63</a:t>
                      </a:r>
                      <a:endParaRPr lang="es-MX" sz="1200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31679" marR="31679" marT="0" marB="0"/>
                </a:tc>
              </a:tr>
              <a:tr h="27619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endParaRPr lang="es-MX"/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20-24 </a:t>
                      </a: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0.7</a:t>
                      </a:r>
                      <a:endParaRPr lang="es-MX" sz="1200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15.696</a:t>
                      </a:r>
                      <a:endParaRPr lang="es-MX" sz="1200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0.003</a:t>
                      </a:r>
                      <a:endParaRPr lang="es-MX" sz="1200" dirty="0"/>
                    </a:p>
                  </a:txBody>
                  <a:tcPr marL="31679" marR="31679" marT="0" marB="0"/>
                </a:tc>
              </a:tr>
              <a:tr h="36826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V.</a:t>
                      </a:r>
                      <a:r>
                        <a:rPr lang="es-MX" sz="1200" baseline="0" dirty="0" smtClean="0"/>
                        <a:t> P. H.</a:t>
                      </a:r>
                      <a:r>
                        <a:rPr lang="es-MX" sz="1200" dirty="0" smtClean="0"/>
                        <a:t> /CITOLOGIA</a:t>
                      </a:r>
                      <a:r>
                        <a:rPr lang="es-MX" sz="1200" baseline="0" dirty="0" smtClean="0"/>
                        <a:t> POST.</a:t>
                      </a:r>
                      <a:endParaRPr lang="es-MX" sz="1200" dirty="0" smtClean="0"/>
                    </a:p>
                    <a:p>
                      <a:endParaRPr lang="es-MX" sz="1200" dirty="0"/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NO.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REG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X²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11749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r>
                        <a:rPr lang="es-MX" sz="1200" dirty="0" smtClean="0"/>
                        <a:t>CON VPH</a:t>
                      </a:r>
                      <a:endParaRPr lang="es-MX" sz="1200" dirty="0"/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31.9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1879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r>
                        <a:rPr lang="es-MX" sz="1200" dirty="0" smtClean="0"/>
                        <a:t>SIN VPH</a:t>
                      </a:r>
                      <a:endParaRPr lang="es-MX" sz="1200" dirty="0"/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82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58.7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98.841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0.000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36826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TIEMPO</a:t>
                      </a:r>
                      <a:r>
                        <a:rPr lang="es-MX" sz="1200" baseline="0" dirty="0" smtClean="0"/>
                        <a:t> 1. CITOLOGIA/COLPO</a:t>
                      </a:r>
                      <a:endParaRPr lang="es-MX" sz="1200" dirty="0"/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NO.</a:t>
                      </a:r>
                      <a:endParaRPr lang="es-MX" sz="1200" b="1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%</a:t>
                      </a:r>
                      <a:endParaRPr lang="es-MX" sz="1400" b="1" dirty="0"/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X²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11749">
                <a:tc gridSpan="3">
                  <a:txBody>
                    <a:bodyPr/>
                    <a:lstStyle/>
                    <a:p>
                      <a:pPr algn="r"/>
                      <a:r>
                        <a:rPr lang="es-MX" sz="1200" dirty="0" smtClean="0">
                          <a:latin typeface="+mn-lt"/>
                        </a:rPr>
                        <a:t>&lt; DE TRES MESES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113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81.9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11749">
                <a:tc>
                  <a:txBody>
                    <a:bodyPr/>
                    <a:lstStyle/>
                    <a:p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</a:rPr>
                        <a:t>3 A 6 MESES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15.2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11749">
                <a:tc>
                  <a:txBody>
                    <a:bodyPr/>
                    <a:lstStyle/>
                    <a:p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</a:rPr>
                        <a:t>7</a:t>
                      </a:r>
                      <a:r>
                        <a:rPr lang="es-MX" sz="1200" baseline="0" dirty="0" smtClean="0">
                          <a:latin typeface="+mn-lt"/>
                        </a:rPr>
                        <a:t>  A 12 MESES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2.9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152.467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0.000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11749">
                <a:tc>
                  <a:txBody>
                    <a:bodyPr/>
                    <a:lstStyle/>
                    <a:p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endParaRPr lang="es-MX" sz="120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05692">
                <a:tc gridSpan="3"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</a:rPr>
                        <a:t>REPORTE CITOLOGICO INICIAL EN MUJERES CON ATROFIA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NO.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X²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11749">
                <a:tc gridSpan="2">
                  <a:txBody>
                    <a:bodyPr/>
                    <a:lstStyle/>
                    <a:p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</a:rPr>
                        <a:t>NORMAL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2.9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405692">
                <a:tc>
                  <a:txBody>
                    <a:bodyPr/>
                    <a:lstStyle/>
                    <a:p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</a:rPr>
                        <a:t>NEGATIVO CON PROCESO INF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34.1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7619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</a:rPr>
                        <a:t>NIC I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38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27.5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7619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</a:rPr>
                        <a:t>NIC II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22.5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7619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</a:rPr>
                        <a:t>NIC III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10.1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  <a:tr h="27619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31679" marR="31679" marT="0" marB="0"/>
                </a:tc>
                <a:tc gridSpan="2">
                  <a:txBody>
                    <a:bodyPr/>
                    <a:lstStyle/>
                    <a:p>
                      <a:r>
                        <a:rPr lang="es-MX" sz="1200" dirty="0" smtClean="0">
                          <a:latin typeface="+mn-lt"/>
                        </a:rPr>
                        <a:t>INSITU</a:t>
                      </a:r>
                      <a:endParaRPr lang="es-MX" sz="1200" dirty="0">
                        <a:latin typeface="+mn-lt"/>
                      </a:endParaRPr>
                    </a:p>
                  </a:txBody>
                  <a:tcPr marL="31679" marR="31679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2.9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943634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72.522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0.000</a:t>
                      </a:r>
                      <a:endParaRPr lang="es-MX" sz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1679" marR="31679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214554"/>
            <a:ext cx="7620000" cy="278608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s-MX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e observó que es útil la administración de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una dosis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diaria de 0.625 mg durante 3 días, de estrógenos equinos conjugados tópicos, a nivel cervicovaginal en mujeres posmenopáusicas, logró cambios regenerativos en las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células parabasales a células superficiales en más del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90% demostrando así significancia estadística.</a:t>
            </a:r>
          </a:p>
          <a:p>
            <a:pPr>
              <a:buNone/>
            </a:pP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551"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Gé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Adyacenci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852</Words>
  <Application>Microsoft Office PowerPoint</Application>
  <PresentationFormat>Presentación en pantalla (4:3)</PresentationFormat>
  <Paragraphs>221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Adyacencia</vt:lpstr>
      <vt:lpstr>Diapositiva 1</vt:lpstr>
      <vt:lpstr>INTRODUCCION:</vt:lpstr>
      <vt:lpstr>JUSTIFICACIÓN:</vt:lpstr>
      <vt:lpstr>PREGUNTA DE INVESTIGACIÓN:</vt:lpstr>
      <vt:lpstr>OBJETIVOS: </vt:lpstr>
      <vt:lpstr>MATERIAL Y METODOS:</vt:lpstr>
      <vt:lpstr>Diapositiva 7</vt:lpstr>
      <vt:lpstr>Diapositiva 8</vt:lpstr>
      <vt:lpstr>CONCLUSION</vt:lpstr>
      <vt:lpstr>BIBLIOGRAFIA.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Irasema</dc:creator>
  <cp:lastModifiedBy>Irasema</cp:lastModifiedBy>
  <cp:revision>49</cp:revision>
  <dcterms:created xsi:type="dcterms:W3CDTF">2014-03-07T02:04:39Z</dcterms:created>
  <dcterms:modified xsi:type="dcterms:W3CDTF">2014-03-07T07:38:32Z</dcterms:modified>
</cp:coreProperties>
</file>