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68" r:id="rId6"/>
    <p:sldId id="258" r:id="rId7"/>
    <p:sldId id="269" r:id="rId8"/>
    <p:sldId id="259" r:id="rId9"/>
    <p:sldId id="263" r:id="rId10"/>
    <p:sldId id="264" r:id="rId11"/>
    <p:sldId id="261" r:id="rId12"/>
    <p:sldId id="262" r:id="rId13"/>
    <p:sldId id="260" r:id="rId14"/>
    <p:sldId id="265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AB82B-4DB3-4A56-8078-D3373B60418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F04220D-F399-40E8-A183-551E769AFF1E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r"/>
          <a:r>
            <a:rPr lang="es-MX" sz="1200" b="1">
              <a:latin typeface="Arial" pitchFamily="34" charset="0"/>
              <a:cs typeface="Arial" pitchFamily="34" charset="0"/>
            </a:rPr>
            <a:t> </a:t>
          </a: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r>
            <a:rPr lang="es-MX" sz="1200" b="1">
              <a:latin typeface="Arial" pitchFamily="34" charset="0"/>
              <a:cs typeface="Arial" pitchFamily="34" charset="0"/>
            </a:rPr>
            <a:t>a)</a:t>
          </a:r>
        </a:p>
        <a:p>
          <a:pPr algn="r"/>
          <a:endParaRPr lang="es-MX" sz="1200"/>
        </a:p>
        <a:p>
          <a:pPr algn="r"/>
          <a:endParaRPr lang="es-MX" sz="1200"/>
        </a:p>
        <a:p>
          <a:pPr algn="r"/>
          <a:endParaRPr lang="es-MX" sz="1200"/>
        </a:p>
      </dgm:t>
    </dgm:pt>
    <dgm:pt modelId="{83ECDC2B-29AE-48C5-BE4D-ACE753086D05}" type="parTrans" cxnId="{01983E3E-D7CB-4E36-BD9B-5D515D14D307}">
      <dgm:prSet/>
      <dgm:spPr/>
      <dgm:t>
        <a:bodyPr/>
        <a:lstStyle/>
        <a:p>
          <a:pPr algn="r"/>
          <a:endParaRPr lang="es-MX"/>
        </a:p>
      </dgm:t>
    </dgm:pt>
    <dgm:pt modelId="{602CE431-BB96-4652-AAFF-B37DD8BEA162}" type="sibTrans" cxnId="{01983E3E-D7CB-4E36-BD9B-5D515D14D307}">
      <dgm:prSet/>
      <dgm:spPr/>
      <dgm:t>
        <a:bodyPr/>
        <a:lstStyle/>
        <a:p>
          <a:pPr algn="r"/>
          <a:endParaRPr lang="es-MX"/>
        </a:p>
      </dgm:t>
    </dgm:pt>
    <dgm:pt modelId="{66116E94-CE58-470F-8089-370AAAC5750B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r>
            <a:rPr lang="es-MX" sz="1200" b="1">
              <a:latin typeface="Arial" pitchFamily="34" charset="0"/>
              <a:cs typeface="Arial" pitchFamily="34" charset="0"/>
            </a:rPr>
            <a:t>b)</a:t>
          </a:r>
        </a:p>
      </dgm:t>
    </dgm:pt>
    <dgm:pt modelId="{ABEB6467-73CD-4BC0-9DB3-071FDD53A4CE}" type="parTrans" cxnId="{76DF5BB8-2F83-4D7E-9CB8-E21B04E40D2B}">
      <dgm:prSet/>
      <dgm:spPr/>
      <dgm:t>
        <a:bodyPr/>
        <a:lstStyle/>
        <a:p>
          <a:pPr algn="r"/>
          <a:endParaRPr lang="es-MX"/>
        </a:p>
      </dgm:t>
    </dgm:pt>
    <dgm:pt modelId="{4FA6B3A0-8A6F-4972-B410-F11A55814377}" type="sibTrans" cxnId="{76DF5BB8-2F83-4D7E-9CB8-E21B04E40D2B}">
      <dgm:prSet/>
      <dgm:spPr/>
      <dgm:t>
        <a:bodyPr/>
        <a:lstStyle/>
        <a:p>
          <a:pPr algn="r"/>
          <a:endParaRPr lang="es-MX"/>
        </a:p>
      </dgm:t>
    </dgm:pt>
    <dgm:pt modelId="{3F14BCC2-2A42-4837-809D-661ACA9A476F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r>
            <a:rPr lang="es-MX" sz="1200" b="1">
              <a:latin typeface="Arial" pitchFamily="34" charset="0"/>
              <a:cs typeface="Arial" pitchFamily="34" charset="0"/>
            </a:rPr>
            <a:t>c)</a:t>
          </a: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</dgm:t>
    </dgm:pt>
    <dgm:pt modelId="{CC704FB2-37CF-4E5A-BFF0-925B04A5EDFB}" type="parTrans" cxnId="{06650941-E94B-4923-BDD9-FB60B7BE66AD}">
      <dgm:prSet/>
      <dgm:spPr/>
      <dgm:t>
        <a:bodyPr/>
        <a:lstStyle/>
        <a:p>
          <a:pPr algn="r"/>
          <a:endParaRPr lang="es-MX"/>
        </a:p>
      </dgm:t>
    </dgm:pt>
    <dgm:pt modelId="{895AE7FC-1CF2-4B3B-81A1-4034648900F7}" type="sibTrans" cxnId="{06650941-E94B-4923-BDD9-FB60B7BE66AD}">
      <dgm:prSet/>
      <dgm:spPr/>
      <dgm:t>
        <a:bodyPr/>
        <a:lstStyle/>
        <a:p>
          <a:pPr algn="r"/>
          <a:endParaRPr lang="es-MX"/>
        </a:p>
      </dgm:t>
    </dgm:pt>
    <dgm:pt modelId="{F132EF5A-A9D9-4CB3-9D38-CA25D7FB7AF3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r"/>
          <a:r>
            <a:rPr lang="es-MX" sz="1200" b="1">
              <a:latin typeface="Arial" pitchFamily="34" charset="0"/>
              <a:cs typeface="Arial" pitchFamily="34" charset="0"/>
            </a:rPr>
            <a:t>                     </a:t>
          </a: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r>
            <a:rPr lang="es-MX" sz="1200" b="1">
              <a:latin typeface="Arial" pitchFamily="34" charset="0"/>
              <a:cs typeface="Arial" pitchFamily="34" charset="0"/>
            </a:rPr>
            <a:t>                                  d)</a:t>
          </a:r>
        </a:p>
      </dgm:t>
    </dgm:pt>
    <dgm:pt modelId="{D27939CA-A9F1-4A37-8752-D1890D14C71F}" type="parTrans" cxnId="{5A984AA4-91FF-4575-98AB-A5678B71831F}">
      <dgm:prSet/>
      <dgm:spPr/>
      <dgm:t>
        <a:bodyPr/>
        <a:lstStyle/>
        <a:p>
          <a:pPr algn="r"/>
          <a:endParaRPr lang="es-MX"/>
        </a:p>
      </dgm:t>
    </dgm:pt>
    <dgm:pt modelId="{F666AE23-4177-41E6-9707-8FC5192E0A50}" type="sibTrans" cxnId="{5A984AA4-91FF-4575-98AB-A5678B71831F}">
      <dgm:prSet/>
      <dgm:spPr/>
      <dgm:t>
        <a:bodyPr/>
        <a:lstStyle/>
        <a:p>
          <a:pPr algn="r"/>
          <a:endParaRPr lang="es-MX"/>
        </a:p>
      </dgm:t>
    </dgm:pt>
    <dgm:pt modelId="{8EBDFE4C-3226-43D9-A013-72C3BDF0AB79}">
      <dgm:prSet phldrT="[Texto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algn="r"/>
          <a:r>
            <a:rPr lang="es-MX" sz="1200" b="1">
              <a:latin typeface="Arial" pitchFamily="34" charset="0"/>
              <a:cs typeface="Arial" pitchFamily="34" charset="0"/>
            </a:rPr>
            <a:t>                         </a:t>
          </a: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endParaRPr lang="es-MX" sz="1200" b="1">
            <a:latin typeface="Arial" pitchFamily="34" charset="0"/>
            <a:cs typeface="Arial" pitchFamily="34" charset="0"/>
          </a:endParaRPr>
        </a:p>
        <a:p>
          <a:pPr algn="r"/>
          <a:r>
            <a:rPr lang="es-MX" sz="1200" b="1">
              <a:latin typeface="Arial" pitchFamily="34" charset="0"/>
              <a:cs typeface="Arial" pitchFamily="34" charset="0"/>
            </a:rPr>
            <a:t>                              e)</a:t>
          </a:r>
        </a:p>
      </dgm:t>
    </dgm:pt>
    <dgm:pt modelId="{56F1466A-1BD8-47AD-82DB-8A2546D546E8}" type="parTrans" cxnId="{49E7DF71-3957-490F-BDA2-23877167BF98}">
      <dgm:prSet/>
      <dgm:spPr/>
      <dgm:t>
        <a:bodyPr/>
        <a:lstStyle/>
        <a:p>
          <a:pPr algn="r"/>
          <a:endParaRPr lang="es-MX"/>
        </a:p>
      </dgm:t>
    </dgm:pt>
    <dgm:pt modelId="{18836ED6-080C-4362-B845-FBA666521D95}" type="sibTrans" cxnId="{49E7DF71-3957-490F-BDA2-23877167BF98}">
      <dgm:prSet/>
      <dgm:spPr/>
      <dgm:t>
        <a:bodyPr/>
        <a:lstStyle/>
        <a:p>
          <a:pPr algn="r"/>
          <a:endParaRPr lang="es-MX"/>
        </a:p>
      </dgm:t>
    </dgm:pt>
    <dgm:pt modelId="{BB2C7120-3C5D-423A-8F0F-776DB154EB2E}" type="pres">
      <dgm:prSet presAssocID="{7DFAB82B-4DB3-4A56-8078-D3373B6041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F1C9D38-C0EC-4542-830F-FDEB037EEE13}" type="pres">
      <dgm:prSet presAssocID="{9F04220D-F399-40E8-A183-551E769AFF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E4FCA1-5492-40CB-8C3F-5276CC0CF860}" type="pres">
      <dgm:prSet presAssocID="{602CE431-BB96-4652-AAFF-B37DD8BEA162}" presName="sibTrans" presStyleCnt="0"/>
      <dgm:spPr/>
    </dgm:pt>
    <dgm:pt modelId="{813ADECC-3032-405E-A722-63B4943DA2FD}" type="pres">
      <dgm:prSet presAssocID="{66116E94-CE58-470F-8089-370AAAC5750B}" presName="node" presStyleLbl="node1" presStyleIdx="1" presStyleCnt="5" custLinFactNeighborX="1317" custLinFactNeighborY="10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2FF44D-E488-45C2-95C3-EB5E1E5D86BA}" type="pres">
      <dgm:prSet presAssocID="{4FA6B3A0-8A6F-4972-B410-F11A55814377}" presName="sibTrans" presStyleCnt="0"/>
      <dgm:spPr/>
    </dgm:pt>
    <dgm:pt modelId="{D4B4B9F8-3E74-4F1E-B1B3-FCFF16BBC18F}" type="pres">
      <dgm:prSet presAssocID="{3F14BCC2-2A42-4837-809D-661ACA9A47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79C111-36C7-481F-B4A7-F1639CB7E848}" type="pres">
      <dgm:prSet presAssocID="{895AE7FC-1CF2-4B3B-81A1-4034648900F7}" presName="sibTrans" presStyleCnt="0"/>
      <dgm:spPr/>
    </dgm:pt>
    <dgm:pt modelId="{DCA3F06B-5FFF-43BE-91E6-4C54904761A7}" type="pres">
      <dgm:prSet presAssocID="{F132EF5A-A9D9-4CB3-9D38-CA25D7FB7AF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429E0D-4AFA-4187-BFD7-4EEC86B0875B}" type="pres">
      <dgm:prSet presAssocID="{F666AE23-4177-41E6-9707-8FC5192E0A50}" presName="sibTrans" presStyleCnt="0"/>
      <dgm:spPr/>
    </dgm:pt>
    <dgm:pt modelId="{6A705206-F56A-47A2-ABC8-8BB81317D555}" type="pres">
      <dgm:prSet presAssocID="{8EBDFE4C-3226-43D9-A013-72C3BDF0AB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A68753B-E01D-42BF-A0D9-5C391B9B5EB8}" type="presOf" srcId="{3F14BCC2-2A42-4837-809D-661ACA9A476F}" destId="{D4B4B9F8-3E74-4F1E-B1B3-FCFF16BBC18F}" srcOrd="0" destOrd="0" presId="urn:microsoft.com/office/officeart/2005/8/layout/default#1"/>
    <dgm:cxn modelId="{1808B288-7877-4302-B4CE-00B4C3284D26}" type="presOf" srcId="{8EBDFE4C-3226-43D9-A013-72C3BDF0AB79}" destId="{6A705206-F56A-47A2-ABC8-8BB81317D555}" srcOrd="0" destOrd="0" presId="urn:microsoft.com/office/officeart/2005/8/layout/default#1"/>
    <dgm:cxn modelId="{49E7DF71-3957-490F-BDA2-23877167BF98}" srcId="{7DFAB82B-4DB3-4A56-8078-D3373B60418E}" destId="{8EBDFE4C-3226-43D9-A013-72C3BDF0AB79}" srcOrd="4" destOrd="0" parTransId="{56F1466A-1BD8-47AD-82DB-8A2546D546E8}" sibTransId="{18836ED6-080C-4362-B845-FBA666521D95}"/>
    <dgm:cxn modelId="{8B00FBF9-BA38-48AC-9B08-647B0AC7628E}" type="presOf" srcId="{9F04220D-F399-40E8-A183-551E769AFF1E}" destId="{CF1C9D38-C0EC-4542-830F-FDEB037EEE13}" srcOrd="0" destOrd="0" presId="urn:microsoft.com/office/officeart/2005/8/layout/default#1"/>
    <dgm:cxn modelId="{06650941-E94B-4923-BDD9-FB60B7BE66AD}" srcId="{7DFAB82B-4DB3-4A56-8078-D3373B60418E}" destId="{3F14BCC2-2A42-4837-809D-661ACA9A476F}" srcOrd="2" destOrd="0" parTransId="{CC704FB2-37CF-4E5A-BFF0-925B04A5EDFB}" sibTransId="{895AE7FC-1CF2-4B3B-81A1-4034648900F7}"/>
    <dgm:cxn modelId="{01983E3E-D7CB-4E36-BD9B-5D515D14D307}" srcId="{7DFAB82B-4DB3-4A56-8078-D3373B60418E}" destId="{9F04220D-F399-40E8-A183-551E769AFF1E}" srcOrd="0" destOrd="0" parTransId="{83ECDC2B-29AE-48C5-BE4D-ACE753086D05}" sibTransId="{602CE431-BB96-4652-AAFF-B37DD8BEA162}"/>
    <dgm:cxn modelId="{5A984AA4-91FF-4575-98AB-A5678B71831F}" srcId="{7DFAB82B-4DB3-4A56-8078-D3373B60418E}" destId="{F132EF5A-A9D9-4CB3-9D38-CA25D7FB7AF3}" srcOrd="3" destOrd="0" parTransId="{D27939CA-A9F1-4A37-8752-D1890D14C71F}" sibTransId="{F666AE23-4177-41E6-9707-8FC5192E0A50}"/>
    <dgm:cxn modelId="{6282AFAF-6678-4DCB-A32D-3548CACA5F0D}" type="presOf" srcId="{66116E94-CE58-470F-8089-370AAAC5750B}" destId="{813ADECC-3032-405E-A722-63B4943DA2FD}" srcOrd="0" destOrd="0" presId="urn:microsoft.com/office/officeart/2005/8/layout/default#1"/>
    <dgm:cxn modelId="{76DF5BB8-2F83-4D7E-9CB8-E21B04E40D2B}" srcId="{7DFAB82B-4DB3-4A56-8078-D3373B60418E}" destId="{66116E94-CE58-470F-8089-370AAAC5750B}" srcOrd="1" destOrd="0" parTransId="{ABEB6467-73CD-4BC0-9DB3-071FDD53A4CE}" sibTransId="{4FA6B3A0-8A6F-4972-B410-F11A55814377}"/>
    <dgm:cxn modelId="{DDDF29DD-4116-47CB-9726-025C0322F0BE}" type="presOf" srcId="{F132EF5A-A9D9-4CB3-9D38-CA25D7FB7AF3}" destId="{DCA3F06B-5FFF-43BE-91E6-4C54904761A7}" srcOrd="0" destOrd="0" presId="urn:microsoft.com/office/officeart/2005/8/layout/default#1"/>
    <dgm:cxn modelId="{20F1074B-7AD8-4E5E-87D8-960363645074}" type="presOf" srcId="{7DFAB82B-4DB3-4A56-8078-D3373B60418E}" destId="{BB2C7120-3C5D-423A-8F0F-776DB154EB2E}" srcOrd="0" destOrd="0" presId="urn:microsoft.com/office/officeart/2005/8/layout/default#1"/>
    <dgm:cxn modelId="{4BEFD614-3A44-4521-B958-9D494C7DDEB3}" type="presParOf" srcId="{BB2C7120-3C5D-423A-8F0F-776DB154EB2E}" destId="{CF1C9D38-C0EC-4542-830F-FDEB037EEE13}" srcOrd="0" destOrd="0" presId="urn:microsoft.com/office/officeart/2005/8/layout/default#1"/>
    <dgm:cxn modelId="{2280CC5B-3F68-4913-AC6E-AAA341B341C8}" type="presParOf" srcId="{BB2C7120-3C5D-423A-8F0F-776DB154EB2E}" destId="{4CE4FCA1-5492-40CB-8C3F-5276CC0CF860}" srcOrd="1" destOrd="0" presId="urn:microsoft.com/office/officeart/2005/8/layout/default#1"/>
    <dgm:cxn modelId="{ED2CBA58-C7AD-4893-9B0B-6B47B197AAB5}" type="presParOf" srcId="{BB2C7120-3C5D-423A-8F0F-776DB154EB2E}" destId="{813ADECC-3032-405E-A722-63B4943DA2FD}" srcOrd="2" destOrd="0" presId="urn:microsoft.com/office/officeart/2005/8/layout/default#1"/>
    <dgm:cxn modelId="{82A430DE-BB3D-4F09-8DBB-5DCA47BF577F}" type="presParOf" srcId="{BB2C7120-3C5D-423A-8F0F-776DB154EB2E}" destId="{072FF44D-E488-45C2-95C3-EB5E1E5D86BA}" srcOrd="3" destOrd="0" presId="urn:microsoft.com/office/officeart/2005/8/layout/default#1"/>
    <dgm:cxn modelId="{4757B1B4-6E71-4906-BBB8-3C597560FA7F}" type="presParOf" srcId="{BB2C7120-3C5D-423A-8F0F-776DB154EB2E}" destId="{D4B4B9F8-3E74-4F1E-B1B3-FCFF16BBC18F}" srcOrd="4" destOrd="0" presId="urn:microsoft.com/office/officeart/2005/8/layout/default#1"/>
    <dgm:cxn modelId="{A174F278-589F-4159-AED2-F2CFE3C8230B}" type="presParOf" srcId="{BB2C7120-3C5D-423A-8F0F-776DB154EB2E}" destId="{FC79C111-36C7-481F-B4A7-F1639CB7E848}" srcOrd="5" destOrd="0" presId="urn:microsoft.com/office/officeart/2005/8/layout/default#1"/>
    <dgm:cxn modelId="{62CC1F23-3C28-49F9-95B7-322BC0947204}" type="presParOf" srcId="{BB2C7120-3C5D-423A-8F0F-776DB154EB2E}" destId="{DCA3F06B-5FFF-43BE-91E6-4C54904761A7}" srcOrd="6" destOrd="0" presId="urn:microsoft.com/office/officeart/2005/8/layout/default#1"/>
    <dgm:cxn modelId="{E09A72D2-E075-49E5-B71F-C838F64041F1}" type="presParOf" srcId="{BB2C7120-3C5D-423A-8F0F-776DB154EB2E}" destId="{D7429E0D-4AFA-4187-BFD7-4EEC86B0875B}" srcOrd="7" destOrd="0" presId="urn:microsoft.com/office/officeart/2005/8/layout/default#1"/>
    <dgm:cxn modelId="{5AC8B506-5AAB-4E3A-9D26-C9A3269CEC75}" type="presParOf" srcId="{BB2C7120-3C5D-423A-8F0F-776DB154EB2E}" destId="{6A705206-F56A-47A2-ABC8-8BB81317D55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C9D38-C0EC-4542-830F-FDEB037EEE13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>
              <a:latin typeface="Arial" pitchFamily="34" charset="0"/>
              <a:cs typeface="Arial" pitchFamily="34" charset="0"/>
            </a:rPr>
            <a:t> 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>
              <a:latin typeface="Arial" pitchFamily="34" charset="0"/>
              <a:cs typeface="Arial" pitchFamily="34" charset="0"/>
            </a:rPr>
            <a:t>a)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0" y="591343"/>
        <a:ext cx="2571749" cy="1543050"/>
      </dsp:txXfrm>
    </dsp:sp>
    <dsp:sp modelId="{813ADECC-3032-405E-A722-63B4943DA2FD}">
      <dsp:nvSpPr>
        <dsp:cNvPr id="0" name=""/>
        <dsp:cNvSpPr/>
      </dsp:nvSpPr>
      <dsp:spPr>
        <a:xfrm>
          <a:off x="2862794" y="608270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>
              <a:latin typeface="Arial" pitchFamily="34" charset="0"/>
              <a:cs typeface="Arial" pitchFamily="34" charset="0"/>
            </a:rPr>
            <a:t>b)</a:t>
          </a:r>
        </a:p>
      </dsp:txBody>
      <dsp:txXfrm>
        <a:off x="2862794" y="608270"/>
        <a:ext cx="2571749" cy="1543050"/>
      </dsp:txXfrm>
    </dsp:sp>
    <dsp:sp modelId="{D4B4B9F8-3E74-4F1E-B1B3-FCFF16BBC18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>
              <a:latin typeface="Arial" pitchFamily="34" charset="0"/>
              <a:cs typeface="Arial" pitchFamily="34" charset="0"/>
            </a:rPr>
            <a:t>c)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</dsp:txBody>
      <dsp:txXfrm>
        <a:off x="5657849" y="591343"/>
        <a:ext cx="2571749" cy="1543050"/>
      </dsp:txXfrm>
    </dsp:sp>
    <dsp:sp modelId="{DCA3F06B-5FFF-43BE-91E6-4C54904761A7}">
      <dsp:nvSpPr>
        <dsp:cNvPr id="0" name=""/>
        <dsp:cNvSpPr/>
      </dsp:nvSpPr>
      <dsp:spPr>
        <a:xfrm>
          <a:off x="1414462" y="2391568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>
              <a:latin typeface="Arial" pitchFamily="34" charset="0"/>
              <a:cs typeface="Arial" pitchFamily="34" charset="0"/>
            </a:rPr>
            <a:t>                     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>
              <a:latin typeface="Arial" pitchFamily="34" charset="0"/>
              <a:cs typeface="Arial" pitchFamily="34" charset="0"/>
            </a:rPr>
            <a:t>                                  d)</a:t>
          </a:r>
        </a:p>
      </dsp:txBody>
      <dsp:txXfrm>
        <a:off x="1414462" y="2391568"/>
        <a:ext cx="2571749" cy="1543050"/>
      </dsp:txXfrm>
    </dsp:sp>
    <dsp:sp modelId="{6A705206-F56A-47A2-ABC8-8BB81317D555}">
      <dsp:nvSpPr>
        <dsp:cNvPr id="0" name=""/>
        <dsp:cNvSpPr/>
      </dsp:nvSpPr>
      <dsp:spPr>
        <a:xfrm>
          <a:off x="4243387" y="2391568"/>
          <a:ext cx="2571749" cy="1543050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>
              <a:latin typeface="Arial" pitchFamily="34" charset="0"/>
              <a:cs typeface="Arial" pitchFamily="34" charset="0"/>
            </a:rPr>
            <a:t>                         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>
            <a:latin typeface="Arial" pitchFamily="34" charset="0"/>
            <a:cs typeface="Arial" pitchFamily="34" charset="0"/>
          </a:endParaRP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>
              <a:latin typeface="Arial" pitchFamily="34" charset="0"/>
              <a:cs typeface="Arial" pitchFamily="34" charset="0"/>
            </a:rPr>
            <a:t>                              e)</a:t>
          </a:r>
        </a:p>
      </dsp:txBody>
      <dsp:txXfrm>
        <a:off x="4243387" y="2391568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E5E4B1-BFBF-4105-86DA-98D1A9963D03}" type="datetimeFigureOut">
              <a:rPr lang="es-MX" smtClean="0"/>
              <a:t>27/01/2014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C935E1-617F-49B0-9481-A87459AB528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760" y="115641"/>
            <a:ext cx="1480248" cy="148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76367" t="24609" r="5322" b="48047"/>
          <a:stretch>
            <a:fillRect/>
          </a:stretch>
        </p:blipFill>
        <p:spPr bwMode="auto">
          <a:xfrm>
            <a:off x="7596336" y="117948"/>
            <a:ext cx="1407670" cy="157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828468"/>
            <a:ext cx="1835695" cy="102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5984" y="280973"/>
            <a:ext cx="7772400" cy="6577027"/>
          </a:xfrm>
        </p:spPr>
        <p:txBody>
          <a:bodyPr>
            <a:noAutofit/>
          </a:bodyPr>
          <a:lstStyle/>
          <a:p>
            <a:pPr algn="ctr"/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> UNIVERSIDAD </a:t>
            </a: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>VERACRUZANA</a:t>
            </a:r>
            <a:b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>SERVICIOS DE SALUD DE VERACRUZ</a:t>
            </a:r>
            <a:b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>HOSPITAL DE ALTA ESPECIALIDAD DE </a:t>
            </a:r>
            <a: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>VERACRUZ</a:t>
            </a:r>
            <a:b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8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>TESIS DE POSGRADO</a:t>
            </a:r>
            <a:r>
              <a:rPr lang="es-MX" sz="2000" dirty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>TÍTULO</a:t>
            </a: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800" dirty="0">
                <a:latin typeface="Eras Demi ITC" panose="020B0805030504020804" pitchFamily="34" charset="0"/>
                <a:cs typeface="Arial" panose="020B0604020202020204" pitchFamily="34" charset="0"/>
              </a:rPr>
              <a:t>ANALGESIA POSTOPERATORIA CON BLOQUEO REGIONAL PARA CIRUGÍA AMBULATORIA DE PIE Y TOBILLO EN EL HOSPITAL DE ALTA ESPECIALIDAD DE </a:t>
            </a:r>
            <a:r>
              <a:rPr lang="es-MX" sz="18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>VERACRUZ</a:t>
            </a:r>
            <a:br>
              <a:rPr lang="es-MX" sz="1800" dirty="0" smtClean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600" dirty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6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>Para </a:t>
            </a: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>obtener el título de especialista en:</a:t>
            </a:r>
            <a:b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8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>ANESTESIOLOGIA</a:t>
            </a:r>
            <a:br>
              <a:rPr lang="es-MX" sz="1800" dirty="0" smtClean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>Presenta</a:t>
            </a:r>
            <a:b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800" dirty="0">
                <a:latin typeface="Eras Demi ITC" panose="020B0805030504020804" pitchFamily="34" charset="0"/>
                <a:cs typeface="Arial" panose="020B0604020202020204" pitchFamily="34" charset="0"/>
              </a:rPr>
              <a:t>DRA. MIRIAM HERNANDEZ </a:t>
            </a:r>
            <a:r>
              <a:rPr lang="es-MX" sz="1800" dirty="0" err="1" smtClean="0">
                <a:latin typeface="Eras Demi ITC" panose="020B0805030504020804" pitchFamily="34" charset="0"/>
                <a:cs typeface="Arial" panose="020B0604020202020204" pitchFamily="34" charset="0"/>
              </a:rPr>
              <a:t>HERNANDEZ</a:t>
            </a:r>
            <a:r>
              <a:rPr lang="es-MX" sz="18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800" dirty="0" smtClean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20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>Directores de </a:t>
            </a:r>
            <a: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>tesis</a:t>
            </a: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800" dirty="0">
                <a:latin typeface="Eras Demi ITC" panose="020B0805030504020804" pitchFamily="34" charset="0"/>
                <a:cs typeface="Arial" panose="020B0604020202020204" pitchFamily="34" charset="0"/>
              </a:rPr>
              <a:t>DR. JAVIER DE JESUS HEREDIA DELFIN</a:t>
            </a:r>
            <a:br>
              <a:rPr lang="es-MX" sz="18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800" dirty="0">
                <a:latin typeface="Eras Demi ITC" panose="020B0805030504020804" pitchFamily="34" charset="0"/>
                <a:cs typeface="Arial" panose="020B0604020202020204" pitchFamily="34" charset="0"/>
              </a:rPr>
              <a:t>DR. JESUS PLANCARTE </a:t>
            </a:r>
            <a:r>
              <a:rPr lang="es-MX" sz="18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>SANCHEZ</a:t>
            </a:r>
            <a:br>
              <a:rPr lang="es-MX" sz="1800" dirty="0" smtClean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>Director </a:t>
            </a:r>
            <a:r>
              <a:rPr lang="es-MX" sz="1400" dirty="0" smtClean="0">
                <a:latin typeface="Eras Demi ITC" panose="020B0805030504020804" pitchFamily="34" charset="0"/>
                <a:cs typeface="Arial" panose="020B0604020202020204" pitchFamily="34" charset="0"/>
              </a:rPr>
              <a:t>Metodológico</a:t>
            </a:r>
            <a: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  <a:t/>
            </a:r>
            <a:br>
              <a:rPr lang="es-MX" sz="1400" dirty="0">
                <a:latin typeface="Eras Demi ITC" panose="020B0805030504020804" pitchFamily="34" charset="0"/>
                <a:cs typeface="Arial" panose="020B0604020202020204" pitchFamily="34" charset="0"/>
              </a:rPr>
            </a:br>
            <a:r>
              <a:rPr lang="es-MX" sz="1800" dirty="0">
                <a:latin typeface="Eras Demi ITC" panose="020B0805030504020804" pitchFamily="34" charset="0"/>
                <a:cs typeface="Arial" panose="020B0604020202020204" pitchFamily="34" charset="0"/>
              </a:rPr>
              <a:t>DR. En C. ROBERTO LAGUNES CORDOBA</a:t>
            </a:r>
            <a:endParaRPr lang="es-MX" sz="2000" dirty="0">
              <a:latin typeface="Eras Demi ITC" panose="020B08050305040208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000240"/>
            <a:ext cx="5286412" cy="150019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3786190"/>
            <a:ext cx="5342708" cy="24296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7324" t="41016" r="4785" b="36523"/>
          <a:stretch>
            <a:fillRect/>
          </a:stretch>
        </p:blipFill>
        <p:spPr bwMode="auto">
          <a:xfrm>
            <a:off x="285720" y="214290"/>
            <a:ext cx="85725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629" y="1857364"/>
            <a:ext cx="6240741" cy="414973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324" t="41016" r="4785" b="36523"/>
          <a:stretch>
            <a:fillRect/>
          </a:stretch>
        </p:blipFill>
        <p:spPr bwMode="auto">
          <a:xfrm>
            <a:off x="285720" y="214290"/>
            <a:ext cx="85725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324" t="41016" r="4785" b="36523"/>
          <a:stretch>
            <a:fillRect/>
          </a:stretch>
        </p:blipFill>
        <p:spPr bwMode="auto">
          <a:xfrm>
            <a:off x="285720" y="214290"/>
            <a:ext cx="85725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000240"/>
            <a:ext cx="6113417" cy="4211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4411675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s-MX" sz="2800" u="sng" dirty="0" smtClean="0"/>
              <a:t>RESULTADOS</a:t>
            </a:r>
          </a:p>
          <a:p>
            <a:pPr marL="109728" indent="0" algn="just">
              <a:buNone/>
            </a:pPr>
            <a:endParaRPr lang="es-MX" sz="2000" b="1" dirty="0" smtClean="0"/>
          </a:p>
          <a:p>
            <a:pPr algn="just"/>
            <a:r>
              <a:rPr lang="es-MX" sz="2400" dirty="0" smtClean="0">
                <a:latin typeface="Eras Light ITC" panose="020B0402030504020804" pitchFamily="34" charset="0"/>
              </a:rPr>
              <a:t>El </a:t>
            </a:r>
            <a:r>
              <a:rPr lang="es-MX" sz="2400" dirty="0">
                <a:latin typeface="Eras Light ITC" panose="020B0402030504020804" pitchFamily="34" charset="0"/>
              </a:rPr>
              <a:t>bloqueo de tobillo es una técnica anestésica regional la cual </a:t>
            </a:r>
            <a:r>
              <a:rPr lang="es-MX" sz="2400" dirty="0" smtClean="0">
                <a:latin typeface="Eras Light ITC" panose="020B0402030504020804" pitchFamily="34" charset="0"/>
              </a:rPr>
              <a:t>nos </a:t>
            </a:r>
            <a:r>
              <a:rPr lang="es-MX" sz="2400" dirty="0">
                <a:latin typeface="Eras Light ITC" panose="020B0402030504020804" pitchFamily="34" charset="0"/>
              </a:rPr>
              <a:t>proporciona un control adecuado del dolor </a:t>
            </a:r>
            <a:r>
              <a:rPr lang="es-MX" sz="2400" dirty="0" smtClean="0">
                <a:latin typeface="Eras Light ITC" panose="020B0402030504020804" pitchFamily="34" charset="0"/>
              </a:rPr>
              <a:t>posoperatorio</a:t>
            </a:r>
          </a:p>
          <a:p>
            <a:pPr marL="109728" indent="0" algn="just">
              <a:buNone/>
            </a:pPr>
            <a:r>
              <a:rPr lang="es-MX" sz="2400" dirty="0" smtClean="0">
                <a:latin typeface="Eras Light ITC" panose="020B0402030504020804" pitchFamily="34" charset="0"/>
              </a:rPr>
              <a:t>. </a:t>
            </a:r>
          </a:p>
          <a:p>
            <a:pPr algn="just"/>
            <a:r>
              <a:rPr lang="es-MX" sz="2400" dirty="0" smtClean="0">
                <a:latin typeface="Eras Light ITC" panose="020B0402030504020804" pitchFamily="34" charset="0"/>
              </a:rPr>
              <a:t>A </a:t>
            </a:r>
            <a:r>
              <a:rPr lang="es-MX" sz="2400" dirty="0">
                <a:latin typeface="Eras Light ITC" panose="020B0402030504020804" pitchFamily="34" charset="0"/>
              </a:rPr>
              <a:t>nivel hemodinámico y de complicaciones en lo que se refiere a la técnica anestésica se muestra que no hay diferencias significativas. </a:t>
            </a:r>
            <a:endParaRPr lang="es-MX" sz="2400" dirty="0" smtClean="0">
              <a:latin typeface="Eras Light ITC" panose="020B0402030504020804" pitchFamily="34" charset="0"/>
            </a:endParaRPr>
          </a:p>
          <a:p>
            <a:pPr marL="109728" indent="0" algn="just">
              <a:buNone/>
            </a:pPr>
            <a:endParaRPr lang="es-MX" sz="2400" dirty="0" smtClean="0">
              <a:latin typeface="Eras Light ITC" panose="020B0402030504020804" pitchFamily="34" charset="0"/>
            </a:endParaRPr>
          </a:p>
          <a:p>
            <a:pPr algn="just"/>
            <a:r>
              <a:rPr lang="es-MX" sz="2400" dirty="0" smtClean="0">
                <a:latin typeface="Eras Light ITC" panose="020B0402030504020804" pitchFamily="34" charset="0"/>
              </a:rPr>
              <a:t>Observamos </a:t>
            </a:r>
            <a:r>
              <a:rPr lang="es-MX" sz="2400" dirty="0">
                <a:latin typeface="Eras Light ITC" panose="020B0402030504020804" pitchFamily="34" charset="0"/>
              </a:rPr>
              <a:t>que la combinación de Lidocaína con Bupivacaína nos ofrece ventajas tanto en analgesia en horas del dolor postoperatorio como una disminución en el tiempo de latencia, a diferencia de la combinación de Lidocaína con Ropivacaína. </a:t>
            </a:r>
            <a:endParaRPr lang="es-MX" sz="2400" b="1" dirty="0" smtClean="0">
              <a:latin typeface="Eras Light ITC" panose="020B04020305040208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324" t="41016" r="4785" b="36523"/>
          <a:stretch>
            <a:fillRect/>
          </a:stretch>
        </p:blipFill>
        <p:spPr bwMode="auto">
          <a:xfrm>
            <a:off x="285720" y="214290"/>
            <a:ext cx="85725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s-MX" u="sng" dirty="0" smtClean="0"/>
          </a:p>
          <a:p>
            <a:pPr marL="109728" indent="0">
              <a:buNone/>
            </a:pPr>
            <a:r>
              <a:rPr lang="es-MX" b="1" u="sng" dirty="0" smtClean="0"/>
              <a:t>INTRODUCCION</a:t>
            </a:r>
          </a:p>
          <a:p>
            <a:pPr marL="109728" indent="0">
              <a:buNone/>
            </a:pPr>
            <a:endParaRPr lang="es-MX" dirty="0"/>
          </a:p>
          <a:p>
            <a:pPr algn="just"/>
            <a:r>
              <a:rPr lang="es-MX" sz="2400" dirty="0" smtClean="0">
                <a:latin typeface="Eras Light ITC" panose="020B0402030504020804" pitchFamily="34" charset="0"/>
              </a:rPr>
              <a:t>Durante </a:t>
            </a:r>
            <a:r>
              <a:rPr lang="es-MX" sz="2400" dirty="0">
                <a:latin typeface="Eras Light ITC" panose="020B0402030504020804" pitchFamily="34" charset="0"/>
              </a:rPr>
              <a:t>las últimas décadas estamos asistiendo a un continuo crecimiento de la cirugía ambulatoria con procedimientos quirúrgicos más complejos y más </a:t>
            </a:r>
            <a:r>
              <a:rPr lang="es-MX" sz="2400" dirty="0" smtClean="0">
                <a:latin typeface="Eras Light ITC" panose="020B0402030504020804" pitchFamily="34" charset="0"/>
              </a:rPr>
              <a:t>dolorosos.</a:t>
            </a:r>
          </a:p>
          <a:p>
            <a:pPr algn="just"/>
            <a:endParaRPr lang="es-MX" sz="2400" dirty="0">
              <a:latin typeface="Eras Light ITC" panose="020B0402030504020804" pitchFamily="34" charset="0"/>
            </a:endParaRPr>
          </a:p>
          <a:p>
            <a:pPr algn="just"/>
            <a:endParaRPr lang="es-MX" sz="2400" dirty="0">
              <a:latin typeface="Eras Light ITC" panose="020B0402030504020804" pitchFamily="34" charset="0"/>
            </a:endParaRPr>
          </a:p>
          <a:p>
            <a:pPr algn="just"/>
            <a:r>
              <a:rPr lang="es-MX" sz="2400" dirty="0" smtClean="0">
                <a:latin typeface="Eras Light ITC" panose="020B0402030504020804" pitchFamily="34" charset="0"/>
              </a:rPr>
              <a:t>Los </a:t>
            </a:r>
            <a:r>
              <a:rPr lang="es-MX" sz="2400" dirty="0">
                <a:latin typeface="Eras Light ITC" panose="020B0402030504020804" pitchFamily="34" charset="0"/>
              </a:rPr>
              <a:t>bloqueos </a:t>
            </a:r>
            <a:r>
              <a:rPr lang="es-MX" sz="2400" dirty="0" smtClean="0">
                <a:latin typeface="Eras Light ITC" panose="020B0402030504020804" pitchFamily="34" charset="0"/>
              </a:rPr>
              <a:t>regionales proporcionan </a:t>
            </a:r>
            <a:r>
              <a:rPr lang="es-MX" sz="2400" dirty="0">
                <a:latin typeface="Eras Light ITC" panose="020B0402030504020804" pitchFamily="34" charset="0"/>
              </a:rPr>
              <a:t>una analgesia postoperatoria superior, con menor número de efectos secundarios que la mayoría de otras técnicas </a:t>
            </a:r>
            <a:r>
              <a:rPr lang="es-MX" sz="2400" dirty="0" smtClean="0">
                <a:latin typeface="Eras Light ITC" panose="020B0402030504020804" pitchFamily="34" charset="0"/>
              </a:rPr>
              <a:t>analgésicas</a:t>
            </a:r>
            <a:endParaRPr lang="es-MX" sz="2400" dirty="0">
              <a:latin typeface="Eras Light ITC" panose="020B04020305040208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7198"/>
            <a:ext cx="85725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s-MX" b="1" u="sng" dirty="0" smtClean="0"/>
          </a:p>
          <a:p>
            <a:pPr marL="109728" indent="0">
              <a:buNone/>
            </a:pPr>
            <a:r>
              <a:rPr lang="es-MX" b="1" u="sng" dirty="0" smtClean="0"/>
              <a:t>JUSTIFICACION</a:t>
            </a:r>
          </a:p>
          <a:p>
            <a:pPr marL="109728" indent="0">
              <a:buNone/>
            </a:pPr>
            <a:endParaRPr lang="es-MX" dirty="0" smtClean="0"/>
          </a:p>
          <a:p>
            <a:r>
              <a:rPr lang="es-MX" sz="2400" dirty="0" smtClean="0">
                <a:latin typeface="Eras Light ITC" panose="020B0402030504020804" pitchFamily="34" charset="0"/>
              </a:rPr>
              <a:t>La </a:t>
            </a:r>
            <a:r>
              <a:rPr lang="es-MX" sz="2400" dirty="0">
                <a:latin typeface="Eras Light ITC" panose="020B0402030504020804" pitchFamily="34" charset="0"/>
              </a:rPr>
              <a:t>cirugía ortopédica – traumatológica del pie y tobillo produce un dolor postoperatorio intenso de difícil control y </a:t>
            </a:r>
            <a:r>
              <a:rPr lang="es-MX" sz="2400" dirty="0" smtClean="0">
                <a:latin typeface="Eras Light ITC" panose="020B0402030504020804" pitchFamily="34" charset="0"/>
              </a:rPr>
              <a:t>manejo.</a:t>
            </a:r>
          </a:p>
          <a:p>
            <a:pPr marL="109728" indent="0">
              <a:buNone/>
            </a:pPr>
            <a:endParaRPr lang="es-MX" sz="2400" dirty="0" smtClean="0">
              <a:latin typeface="Eras Light ITC" panose="020B0402030504020804" pitchFamily="34" charset="0"/>
            </a:endParaRPr>
          </a:p>
          <a:p>
            <a:r>
              <a:rPr lang="es-MX" sz="2400" dirty="0" smtClean="0">
                <a:latin typeface="Eras Light ITC" panose="020B0402030504020804" pitchFamily="34" charset="0"/>
              </a:rPr>
              <a:t>Las </a:t>
            </a:r>
            <a:r>
              <a:rPr lang="es-MX" sz="2400" dirty="0">
                <a:latin typeface="Eras Light ITC" panose="020B0402030504020804" pitchFamily="34" charset="0"/>
              </a:rPr>
              <a:t>técnicas anestésicas regionales, han mejorado y crecido </a:t>
            </a:r>
            <a:r>
              <a:rPr lang="es-MX" sz="2400" dirty="0" smtClean="0">
                <a:latin typeface="Eras Light ITC" panose="020B0402030504020804" pitchFamily="34" charset="0"/>
              </a:rPr>
              <a:t>permitiendo </a:t>
            </a:r>
            <a:r>
              <a:rPr lang="es-MX" sz="2400" dirty="0">
                <a:latin typeface="Eras Light ITC" panose="020B0402030504020804" pitchFamily="34" charset="0"/>
              </a:rPr>
              <a:t>un abordaje mucho más selectivo, bien localizado y circunscrito al área que se pretende operar.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" y="133405"/>
            <a:ext cx="85725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6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434023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800" dirty="0" smtClean="0"/>
          </a:p>
          <a:p>
            <a:pPr>
              <a:buNone/>
            </a:pPr>
            <a:r>
              <a:rPr lang="es-MX" sz="2800" b="1" u="sng" dirty="0" smtClean="0"/>
              <a:t>PLANTEAMIENTO DEL PROBLEMA</a:t>
            </a:r>
          </a:p>
          <a:p>
            <a:pPr>
              <a:buNone/>
            </a:pPr>
            <a:endParaRPr lang="es-MX" sz="1800" dirty="0" smtClean="0"/>
          </a:p>
          <a:p>
            <a:pPr algn="just"/>
            <a:r>
              <a:rPr lang="es-MX" sz="2400" dirty="0" smtClean="0">
                <a:latin typeface="Eras Light ITC" panose="020B0402030504020804" pitchFamily="34" charset="0"/>
              </a:rPr>
              <a:t>Determinar  </a:t>
            </a:r>
            <a:r>
              <a:rPr lang="es-MX" sz="2400" dirty="0">
                <a:latin typeface="Eras Light ITC" panose="020B0402030504020804" pitchFamily="34" charset="0"/>
              </a:rPr>
              <a:t>si la combinación de </a:t>
            </a:r>
            <a:r>
              <a:rPr lang="es-MX" sz="2400" dirty="0" err="1">
                <a:latin typeface="Eras Light ITC" panose="020B0402030504020804" pitchFamily="34" charset="0"/>
              </a:rPr>
              <a:t>Ropivacaína</a:t>
            </a:r>
            <a:r>
              <a:rPr lang="es-MX" sz="2400" dirty="0">
                <a:latin typeface="Eras Light ITC" panose="020B0402030504020804" pitchFamily="34" charset="0"/>
              </a:rPr>
              <a:t> al .75% más Lidocaína al 2% tiene mejor analgesia postoperatoria en el bloqueo de tobillo que la combinación de  </a:t>
            </a:r>
            <a:r>
              <a:rPr lang="es-MX" sz="2400" dirty="0" err="1">
                <a:latin typeface="Eras Light ITC" panose="020B0402030504020804" pitchFamily="34" charset="0"/>
              </a:rPr>
              <a:t>Bupivacaína</a:t>
            </a:r>
            <a:r>
              <a:rPr lang="es-MX" sz="2400" dirty="0">
                <a:latin typeface="Eras Light ITC" panose="020B0402030504020804" pitchFamily="34" charset="0"/>
              </a:rPr>
              <a:t> al 0.5% más Lidocaína al 2% </a:t>
            </a:r>
          </a:p>
          <a:p>
            <a:pPr algn="just"/>
            <a:endParaRPr lang="es-MX" sz="2400" dirty="0" smtClean="0"/>
          </a:p>
          <a:p>
            <a:pPr marL="109728" indent="0" algn="just">
              <a:buNone/>
            </a:pPr>
            <a:endParaRPr lang="es-MX" sz="2400" dirty="0"/>
          </a:p>
          <a:p>
            <a:pPr algn="just">
              <a:buNone/>
            </a:pPr>
            <a:endParaRPr lang="es-MX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324" t="41016" r="4785" b="36523"/>
          <a:stretch>
            <a:fillRect/>
          </a:stretch>
        </p:blipFill>
        <p:spPr bwMode="auto">
          <a:xfrm>
            <a:off x="285720" y="214290"/>
            <a:ext cx="85725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pPr marL="109728" indent="0">
              <a:buNone/>
            </a:pPr>
            <a:r>
              <a:rPr lang="es-MX" b="1" u="sng" dirty="0" smtClean="0"/>
              <a:t>HIPOTESIS DE TRABAJO</a:t>
            </a:r>
          </a:p>
          <a:p>
            <a:pPr marL="109728" indent="0">
              <a:buNone/>
            </a:pPr>
            <a:endParaRPr lang="es-MX" dirty="0" smtClean="0"/>
          </a:p>
          <a:p>
            <a:pPr algn="just"/>
            <a:r>
              <a:rPr lang="es-ES" sz="2400" dirty="0">
                <a:latin typeface="Eras Light ITC" panose="020B0402030504020804" pitchFamily="34" charset="0"/>
              </a:rPr>
              <a:t>Existe diferencia en cuanto a la analgesia, latencia e incidencia de complicaciones, entre lidocaína simple al 2% más Ropivacaína al 0.75% y Lidocaína simple al 2% más Bupivacaína simple al 0.5% en pacientes en los que se empleó Anestesia Regional con Bloqueo de Tobillo en cirugía de tobillo. </a:t>
            </a:r>
            <a:endParaRPr lang="es-MX" sz="2400" dirty="0">
              <a:latin typeface="Eras Light ITC" panose="020B0402030504020804" pitchFamily="34" charset="0"/>
            </a:endParaRPr>
          </a:p>
          <a:p>
            <a:pPr algn="just"/>
            <a:endParaRPr lang="es-MX" sz="2400" dirty="0">
              <a:latin typeface="Eras Light ITC" panose="020B04020305040208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640"/>
            <a:ext cx="85725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6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4411675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s-MX" sz="2000" b="1" dirty="0" smtClean="0"/>
          </a:p>
          <a:p>
            <a:pPr algn="just">
              <a:buNone/>
            </a:pPr>
            <a:r>
              <a:rPr lang="es-MX" sz="2800" b="1" u="sng" dirty="0" smtClean="0"/>
              <a:t>METODOLOGIA</a:t>
            </a:r>
          </a:p>
          <a:p>
            <a:pPr algn="just">
              <a:buNone/>
            </a:pPr>
            <a:endParaRPr lang="es-MX" sz="2800" u="sng" dirty="0"/>
          </a:p>
          <a:p>
            <a:r>
              <a:rPr lang="es-MX" sz="2800" dirty="0" smtClean="0">
                <a:latin typeface="Eras Light ITC" panose="020B0402030504020804" pitchFamily="34" charset="0"/>
              </a:rPr>
              <a:t>Es </a:t>
            </a:r>
            <a:r>
              <a:rPr lang="es-MX" sz="2800" dirty="0">
                <a:latin typeface="Eras Light ITC" panose="020B0402030504020804" pitchFamily="34" charset="0"/>
              </a:rPr>
              <a:t>un ensayo clínico cuasi-experimental </a:t>
            </a:r>
            <a:r>
              <a:rPr lang="es-MX" sz="2800" dirty="0" smtClean="0">
                <a:latin typeface="Eras Light ITC" panose="020B0402030504020804" pitchFamily="34" charset="0"/>
              </a:rPr>
              <a:t>longitudinal. </a:t>
            </a:r>
          </a:p>
          <a:p>
            <a:pPr marL="109728" indent="0">
              <a:buNone/>
            </a:pPr>
            <a:endParaRPr lang="es-MX" sz="2800" dirty="0">
              <a:latin typeface="Eras Light ITC" panose="020B0402030504020804" pitchFamily="34" charset="0"/>
            </a:endParaRPr>
          </a:p>
          <a:p>
            <a:pPr algn="just"/>
            <a:r>
              <a:rPr lang="es-MX" sz="2800" dirty="0">
                <a:latin typeface="Eras Light ITC" panose="020B0402030504020804" pitchFamily="34" charset="0"/>
              </a:rPr>
              <a:t>Todo paciente programado para cirugía ambulatoria de tobillo, ambos sexos, entre 18 y 70 años, ASA II, III, que otorgo consentimiento informado, se excluyeron aquellos pacientes con alergia conocida a los anestésicos utilizados, así mismo pacientes con alteraciones de la coagulación, cirugías con duración mayor a tres horas y quienes presentaran complicaciones </a:t>
            </a:r>
            <a:r>
              <a:rPr lang="es-MX" sz="2800" dirty="0" err="1">
                <a:latin typeface="Eras Light ITC" panose="020B0402030504020804" pitchFamily="34" charset="0"/>
              </a:rPr>
              <a:t>transoperatorias</a:t>
            </a:r>
            <a:r>
              <a:rPr lang="es-MX" sz="2800" dirty="0">
                <a:latin typeface="Eras Light ITC" panose="020B0402030504020804" pitchFamily="34" charset="0"/>
              </a:rPr>
              <a:t> </a:t>
            </a:r>
            <a:endParaRPr lang="es-MX" sz="2800" u="sng" dirty="0">
              <a:latin typeface="Eras Light ITC" panose="020B04020305040208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324" t="41016" r="4785" b="36523"/>
          <a:stretch>
            <a:fillRect/>
          </a:stretch>
        </p:blipFill>
        <p:spPr bwMode="auto">
          <a:xfrm>
            <a:off x="285720" y="214290"/>
            <a:ext cx="85725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760835"/>
            <a:ext cx="8229600" cy="4246456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pPr algn="just"/>
            <a:r>
              <a:rPr lang="es-MX" sz="2400" dirty="0">
                <a:latin typeface="Eras Light ITC" panose="020B0402030504020804" pitchFamily="34" charset="0"/>
              </a:rPr>
              <a:t>Para la realización de bloqueos se utilizaron anestésicos locales Ropivacaína 7.5% </a:t>
            </a:r>
            <a:r>
              <a:rPr lang="es-MX" sz="2400" dirty="0" smtClean="0">
                <a:latin typeface="Eras Light ITC" panose="020B0402030504020804" pitchFamily="34" charset="0"/>
              </a:rPr>
              <a:t>(</a:t>
            </a:r>
            <a:r>
              <a:rPr lang="es-MX" sz="2400" dirty="0">
                <a:latin typeface="Eras Light ITC" panose="020B0402030504020804" pitchFamily="34" charset="0"/>
              </a:rPr>
              <a:t>75 mg) Lidocaína 2% </a:t>
            </a:r>
            <a:r>
              <a:rPr lang="es-MX" sz="2400" dirty="0" smtClean="0">
                <a:latin typeface="Eras Light ITC" panose="020B0402030504020804" pitchFamily="34" charset="0"/>
              </a:rPr>
              <a:t>(</a:t>
            </a:r>
            <a:r>
              <a:rPr lang="es-MX" sz="2400" dirty="0">
                <a:latin typeface="Eras Light ITC" panose="020B0402030504020804" pitchFamily="34" charset="0"/>
              </a:rPr>
              <a:t>200 mg) </a:t>
            </a:r>
            <a:r>
              <a:rPr lang="es-MX" sz="2400" dirty="0" err="1">
                <a:latin typeface="Eras Light ITC" panose="020B0402030504020804" pitchFamily="34" charset="0"/>
              </a:rPr>
              <a:t>Bupivacaina</a:t>
            </a:r>
            <a:r>
              <a:rPr lang="es-MX" sz="2400" dirty="0">
                <a:latin typeface="Eras Light ITC" panose="020B0402030504020804" pitchFamily="34" charset="0"/>
              </a:rPr>
              <a:t> 0.5% </a:t>
            </a:r>
            <a:r>
              <a:rPr lang="es-MX" sz="2400" dirty="0" smtClean="0">
                <a:latin typeface="Eras Light ITC" panose="020B0402030504020804" pitchFamily="34" charset="0"/>
              </a:rPr>
              <a:t>(</a:t>
            </a:r>
            <a:r>
              <a:rPr lang="es-MX" sz="2400" dirty="0">
                <a:latin typeface="Eras Light ITC" panose="020B0402030504020804" pitchFamily="34" charset="0"/>
              </a:rPr>
              <a:t>50 mg) en volumen de 15 – 20 ml monitorización signos vitales (FC y TA) </a:t>
            </a:r>
            <a:r>
              <a:rPr lang="es-MX" sz="2400" dirty="0" smtClean="0">
                <a:latin typeface="Eras Light ITC" panose="020B0402030504020804" pitchFamily="34" charset="0"/>
              </a:rPr>
              <a:t>mediante </a:t>
            </a:r>
            <a:r>
              <a:rPr lang="es-MX" sz="2400" dirty="0">
                <a:latin typeface="Eras Light ITC" panose="020B0402030504020804" pitchFamily="34" charset="0"/>
              </a:rPr>
              <a:t>técnica clásica se lleva a cabo procedimiento anestésico, evaluando eficacia anestésica y mediante escalas de EVA y BROMAGE valoración de tiempo de recuperación y analgesia posoperatoria.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725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0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2226" t="28320" r="31885" b="11966"/>
          <a:stretch>
            <a:fillRect/>
          </a:stretch>
        </p:blipFill>
        <p:spPr bwMode="auto">
          <a:xfrm>
            <a:off x="285720" y="1714489"/>
            <a:ext cx="857256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7324" t="41016" r="4785" b="36523"/>
          <a:stretch>
            <a:fillRect/>
          </a:stretch>
        </p:blipFill>
        <p:spPr bwMode="auto">
          <a:xfrm>
            <a:off x="285720" y="214290"/>
            <a:ext cx="85725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 l="7324" t="41016" r="4785" b="36523"/>
          <a:stretch>
            <a:fillRect/>
          </a:stretch>
        </p:blipFill>
        <p:spPr bwMode="auto">
          <a:xfrm>
            <a:off x="285720" y="214290"/>
            <a:ext cx="85725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</TotalTime>
  <Words>432</Words>
  <Application>Microsoft Office PowerPoint</Application>
  <PresentationFormat>Presentación en pantalla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Concurrencia</vt:lpstr>
      <vt:lpstr>          UNIVERSIDAD VERACRUZANA SERVICIOS DE SALUD DE VERACRUZ HOSPITAL DE ALTA ESPECIALIDAD DE VERACRUZ  TESIS DE POSGRADO   TÍTULO ANALGESIA POSTOPERATORIA CON BLOQUEO REGIONAL PARA CIRUGÍA AMBULATORIA DE PIE Y TOBILLO EN EL HOSPITAL DE ALTA ESPECIALIDAD DE VERACRUZ   Para obtener el título de especialista en: ANESTESIOLOGIA  Presenta DRA. MIRIAM HERNANDEZ HERNANDEZ  Directores de tesis DR. JAVIER DE JESUS HEREDIA DELFIN DR. JESUS PLANCARTE SANCHEZ    Director Metodológico DR. En C. ROBERTO LAGUNES CORDOBA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ANALGESIA POSTOPERATORIA CON BLOQUEO REGIONAL PARA CIRUGÍA AMBULATORIA DE PIE Y TOBILLO EN EL HOSPITAL DE ALTA ESPECIALIDAD DE VERACRUZ </dc:title>
  <dc:creator>HOME</dc:creator>
  <cp:lastModifiedBy>Luffi</cp:lastModifiedBy>
  <cp:revision>8</cp:revision>
  <dcterms:created xsi:type="dcterms:W3CDTF">2014-01-17T20:35:21Z</dcterms:created>
  <dcterms:modified xsi:type="dcterms:W3CDTF">2014-01-27T19:11:59Z</dcterms:modified>
</cp:coreProperties>
</file>