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2" r:id="rId6"/>
    <p:sldId id="269" r:id="rId7"/>
    <p:sldId id="272" r:id="rId8"/>
    <p:sldId id="273" r:id="rId9"/>
    <p:sldId id="263" r:id="rId10"/>
    <p:sldId id="268"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EF271365-0902-4322-B4BE-DBCB459AB78F}" type="datetimeFigureOut">
              <a:rPr lang="es-ES" smtClean="0"/>
              <a:pPr/>
              <a:t>17/02/2014</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B692EAB-5A38-4C0C-A43F-0B910C99338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F271365-0902-4322-B4BE-DBCB459AB78F}" type="datetimeFigureOut">
              <a:rPr lang="es-ES" smtClean="0"/>
              <a:pPr/>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692EAB-5A38-4C0C-A43F-0B910C99338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F271365-0902-4322-B4BE-DBCB459AB78F}" type="datetimeFigureOut">
              <a:rPr lang="es-ES" smtClean="0"/>
              <a:pPr/>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692EAB-5A38-4C0C-A43F-0B910C99338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EF271365-0902-4322-B4BE-DBCB459AB78F}" type="datetimeFigureOut">
              <a:rPr lang="es-ES" smtClean="0"/>
              <a:pPr/>
              <a:t>17/02/2014</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7B692EAB-5A38-4C0C-A43F-0B910C99338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EF271365-0902-4322-B4BE-DBCB459AB78F}" type="datetimeFigureOut">
              <a:rPr lang="es-ES" smtClean="0"/>
              <a:pPr/>
              <a:t>17/02/2014</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7B692EAB-5A38-4C0C-A43F-0B910C993389}"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EF271365-0902-4322-B4BE-DBCB459AB78F}" type="datetimeFigureOut">
              <a:rPr lang="es-ES" smtClean="0"/>
              <a:pPr/>
              <a:t>17/02/2014</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7B692EAB-5A38-4C0C-A43F-0B910C99338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EF271365-0902-4322-B4BE-DBCB459AB78F}" type="datetimeFigureOut">
              <a:rPr lang="es-ES" smtClean="0"/>
              <a:pPr/>
              <a:t>17/02/2014</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7B692EAB-5A38-4C0C-A43F-0B910C99338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F271365-0902-4322-B4BE-DBCB459AB78F}" type="datetimeFigureOut">
              <a:rPr lang="es-ES" smtClean="0"/>
              <a:pPr/>
              <a:t>17/02/2014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B692EAB-5A38-4C0C-A43F-0B910C99338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EF271365-0902-4322-B4BE-DBCB459AB78F}" type="datetimeFigureOut">
              <a:rPr lang="es-ES" smtClean="0"/>
              <a:pPr/>
              <a:t>17/02/2014</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7B692EAB-5A38-4C0C-A43F-0B910C99338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EF271365-0902-4322-B4BE-DBCB459AB78F}" type="datetimeFigureOut">
              <a:rPr lang="es-ES" smtClean="0"/>
              <a:pPr/>
              <a:t>17/02/2014</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7B692EAB-5A38-4C0C-A43F-0B910C99338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EF271365-0902-4322-B4BE-DBCB459AB78F}" type="datetimeFigureOut">
              <a:rPr lang="es-ES" smtClean="0"/>
              <a:pPr/>
              <a:t>17/02/2014</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7B692EAB-5A38-4C0C-A43F-0B910C99338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F271365-0902-4322-B4BE-DBCB459AB78F}" type="datetimeFigureOut">
              <a:rPr lang="es-ES" smtClean="0"/>
              <a:pPr/>
              <a:t>17/02/2014</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B692EAB-5A38-4C0C-A43F-0B910C993389}"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13716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pic>
        <p:nvPicPr>
          <p:cNvPr id="2061" name="Imagen 5" descr="Descripción: imss lo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87036"/>
            <a:ext cx="936263" cy="1219200"/>
          </a:xfrm>
          <a:prstGeom prst="rect">
            <a:avLst/>
          </a:prstGeom>
          <a:noFill/>
          <a:extLst>
            <a:ext uri="{909E8E84-426E-40DD-AFC4-6F175D3DCCD1}">
              <a14:hiddenFill xmlns:a14="http://schemas.microsoft.com/office/drawing/2010/main" xmlns="">
                <a:solidFill>
                  <a:srgbClr val="FFFFFF"/>
                </a:solidFill>
              </a14:hiddenFill>
            </a:ext>
          </a:extLst>
        </p:spPr>
      </p:pic>
      <p:pic>
        <p:nvPicPr>
          <p:cNvPr id="2062" name="0 Imagen"/>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84367" y="157282"/>
            <a:ext cx="1061343" cy="1176218"/>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1 Conector recto"/>
          <p:cNvSpPr>
            <a:spLocks noChangeShapeType="1"/>
          </p:cNvSpPr>
          <p:nvPr/>
        </p:nvSpPr>
        <p:spPr bwMode="auto">
          <a:xfrm flipV="1">
            <a:off x="1486353" y="1196752"/>
            <a:ext cx="5838365" cy="34636"/>
          </a:xfrm>
          <a:prstGeom prst="line">
            <a:avLst/>
          </a:prstGeom>
          <a:noFill/>
          <a:ln w="38100">
            <a:solidFill>
              <a:srgbClr val="9BBB59"/>
            </a:solidFill>
            <a:round/>
            <a:headEnd/>
            <a:tailEnd/>
          </a:ln>
          <a:effectLst>
            <a:outerShdw dist="23000" dir="5400000" rotWithShape="0">
              <a:srgbClr val="000000">
                <a:alpha val="34999"/>
              </a:srgbClr>
            </a:outerShdw>
          </a:effectLst>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5" name="6 Conector recto"/>
          <p:cNvSpPr>
            <a:spLocks noChangeShapeType="1"/>
          </p:cNvSpPr>
          <p:nvPr/>
        </p:nvSpPr>
        <p:spPr bwMode="auto">
          <a:xfrm flipV="1">
            <a:off x="1683847" y="1406236"/>
            <a:ext cx="5443375" cy="0"/>
          </a:xfrm>
          <a:prstGeom prst="line">
            <a:avLst/>
          </a:prstGeom>
          <a:noFill/>
          <a:ln w="38100">
            <a:solidFill>
              <a:srgbClr val="F79646"/>
            </a:solidFill>
            <a:round/>
            <a:headEnd/>
            <a:tailEnd/>
          </a:ln>
          <a:effectLst>
            <a:outerShdw dist="23000" dir="5400000" rotWithShape="0">
              <a:srgbClr val="000000">
                <a:alpha val="34999"/>
              </a:srgbClr>
            </a:outerShdw>
          </a:effectLst>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6" name="7 Conector recto"/>
          <p:cNvSpPr>
            <a:spLocks noChangeShapeType="1"/>
          </p:cNvSpPr>
          <p:nvPr/>
        </p:nvSpPr>
        <p:spPr bwMode="auto">
          <a:xfrm flipV="1">
            <a:off x="1924466" y="1600200"/>
            <a:ext cx="4962140" cy="0"/>
          </a:xfrm>
          <a:prstGeom prst="line">
            <a:avLst/>
          </a:prstGeom>
          <a:noFill/>
          <a:ln w="38100">
            <a:solidFill>
              <a:srgbClr val="4F81BD"/>
            </a:solidFill>
            <a:round/>
            <a:headEnd/>
            <a:tailEnd/>
          </a:ln>
          <a:effectLst>
            <a:outerShdw dist="23000" dir="5400000" rotWithShape="0">
              <a:srgbClr val="000000">
                <a:alpha val="34999"/>
              </a:srgbClr>
            </a:outerShdw>
          </a:effectLst>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7" name="Rectangle 1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8" name="Rectangle 16"/>
          <p:cNvSpPr>
            <a:spLocks noChangeArrowheads="1"/>
          </p:cNvSpPr>
          <p:nvPr/>
        </p:nvSpPr>
        <p:spPr bwMode="auto">
          <a:xfrm>
            <a:off x="2123728" y="119463"/>
            <a:ext cx="4563616" cy="12311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INSTITUTO MEXICANO DEL SEGURO SOCIAL</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UNIVERSIDAD VERACRUZANA </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DELEGACION VERACRUZ NORTE</a:t>
            </a:r>
          </a:p>
          <a:p>
            <a:pPr marL="0" marR="0" lvl="0" indent="0" algn="ctr" defTabSz="914400" rtl="0" eaLnBrk="0" fontAlgn="base" latinLnBrk="0" hangingPunct="0">
              <a:lnSpc>
                <a:spcPct val="100000"/>
              </a:lnSpc>
              <a:spcBef>
                <a:spcPct val="0"/>
              </a:spcBef>
              <a:spcAft>
                <a:spcPct val="0"/>
              </a:spcAft>
              <a:buClrTx/>
              <a:buSzTx/>
              <a:buFontTx/>
              <a:buNone/>
              <a:tabLst/>
            </a:pPr>
            <a:r>
              <a:rPr lang="es-MX" sz="1400" b="1" dirty="0" smtClean="0">
                <a:latin typeface="Arial" pitchFamily="34" charset="0"/>
                <a:cs typeface="Arial" pitchFamily="34" charset="0"/>
              </a:rPr>
              <a:t>UNIDAD DE MEDICINA FAMILIAR No. 61</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20 Subtítulo"/>
          <p:cNvSpPr>
            <a:spLocks noGrp="1"/>
          </p:cNvSpPr>
          <p:nvPr>
            <p:ph type="subTitle" idx="1"/>
          </p:nvPr>
        </p:nvSpPr>
        <p:spPr>
          <a:xfrm>
            <a:off x="620530" y="2250280"/>
            <a:ext cx="7982925" cy="1178720"/>
          </a:xfrm>
        </p:spPr>
        <p:txBody>
          <a:bodyPr>
            <a:normAutofit/>
          </a:bodyPr>
          <a:lstStyle/>
          <a:p>
            <a:pPr algn="just"/>
            <a:r>
              <a:rPr lang="es-MX" sz="2000" b="1" i="1" dirty="0">
                <a:solidFill>
                  <a:schemeClr val="tx1"/>
                </a:solidFill>
              </a:rPr>
              <a:t>“COMPARACIÓN DE LA EFICACIA DEL MANEJO DE CRISIS ASMÁTICA MEDIANTE INHALACIÓN CON CÁMARA ESPACIADORA Y NEBULIZACIÓN EN NIÑOS.”</a:t>
            </a:r>
            <a:endParaRPr lang="es-MX" sz="2000" b="1" dirty="0">
              <a:solidFill>
                <a:schemeClr val="tx1"/>
              </a:solidFill>
            </a:endParaRPr>
          </a:p>
          <a:p>
            <a:endParaRPr lang="es-MX" dirty="0"/>
          </a:p>
        </p:txBody>
      </p:sp>
      <p:sp>
        <p:nvSpPr>
          <p:cNvPr id="22" name="21 Rectángulo"/>
          <p:cNvSpPr/>
          <p:nvPr/>
        </p:nvSpPr>
        <p:spPr>
          <a:xfrm>
            <a:off x="1332465" y="3441405"/>
            <a:ext cx="6542030" cy="2585323"/>
          </a:xfrm>
          <a:prstGeom prst="rect">
            <a:avLst/>
          </a:prstGeom>
        </p:spPr>
        <p:txBody>
          <a:bodyPr wrap="square">
            <a:spAutoFit/>
          </a:bodyPr>
          <a:lstStyle/>
          <a:p>
            <a:pPr algn="ctr"/>
            <a:r>
              <a:rPr lang="es-MX" b="1" dirty="0"/>
              <a:t>Tesis que para obtener el posgrado de </a:t>
            </a:r>
            <a:endParaRPr lang="es-MX" dirty="0"/>
          </a:p>
          <a:p>
            <a:pPr algn="ctr"/>
            <a:r>
              <a:rPr lang="es-MX" dirty="0"/>
              <a:t>MEDICINA FAMILIAR </a:t>
            </a:r>
          </a:p>
          <a:p>
            <a:pPr algn="ctr"/>
            <a:r>
              <a:rPr lang="es-MX" b="1" dirty="0"/>
              <a:t> </a:t>
            </a:r>
            <a:endParaRPr lang="es-MX" dirty="0"/>
          </a:p>
          <a:p>
            <a:pPr algn="ctr"/>
            <a:r>
              <a:rPr lang="es-MX" b="1" dirty="0"/>
              <a:t>Presenta</a:t>
            </a:r>
            <a:endParaRPr lang="es-MX" dirty="0"/>
          </a:p>
          <a:p>
            <a:pPr algn="ctr"/>
            <a:r>
              <a:rPr lang="es-MX" b="1" dirty="0"/>
              <a:t> </a:t>
            </a:r>
            <a:endParaRPr lang="es-MX" dirty="0"/>
          </a:p>
          <a:p>
            <a:pPr algn="ctr"/>
            <a:r>
              <a:rPr lang="es-MX" dirty="0" smtClean="0"/>
              <a:t>LILIA </a:t>
            </a:r>
            <a:r>
              <a:rPr lang="es-MX" dirty="0"/>
              <a:t>ISABEL GÓMEZ </a:t>
            </a:r>
            <a:r>
              <a:rPr lang="es-MX" dirty="0" smtClean="0"/>
              <a:t>BECERRA R3MF</a:t>
            </a:r>
            <a:endParaRPr lang="es-MX" dirty="0"/>
          </a:p>
          <a:p>
            <a:pPr algn="ctr"/>
            <a:r>
              <a:rPr lang="es-MX" b="1" dirty="0"/>
              <a:t> </a:t>
            </a:r>
            <a:endParaRPr lang="es-MX" dirty="0"/>
          </a:p>
          <a:p>
            <a:pPr algn="ctr"/>
            <a:r>
              <a:rPr lang="es-MX" b="1" dirty="0" smtClean="0"/>
              <a:t>Asesor: </a:t>
            </a:r>
            <a:endParaRPr lang="es-MX" dirty="0"/>
          </a:p>
          <a:p>
            <a:pPr algn="ctr"/>
            <a:r>
              <a:rPr lang="es-MX" dirty="0"/>
              <a:t>DRA. EDITH GUILLÉN SALOMÓN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a:t>
            </a:r>
            <a:endParaRPr lang="es-ES" dirty="0"/>
          </a:p>
        </p:txBody>
      </p:sp>
      <p:sp>
        <p:nvSpPr>
          <p:cNvPr id="3" name="2 Marcador de contenido"/>
          <p:cNvSpPr>
            <a:spLocks noGrp="1"/>
          </p:cNvSpPr>
          <p:nvPr>
            <p:ph idx="1"/>
          </p:nvPr>
        </p:nvSpPr>
        <p:spPr/>
        <p:txBody>
          <a:bodyPr>
            <a:normAutofit/>
          </a:bodyPr>
          <a:lstStyle/>
          <a:p>
            <a:pPr algn="just"/>
            <a:r>
              <a:rPr lang="es-MX" sz="2000" dirty="0" smtClean="0">
                <a:latin typeface="Arial" pitchFamily="34" charset="0"/>
                <a:cs typeface="Arial" pitchFamily="34" charset="0"/>
              </a:rPr>
              <a:t>Se </a:t>
            </a:r>
            <a:r>
              <a:rPr lang="es-MX" sz="2000" dirty="0">
                <a:latin typeface="Arial" pitchFamily="34" charset="0"/>
                <a:cs typeface="Arial" pitchFamily="34" charset="0"/>
              </a:rPr>
              <a:t>observó que el uso de beta antagonistas 2, son eficaces de manera similar mediante inhalación con cámara espaciadora y nebulización en niños con crisis asmáticas tratados en el I nivel de los servicios de Urgencias.</a:t>
            </a:r>
          </a:p>
          <a:p>
            <a:pPr algn="just"/>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INTRODUCCION</a:t>
            </a:r>
            <a:endParaRPr lang="es-ES" dirty="0"/>
          </a:p>
        </p:txBody>
      </p:sp>
      <p:sp>
        <p:nvSpPr>
          <p:cNvPr id="3" name="2 Marcador de contenido"/>
          <p:cNvSpPr>
            <a:spLocks noGrp="1"/>
          </p:cNvSpPr>
          <p:nvPr>
            <p:ph idx="1"/>
          </p:nvPr>
        </p:nvSpPr>
        <p:spPr/>
        <p:txBody>
          <a:bodyPr>
            <a:normAutofit/>
          </a:bodyPr>
          <a:lstStyle/>
          <a:p>
            <a:pPr algn="just"/>
            <a:r>
              <a:rPr lang="es-ES" sz="1800" dirty="0" smtClean="0">
                <a:latin typeface="Arial" pitchFamily="34" charset="0"/>
                <a:cs typeface="Arial" pitchFamily="34" charset="0"/>
              </a:rPr>
              <a:t>El asma es  un trastorno </a:t>
            </a:r>
            <a:r>
              <a:rPr lang="es-ES" sz="1800" dirty="0">
                <a:latin typeface="Arial" pitchFamily="34" charset="0"/>
                <a:cs typeface="Arial" pitchFamily="34" charset="0"/>
              </a:rPr>
              <a:t>inflamatorio crónico de la vía </a:t>
            </a:r>
            <a:r>
              <a:rPr lang="es-ES" sz="1800" dirty="0" smtClean="0">
                <a:latin typeface="Arial" pitchFamily="34" charset="0"/>
                <a:cs typeface="Arial" pitchFamily="34" charset="0"/>
              </a:rPr>
              <a:t>aérea</a:t>
            </a:r>
          </a:p>
          <a:p>
            <a:pPr marL="64008" indent="0" algn="just">
              <a:buNone/>
            </a:pPr>
            <a:endParaRPr lang="es-ES" sz="1800" dirty="0" smtClean="0">
              <a:latin typeface="Arial" pitchFamily="34" charset="0"/>
              <a:cs typeface="Arial" pitchFamily="34" charset="0"/>
            </a:endParaRPr>
          </a:p>
          <a:p>
            <a:pPr algn="just"/>
            <a:r>
              <a:rPr lang="es-ES" sz="1800" dirty="0">
                <a:latin typeface="Arial" pitchFamily="34" charset="0"/>
                <a:cs typeface="Arial" pitchFamily="34" charset="0"/>
              </a:rPr>
              <a:t>E</a:t>
            </a:r>
            <a:r>
              <a:rPr lang="es-ES" sz="1800" dirty="0" smtClean="0">
                <a:latin typeface="Arial" pitchFamily="34" charset="0"/>
                <a:cs typeface="Arial" pitchFamily="34" charset="0"/>
              </a:rPr>
              <a:t>s </a:t>
            </a:r>
            <a:r>
              <a:rPr lang="es-ES" sz="1800" dirty="0">
                <a:latin typeface="Arial" pitchFamily="34" charset="0"/>
                <a:cs typeface="Arial" pitchFamily="34" charset="0"/>
              </a:rPr>
              <a:t>una de las enfermedades crónicas más frecuentes </a:t>
            </a:r>
            <a:r>
              <a:rPr lang="es-ES" sz="1800" dirty="0" smtClean="0">
                <a:latin typeface="Arial" pitchFamily="34" charset="0"/>
                <a:cs typeface="Arial" pitchFamily="34" charset="0"/>
              </a:rPr>
              <a:t>en </a:t>
            </a:r>
            <a:r>
              <a:rPr lang="es-ES" sz="1800" dirty="0">
                <a:latin typeface="Arial" pitchFamily="34" charset="0"/>
                <a:cs typeface="Arial" pitchFamily="34" charset="0"/>
              </a:rPr>
              <a:t>los niños. </a:t>
            </a:r>
            <a:r>
              <a:rPr lang="es-MX" sz="1800" dirty="0" smtClean="0">
                <a:latin typeface="Arial" pitchFamily="34" charset="0"/>
                <a:cs typeface="Arial" pitchFamily="34" charset="0"/>
              </a:rPr>
              <a:t>La </a:t>
            </a:r>
            <a:r>
              <a:rPr lang="es-MX" sz="1800" dirty="0">
                <a:latin typeface="Arial" pitchFamily="34" charset="0"/>
                <a:cs typeface="Arial" pitchFamily="34" charset="0"/>
              </a:rPr>
              <a:t>incidencia anual </a:t>
            </a:r>
            <a:r>
              <a:rPr lang="es-MX" sz="1800" dirty="0" smtClean="0">
                <a:latin typeface="Arial" pitchFamily="34" charset="0"/>
                <a:cs typeface="Arial" pitchFamily="34" charset="0"/>
              </a:rPr>
              <a:t> en México es </a:t>
            </a:r>
            <a:r>
              <a:rPr lang="es-MX" sz="1800" dirty="0">
                <a:latin typeface="Arial" pitchFamily="34" charset="0"/>
                <a:cs typeface="Arial" pitchFamily="34" charset="0"/>
              </a:rPr>
              <a:t>de 2.78 por 1,000 habitantes.</a:t>
            </a:r>
            <a:endParaRPr lang="es-MX" sz="1800" dirty="0" smtClean="0">
              <a:latin typeface="Arial" pitchFamily="34" charset="0"/>
              <a:cs typeface="Arial" pitchFamily="34" charset="0"/>
            </a:endParaRPr>
          </a:p>
          <a:p>
            <a:pPr algn="just"/>
            <a:endParaRPr lang="es-ES" sz="1800" dirty="0">
              <a:latin typeface="Arial" pitchFamily="34" charset="0"/>
              <a:cs typeface="Arial" pitchFamily="34" charset="0"/>
            </a:endParaRPr>
          </a:p>
          <a:p>
            <a:pPr algn="just"/>
            <a:r>
              <a:rPr lang="es-ES" sz="1800" dirty="0" smtClean="0">
                <a:latin typeface="Arial" pitchFamily="34" charset="0"/>
                <a:cs typeface="Arial" pitchFamily="34" charset="0"/>
              </a:rPr>
              <a:t>Su </a:t>
            </a:r>
            <a:r>
              <a:rPr lang="es-ES" sz="1800" dirty="0">
                <a:latin typeface="Arial" pitchFamily="34" charset="0"/>
                <a:cs typeface="Arial" pitchFamily="34" charset="0"/>
              </a:rPr>
              <a:t>tratamiento incluye el uso de medicamentos durante períodos </a:t>
            </a:r>
            <a:r>
              <a:rPr lang="es-ES" sz="1800" dirty="0" smtClean="0">
                <a:latin typeface="Arial" pitchFamily="34" charset="0"/>
                <a:cs typeface="Arial" pitchFamily="34" charset="0"/>
              </a:rPr>
              <a:t>prolongados </a:t>
            </a:r>
            <a:r>
              <a:rPr lang="es-ES" sz="1800" dirty="0">
                <a:latin typeface="Arial" pitchFamily="34" charset="0"/>
                <a:cs typeface="Arial" pitchFamily="34" charset="0"/>
              </a:rPr>
              <a:t>para lograr el control de la </a:t>
            </a:r>
            <a:r>
              <a:rPr lang="es-ES" sz="1800" dirty="0" smtClean="0">
                <a:latin typeface="Arial" pitchFamily="34" charset="0"/>
                <a:cs typeface="Arial" pitchFamily="34" charset="0"/>
              </a:rPr>
              <a:t>enfermedad.</a:t>
            </a:r>
          </a:p>
          <a:p>
            <a:pPr algn="just"/>
            <a:endParaRPr lang="es-MX" sz="1800" dirty="0">
              <a:latin typeface="Arial" pitchFamily="34" charset="0"/>
              <a:cs typeface="Arial" pitchFamily="34" charset="0"/>
            </a:endParaRPr>
          </a:p>
          <a:p>
            <a:pPr algn="just"/>
            <a:r>
              <a:rPr lang="es-MX" sz="1800" dirty="0">
                <a:latin typeface="Arial" pitchFamily="34" charset="0"/>
                <a:cs typeface="Arial" pitchFamily="34" charset="0"/>
              </a:rPr>
              <a:t>S</a:t>
            </a:r>
            <a:r>
              <a:rPr lang="es-MX" sz="1800" dirty="0" smtClean="0">
                <a:latin typeface="Arial" pitchFamily="34" charset="0"/>
                <a:cs typeface="Arial" pitchFamily="34" charset="0"/>
              </a:rPr>
              <a:t>albutamol fármaco </a:t>
            </a:r>
            <a:r>
              <a:rPr lang="es-MX" sz="1800" dirty="0">
                <a:latin typeface="Arial" pitchFamily="34" charset="0"/>
                <a:cs typeface="Arial" pitchFamily="34" charset="0"/>
              </a:rPr>
              <a:t>broncodilatador de primera línea </a:t>
            </a:r>
            <a:r>
              <a:rPr lang="es-MX" sz="1800" dirty="0" smtClean="0">
                <a:latin typeface="Arial" pitchFamily="34" charset="0"/>
                <a:cs typeface="Arial" pitchFamily="34" charset="0"/>
              </a:rPr>
              <a:t>y el más </a:t>
            </a:r>
            <a:r>
              <a:rPr lang="es-MX" sz="1800" dirty="0">
                <a:latin typeface="Arial" pitchFamily="34" charset="0"/>
                <a:cs typeface="Arial" pitchFamily="34" charset="0"/>
              </a:rPr>
              <a:t>usado en el tratamiento de la crisis asmática en la </a:t>
            </a:r>
            <a:r>
              <a:rPr lang="es-MX" sz="1800" dirty="0" smtClean="0">
                <a:latin typeface="Arial" pitchFamily="34" charset="0"/>
                <a:cs typeface="Arial" pitchFamily="34" charset="0"/>
              </a:rPr>
              <a:t>infancia. </a:t>
            </a:r>
          </a:p>
          <a:p>
            <a:pPr algn="just"/>
            <a:endParaRPr lang="es-MX" sz="1800" dirty="0" smtClean="0">
              <a:latin typeface="Arial" pitchFamily="34" charset="0"/>
              <a:cs typeface="Arial" pitchFamily="34" charset="0"/>
            </a:endParaRPr>
          </a:p>
          <a:p>
            <a:pPr algn="just"/>
            <a:r>
              <a:rPr lang="es-MX" sz="1800" dirty="0">
                <a:latin typeface="Arial" pitchFamily="34" charset="0"/>
                <a:cs typeface="Arial" pitchFamily="34" charset="0"/>
              </a:rPr>
              <a:t>El método habitual para administrar estos fármacos en urgencias ha sido la nebulización, utilizando un sistema neumático o ultrasónico, con amplio conocimiento de su manejo y eficacia probada. </a:t>
            </a:r>
            <a:endParaRPr lang="es-ES"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JUSTIFICACION</a:t>
            </a:r>
            <a:endParaRPr lang="es-ES" dirty="0"/>
          </a:p>
        </p:txBody>
      </p:sp>
      <p:sp>
        <p:nvSpPr>
          <p:cNvPr id="3" name="2 Marcador de contenido"/>
          <p:cNvSpPr>
            <a:spLocks noGrp="1"/>
          </p:cNvSpPr>
          <p:nvPr>
            <p:ph idx="1"/>
          </p:nvPr>
        </p:nvSpPr>
        <p:spPr/>
        <p:txBody>
          <a:bodyPr>
            <a:normAutofit lnSpcReduction="10000"/>
          </a:bodyPr>
          <a:lstStyle/>
          <a:p>
            <a:pPr algn="just"/>
            <a:r>
              <a:rPr lang="es-MX" sz="1800" dirty="0" smtClean="0">
                <a:latin typeface="Arial" pitchFamily="34" charset="0"/>
                <a:cs typeface="Arial" pitchFamily="34" charset="0"/>
              </a:rPr>
              <a:t>El </a:t>
            </a:r>
            <a:r>
              <a:rPr lang="es-MX" sz="1800" dirty="0">
                <a:latin typeface="Arial" pitchFamily="34" charset="0"/>
                <a:cs typeface="Arial" pitchFamily="34" charset="0"/>
              </a:rPr>
              <a:t>uso del nebulizador está ampliamente arraigado en urgencias y además de su eficacia, presenta ventajas adicionales que le convierten, en muchos casos, en el método de elección.. </a:t>
            </a:r>
            <a:endParaRPr lang="es-MX" sz="1800" dirty="0" smtClean="0">
              <a:latin typeface="Arial" pitchFamily="34" charset="0"/>
              <a:cs typeface="Arial" pitchFamily="34" charset="0"/>
            </a:endParaRPr>
          </a:p>
          <a:p>
            <a:pPr algn="just">
              <a:buNone/>
            </a:pPr>
            <a:endParaRPr lang="es-MX" sz="1800" dirty="0" smtClean="0">
              <a:latin typeface="Arial" pitchFamily="34" charset="0"/>
              <a:cs typeface="Arial" pitchFamily="34" charset="0"/>
            </a:endParaRPr>
          </a:p>
          <a:p>
            <a:pPr algn="just"/>
            <a:r>
              <a:rPr lang="es-MX" sz="1800" dirty="0">
                <a:latin typeface="Arial" pitchFamily="34" charset="0"/>
                <a:cs typeface="Arial" pitchFamily="34" charset="0"/>
              </a:rPr>
              <a:t>El uso en urgencias de inhaladores con cámara espaciadora tiene como principales ventajas su rapidez, la posibilidad de comprobar la eficacia del tratamiento que se va a recomendar fuera del hospital, formar a los padres en la técnica de inhalación y reforzar la confianza de la familia en el tratamiento que van a </a:t>
            </a:r>
            <a:r>
              <a:rPr lang="es-MX" sz="1800" dirty="0" smtClean="0">
                <a:latin typeface="Arial" pitchFamily="34" charset="0"/>
                <a:cs typeface="Arial" pitchFamily="34" charset="0"/>
              </a:rPr>
              <a:t>seguir</a:t>
            </a:r>
          </a:p>
          <a:p>
            <a:pPr algn="just"/>
            <a:endParaRPr lang="es-MX" sz="1800" dirty="0">
              <a:latin typeface="Arial" pitchFamily="34" charset="0"/>
              <a:cs typeface="Arial" pitchFamily="34" charset="0"/>
            </a:endParaRPr>
          </a:p>
          <a:p>
            <a:pPr algn="just"/>
            <a:r>
              <a:rPr lang="es-MX" sz="1800" dirty="0">
                <a:latin typeface="Arial" pitchFamily="34" charset="0"/>
                <a:cs typeface="Arial" pitchFamily="34" charset="0"/>
              </a:rPr>
              <a:t>En cualquier caso, existe suficiente evidencia en la actualidad, para que en los servicios de urgencias vayamos estudiando los aspectos prácticos de incorporar el sistema de inhalación con cámara espaciadora, como método preferente para administrar fármacos broncodilatadores. En el futuro ambos sistemas de administración de fármacos broncodilatadores deben coexistir en urgencias</a:t>
            </a:r>
            <a:endParaRPr lang="es-ES" sz="1800" dirty="0">
              <a:latin typeface="Arial" pitchFamily="34" charset="0"/>
              <a:cs typeface="Arial" pitchFamily="34" charset="0"/>
            </a:endParaRPr>
          </a:p>
          <a:p>
            <a:pPr algn="just"/>
            <a:endParaRPr lang="es-MX" sz="1800" dirty="0" smtClean="0"/>
          </a:p>
          <a:p>
            <a:pPr algn="just"/>
            <a:endParaRPr lang="es-E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PLANTEAMIENTO DEL PROBLEMA</a:t>
            </a:r>
            <a:endParaRPr lang="es-ES" sz="3600" dirty="0"/>
          </a:p>
        </p:txBody>
      </p:sp>
      <p:sp>
        <p:nvSpPr>
          <p:cNvPr id="3" name="2 Marcador de contenido"/>
          <p:cNvSpPr>
            <a:spLocks noGrp="1"/>
          </p:cNvSpPr>
          <p:nvPr>
            <p:ph idx="1"/>
          </p:nvPr>
        </p:nvSpPr>
        <p:spPr>
          <a:xfrm>
            <a:off x="457200" y="1600200"/>
            <a:ext cx="8258204" cy="4829196"/>
          </a:xfrm>
        </p:spPr>
        <p:txBody>
          <a:bodyPr>
            <a:normAutofit/>
          </a:bodyPr>
          <a:lstStyle/>
          <a:p>
            <a:pPr marL="64008" indent="0">
              <a:buNone/>
            </a:pPr>
            <a:endParaRPr lang="es-MX" b="1" dirty="0"/>
          </a:p>
          <a:p>
            <a:pPr marL="64008" indent="0">
              <a:buNone/>
            </a:pPr>
            <a:endParaRPr lang="es-MX" b="1" dirty="0"/>
          </a:p>
          <a:p>
            <a:pPr algn="just"/>
            <a:r>
              <a:rPr lang="es-MX" sz="2800" b="1" dirty="0" smtClean="0">
                <a:latin typeface="Arial" pitchFamily="34" charset="0"/>
                <a:cs typeface="Arial" pitchFamily="34" charset="0"/>
              </a:rPr>
              <a:t>¿</a:t>
            </a:r>
            <a:r>
              <a:rPr lang="es-MX" sz="2800" b="1" dirty="0">
                <a:latin typeface="Arial" pitchFamily="34" charset="0"/>
                <a:cs typeface="Arial" pitchFamily="34" charset="0"/>
              </a:rPr>
              <a:t>Es la terapia nebulizada superior al manejo con MDI más cámara espaciadora en el tratamiento de la crisis asmática en niños?</a:t>
            </a:r>
            <a:endParaRPr lang="es-MX" sz="2800" dirty="0">
              <a:latin typeface="Arial" pitchFamily="34" charset="0"/>
              <a:cs typeface="Arial" pitchFamily="34" charset="0"/>
            </a:endParaRPr>
          </a:p>
          <a:p>
            <a:endParaRPr lang="es-MX"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HIPOTESIS DEL TRABAJO </a:t>
            </a:r>
            <a:endParaRPr lang="es-ES" dirty="0"/>
          </a:p>
        </p:txBody>
      </p:sp>
      <p:sp>
        <p:nvSpPr>
          <p:cNvPr id="3" name="2 Marcador de contenido"/>
          <p:cNvSpPr>
            <a:spLocks noGrp="1"/>
          </p:cNvSpPr>
          <p:nvPr>
            <p:ph idx="1"/>
          </p:nvPr>
        </p:nvSpPr>
        <p:spPr/>
        <p:txBody>
          <a:bodyPr>
            <a:normAutofit/>
          </a:bodyPr>
          <a:lstStyle/>
          <a:p>
            <a:pPr algn="just"/>
            <a:r>
              <a:rPr lang="es-MX" sz="2000" dirty="0">
                <a:latin typeface="Arial" pitchFamily="34" charset="0"/>
                <a:cs typeface="Arial" pitchFamily="34" charset="0"/>
              </a:rPr>
              <a:t>HIPOTESIS DEL INVESTIGADOR: no hay diferencias entre las vías de administración con MDI y con nebulizaciones en el manejo de crisis asmática</a:t>
            </a:r>
            <a:r>
              <a:rPr lang="es-MX" sz="2000" dirty="0" smtClean="0">
                <a:latin typeface="Arial" pitchFamily="34" charset="0"/>
                <a:cs typeface="Arial" pitchFamily="34" charset="0"/>
              </a:rPr>
              <a:t>.</a:t>
            </a:r>
          </a:p>
          <a:p>
            <a:pPr marL="64008" indent="0" algn="just">
              <a:buNone/>
            </a:pPr>
            <a:endParaRPr lang="es-MX" sz="2000" dirty="0" smtClean="0">
              <a:latin typeface="Arial" pitchFamily="34" charset="0"/>
              <a:cs typeface="Arial" pitchFamily="34" charset="0"/>
            </a:endParaRPr>
          </a:p>
          <a:p>
            <a:pPr marL="64008" indent="0" algn="just">
              <a:buNone/>
            </a:pPr>
            <a:endParaRPr lang="es-MX" sz="2000" dirty="0">
              <a:latin typeface="Arial" pitchFamily="34" charset="0"/>
              <a:cs typeface="Arial" pitchFamily="34" charset="0"/>
            </a:endParaRPr>
          </a:p>
          <a:p>
            <a:pPr algn="just"/>
            <a:r>
              <a:rPr lang="es-MX" sz="2000" dirty="0">
                <a:latin typeface="Arial" pitchFamily="34" charset="0"/>
                <a:cs typeface="Arial" pitchFamily="34" charset="0"/>
              </a:rPr>
              <a:t>HIPOTESIS NULA: Existen diferencias entre las vías de administración con MDI y con nebulizaciones en el manejo de crisis asmática.</a:t>
            </a: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METODOLOGIA</a:t>
            </a:r>
            <a:endParaRPr lang="es-MX" dirty="0"/>
          </a:p>
        </p:txBody>
      </p:sp>
      <p:sp>
        <p:nvSpPr>
          <p:cNvPr id="3" name="2 Marcador de contenido"/>
          <p:cNvSpPr>
            <a:spLocks noGrp="1"/>
          </p:cNvSpPr>
          <p:nvPr>
            <p:ph idx="1"/>
          </p:nvPr>
        </p:nvSpPr>
        <p:spPr/>
        <p:txBody>
          <a:bodyPr>
            <a:normAutofit fontScale="55000" lnSpcReduction="20000"/>
          </a:bodyPr>
          <a:lstStyle/>
          <a:p>
            <a:pPr algn="just"/>
            <a:r>
              <a:rPr lang="es-MX" sz="3800" b="1" dirty="0" smtClean="0">
                <a:latin typeface="Arial" pitchFamily="34" charset="0"/>
                <a:cs typeface="Arial" pitchFamily="34" charset="0"/>
              </a:rPr>
              <a:t>Estudio </a:t>
            </a:r>
            <a:r>
              <a:rPr lang="es-MX" sz="3800" b="1" dirty="0">
                <a:latin typeface="Arial" pitchFamily="34" charset="0"/>
                <a:cs typeface="Arial" pitchFamily="34" charset="0"/>
              </a:rPr>
              <a:t>prospectivo, longitudinal, y </a:t>
            </a:r>
            <a:r>
              <a:rPr lang="es-MX" sz="3800" b="1" dirty="0" smtClean="0">
                <a:latin typeface="Arial" pitchFamily="34" charset="0"/>
                <a:cs typeface="Arial" pitchFamily="34" charset="0"/>
              </a:rPr>
              <a:t>comparativo. </a:t>
            </a:r>
          </a:p>
          <a:p>
            <a:pPr marL="64008" indent="0" algn="just">
              <a:buNone/>
            </a:pPr>
            <a:endParaRPr lang="es-MX" sz="3800" b="1" dirty="0" smtClean="0">
              <a:latin typeface="Arial" pitchFamily="34" charset="0"/>
              <a:cs typeface="Arial" pitchFamily="34" charset="0"/>
            </a:endParaRPr>
          </a:p>
          <a:p>
            <a:pPr algn="just"/>
            <a:r>
              <a:rPr lang="es-MX" sz="3800" b="1" dirty="0">
                <a:latin typeface="Arial" pitchFamily="34" charset="0"/>
                <a:cs typeface="Arial" pitchFamily="34" charset="0"/>
              </a:rPr>
              <a:t>M</a:t>
            </a:r>
            <a:r>
              <a:rPr lang="es-MX" sz="3800" b="1" dirty="0" smtClean="0">
                <a:latin typeface="Arial" pitchFamily="34" charset="0"/>
                <a:cs typeface="Arial" pitchFamily="34" charset="0"/>
              </a:rPr>
              <a:t>uestreo por conveniencia</a:t>
            </a:r>
          </a:p>
          <a:p>
            <a:pPr marL="64008" indent="0" algn="just">
              <a:buNone/>
            </a:pPr>
            <a:endParaRPr lang="es-MX" sz="3800" b="1" dirty="0" smtClean="0">
              <a:latin typeface="Arial" pitchFamily="34" charset="0"/>
              <a:cs typeface="Arial" pitchFamily="34" charset="0"/>
            </a:endParaRPr>
          </a:p>
          <a:p>
            <a:r>
              <a:rPr lang="es-MX" sz="3800" b="1" dirty="0" smtClean="0">
                <a:latin typeface="Arial" pitchFamily="34" charset="0"/>
                <a:cs typeface="Arial" pitchFamily="34" charset="0"/>
              </a:rPr>
              <a:t>Criterios </a:t>
            </a:r>
            <a:r>
              <a:rPr lang="es-MX" sz="3800" b="1" dirty="0">
                <a:latin typeface="Arial" pitchFamily="34" charset="0"/>
                <a:cs typeface="Arial" pitchFamily="34" charset="0"/>
              </a:rPr>
              <a:t>de inclusión:</a:t>
            </a:r>
          </a:p>
          <a:p>
            <a:pPr lvl="0" latinLnBrk="1">
              <a:buFont typeface="Wingdings" pitchFamily="2" charset="2"/>
              <a:buChar char="Ø"/>
            </a:pPr>
            <a:r>
              <a:rPr lang="es-MX" sz="3800" dirty="0">
                <a:latin typeface="Arial" pitchFamily="34" charset="0"/>
                <a:cs typeface="Arial" pitchFamily="34" charset="0"/>
              </a:rPr>
              <a:t>Niños con una edad entre 3 y 16 años que acudan con crisis asmática leve y moderada </a:t>
            </a:r>
          </a:p>
          <a:p>
            <a:pPr lvl="0" latinLnBrk="1">
              <a:buFont typeface="Wingdings" pitchFamily="2" charset="2"/>
              <a:buChar char="Ø"/>
            </a:pPr>
            <a:r>
              <a:rPr lang="es-MX" sz="3800" dirty="0">
                <a:latin typeface="Arial" pitchFamily="34" charset="0"/>
                <a:cs typeface="Arial" pitchFamily="34" charset="0"/>
              </a:rPr>
              <a:t>Cuyos padres acepten participar en el estudio</a:t>
            </a:r>
          </a:p>
          <a:p>
            <a:pPr marL="64008" indent="0">
              <a:buNone/>
            </a:pPr>
            <a:endParaRPr lang="es-MX" sz="3800" dirty="0">
              <a:latin typeface="Arial" pitchFamily="34" charset="0"/>
              <a:cs typeface="Arial" pitchFamily="34" charset="0"/>
            </a:endParaRPr>
          </a:p>
          <a:p>
            <a:r>
              <a:rPr lang="es-MX" sz="3800" b="1" dirty="0" smtClean="0">
                <a:latin typeface="Arial" pitchFamily="34" charset="0"/>
                <a:cs typeface="Arial" pitchFamily="34" charset="0"/>
              </a:rPr>
              <a:t>Criterios </a:t>
            </a:r>
            <a:r>
              <a:rPr lang="es-MX" sz="3800" b="1" dirty="0">
                <a:latin typeface="Arial" pitchFamily="34" charset="0"/>
                <a:cs typeface="Arial" pitchFamily="34" charset="0"/>
              </a:rPr>
              <a:t>de exclusión:</a:t>
            </a:r>
          </a:p>
          <a:p>
            <a:pPr lvl="0" latinLnBrk="1">
              <a:buFont typeface="Wingdings" pitchFamily="2" charset="2"/>
              <a:buChar char="Ø"/>
            </a:pPr>
            <a:r>
              <a:rPr lang="es-MX" sz="3800" dirty="0">
                <a:latin typeface="Arial" pitchFamily="34" charset="0"/>
                <a:cs typeface="Arial" pitchFamily="34" charset="0"/>
              </a:rPr>
              <a:t>Niños con patología infecciosa agregada </a:t>
            </a:r>
          </a:p>
          <a:p>
            <a:pPr lvl="0" latinLnBrk="1">
              <a:buFont typeface="Wingdings" pitchFamily="2" charset="2"/>
              <a:buChar char="Ø"/>
            </a:pPr>
            <a:r>
              <a:rPr lang="es-MX" sz="3800" dirty="0">
                <a:latin typeface="Arial" pitchFamily="34" charset="0"/>
                <a:cs typeface="Arial" pitchFamily="34" charset="0"/>
              </a:rPr>
              <a:t>Niños que presenten crisis asmática grave </a:t>
            </a:r>
          </a:p>
          <a:p>
            <a:pPr marL="64008" indent="0">
              <a:buNone/>
            </a:pPr>
            <a:endParaRPr lang="es-MX" dirty="0">
              <a:latin typeface="Arial" pitchFamily="34" charset="0"/>
              <a:cs typeface="Arial" pitchFamily="34" charset="0"/>
            </a:endParaRPr>
          </a:p>
          <a:p>
            <a:pPr marL="64008" indent="0" algn="just">
              <a:buNone/>
            </a:pPr>
            <a:r>
              <a:rPr lang="es-MX" dirty="0" smtClean="0">
                <a:latin typeface="Arial" pitchFamily="34" charset="0"/>
                <a:cs typeface="Arial" pitchFamily="34" charset="0"/>
              </a:rPr>
              <a:t> </a:t>
            </a:r>
            <a:endParaRPr lang="es-ES" dirty="0">
              <a:latin typeface="Arial" pitchFamily="34" charset="0"/>
              <a:cs typeface="Arial" pitchFamily="34" charset="0"/>
            </a:endParaRPr>
          </a:p>
        </p:txBody>
      </p:sp>
    </p:spTree>
    <p:extLst>
      <p:ext uri="{BB962C8B-B14F-4D97-AF65-F5344CB8AC3E}">
        <p14:creationId xmlns:p14="http://schemas.microsoft.com/office/powerpoint/2010/main" xmlns="" val="3693046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METODOLOGIA</a:t>
            </a:r>
            <a:endParaRPr lang="es-MX" dirty="0"/>
          </a:p>
        </p:txBody>
      </p:sp>
      <p:sp>
        <p:nvSpPr>
          <p:cNvPr id="3" name="2 Marcador de contenido"/>
          <p:cNvSpPr>
            <a:spLocks noGrp="1"/>
          </p:cNvSpPr>
          <p:nvPr>
            <p:ph idx="1"/>
          </p:nvPr>
        </p:nvSpPr>
        <p:spPr>
          <a:xfrm>
            <a:off x="395536" y="1463674"/>
            <a:ext cx="8373615" cy="4989661"/>
          </a:xfrm>
        </p:spPr>
        <p:txBody>
          <a:bodyPr/>
          <a:lstStyle/>
          <a:p>
            <a:r>
              <a:rPr lang="es-MX" dirty="0">
                <a:latin typeface="Arial" pitchFamily="34" charset="0"/>
                <a:cs typeface="Arial" pitchFamily="34" charset="0"/>
              </a:rPr>
              <a:t>C</a:t>
            </a:r>
            <a:r>
              <a:rPr lang="es-MX" dirty="0" smtClean="0">
                <a:latin typeface="Arial" pitchFamily="34" charset="0"/>
                <a:cs typeface="Arial" pitchFamily="34" charset="0"/>
              </a:rPr>
              <a:t>lasificación </a:t>
            </a:r>
            <a:r>
              <a:rPr lang="es-MX" dirty="0">
                <a:latin typeface="Arial" pitchFamily="34" charset="0"/>
                <a:cs typeface="Arial" pitchFamily="34" charset="0"/>
              </a:rPr>
              <a:t>de la </a:t>
            </a:r>
            <a:r>
              <a:rPr lang="es-MX" dirty="0" smtClean="0">
                <a:latin typeface="Arial" pitchFamily="34" charset="0"/>
                <a:cs typeface="Arial" pitchFamily="34" charset="0"/>
              </a:rPr>
              <a:t>crisis:</a:t>
            </a:r>
          </a:p>
          <a:p>
            <a:endParaRPr lang="es-MX" dirty="0"/>
          </a:p>
          <a:p>
            <a:pPr marL="64008" indent="0">
              <a:buNone/>
            </a:pPr>
            <a:endParaRPr lang="es-MX" dirty="0" smtClean="0"/>
          </a:p>
          <a:p>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xmlns="" val="434297033"/>
              </p:ext>
            </p:extLst>
          </p:nvPr>
        </p:nvGraphicFramePr>
        <p:xfrm>
          <a:off x="539552" y="2718212"/>
          <a:ext cx="7212745" cy="1800456"/>
        </p:xfrm>
        <a:graphic>
          <a:graphicData uri="http://schemas.openxmlformats.org/drawingml/2006/table">
            <a:tbl>
              <a:tblPr>
                <a:tableStyleId>{5C22544A-7EE6-4342-B048-85BDC9FD1C3A}</a:tableStyleId>
              </a:tblPr>
              <a:tblGrid>
                <a:gridCol w="1033519"/>
                <a:gridCol w="2053177"/>
                <a:gridCol w="2055366"/>
                <a:gridCol w="2070683"/>
              </a:tblGrid>
              <a:tr h="362484">
                <a:tc>
                  <a:txBody>
                    <a:bodyPr/>
                    <a:lstStyle/>
                    <a:p>
                      <a:pPr>
                        <a:lnSpc>
                          <a:spcPct val="115000"/>
                        </a:lnSpc>
                        <a:spcAft>
                          <a:spcPts val="0"/>
                        </a:spcAft>
                      </a:pPr>
                      <a:r>
                        <a:rPr lang="es-MX" sz="1000" dirty="0">
                          <a:effectLst/>
                        </a:rPr>
                        <a:t>Puntuación</a:t>
                      </a:r>
                      <a:endParaRPr lang="es-MX" sz="1100" dirty="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Frecuencia respiratoria </a:t>
                      </a:r>
                      <a:endParaRPr lang="es-MX" sz="1100">
                        <a:effectLst/>
                      </a:endParaRPr>
                    </a:p>
                    <a:p>
                      <a:pPr>
                        <a:lnSpc>
                          <a:spcPct val="115000"/>
                        </a:lnSpc>
                        <a:spcAft>
                          <a:spcPts val="0"/>
                        </a:spcAft>
                      </a:pPr>
                      <a:r>
                        <a:rPr lang="es-MX" sz="1000">
                          <a:effectLst/>
                        </a:rPr>
                        <a:t>&lt; 6 años        &gt;_ 6 años</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Sibilancias</a:t>
                      </a:r>
                      <a:endParaRPr lang="es-MX"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000">
                          <a:effectLst/>
                        </a:rPr>
                        <a:t>Uso de músculos accesorios</a:t>
                      </a:r>
                      <a:endParaRPr lang="es-MX" sz="1100">
                        <a:effectLst/>
                        <a:latin typeface="Calibri"/>
                        <a:ea typeface="Calibri"/>
                        <a:cs typeface="Times New Roman"/>
                      </a:endParaRPr>
                    </a:p>
                  </a:txBody>
                  <a:tcPr marL="68580" marR="68580" marT="0" marB="0"/>
                </a:tc>
              </a:tr>
              <a:tr h="175133">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&lt;30               &lt;20</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No</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No</a:t>
                      </a:r>
                      <a:endParaRPr lang="es-MX" sz="1100">
                        <a:effectLst/>
                        <a:latin typeface="Calibri"/>
                        <a:ea typeface="Calibri"/>
                        <a:cs typeface="Times New Roman"/>
                      </a:endParaRPr>
                    </a:p>
                  </a:txBody>
                  <a:tcPr marL="68580" marR="68580" marT="0" marB="0"/>
                </a:tc>
              </a:tr>
              <a:tr h="362484">
                <a:tc>
                  <a:txBody>
                    <a:bodyPr/>
                    <a:lstStyle/>
                    <a:p>
                      <a:pPr algn="ctr">
                        <a:lnSpc>
                          <a:spcPct val="115000"/>
                        </a:lnSpc>
                        <a:spcAft>
                          <a:spcPts val="0"/>
                        </a:spcAft>
                      </a:pPr>
                      <a:r>
                        <a:rPr lang="es-MX" sz="1000">
                          <a:effectLst/>
                        </a:rPr>
                        <a:t>1</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31-45            21-35</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Final de espiración (estetoscopio)</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Incremento leve </a:t>
                      </a:r>
                      <a:endParaRPr lang="es-MX" sz="1100">
                        <a:effectLst/>
                        <a:latin typeface="Calibri"/>
                        <a:ea typeface="Calibri"/>
                        <a:cs typeface="Times New Roman"/>
                      </a:endParaRPr>
                    </a:p>
                  </a:txBody>
                  <a:tcPr marL="68580" marR="68580" marT="0" marB="0"/>
                </a:tc>
              </a:tr>
              <a:tr h="362484">
                <a:tc>
                  <a:txBody>
                    <a:bodyPr/>
                    <a:lstStyle/>
                    <a:p>
                      <a:pPr algn="ctr">
                        <a:lnSpc>
                          <a:spcPct val="115000"/>
                        </a:lnSpc>
                        <a:spcAft>
                          <a:spcPts val="0"/>
                        </a:spcAft>
                      </a:pPr>
                      <a:r>
                        <a:rPr lang="es-MX" sz="1000">
                          <a:effectLst/>
                        </a:rPr>
                        <a:t>2</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46-60            36-50</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Toda la espiración(estetoscopio)</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Aumentado</a:t>
                      </a:r>
                      <a:endParaRPr lang="es-MX" sz="1100">
                        <a:effectLst/>
                        <a:latin typeface="Calibri"/>
                        <a:ea typeface="Calibri"/>
                        <a:cs typeface="Times New Roman"/>
                      </a:endParaRPr>
                    </a:p>
                  </a:txBody>
                  <a:tcPr marL="68580" marR="68580" marT="0" marB="0"/>
                </a:tc>
              </a:tr>
              <a:tr h="362484">
                <a:tc>
                  <a:txBody>
                    <a:bodyPr/>
                    <a:lstStyle/>
                    <a:p>
                      <a:pPr algn="ctr">
                        <a:lnSpc>
                          <a:spcPct val="115000"/>
                        </a:lnSpc>
                        <a:spcAft>
                          <a:spcPts val="0"/>
                        </a:spcAft>
                      </a:pPr>
                      <a:r>
                        <a:rPr lang="es-MX" sz="1000">
                          <a:effectLst/>
                        </a:rPr>
                        <a:t>3</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&gt;60               &gt;50</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Inspiración y espiración sin Actividad máxima </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68580" marR="68580" marT="0" marB="0"/>
                </a:tc>
              </a:tr>
              <a:tr h="175133">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68580" marR="68580" marT="0" marB="0"/>
                </a:tc>
                <a:tc>
                  <a:txBody>
                    <a:bodyPr/>
                    <a:lstStyle/>
                    <a:p>
                      <a:pPr>
                        <a:lnSpc>
                          <a:spcPct val="115000"/>
                        </a:lnSpc>
                        <a:spcAft>
                          <a:spcPts val="0"/>
                        </a:spcAft>
                      </a:pPr>
                      <a:r>
                        <a:rPr lang="es-MX" sz="1000" dirty="0">
                          <a:effectLst/>
                        </a:rPr>
                        <a:t>estetoscopio </a:t>
                      </a:r>
                      <a:endParaRPr lang="es-MX" sz="1100" dirty="0">
                        <a:effectLst/>
                        <a:latin typeface="Calibri"/>
                        <a:ea typeface="Calibri"/>
                        <a:cs typeface="Times New Roman"/>
                      </a:endParaRPr>
                    </a:p>
                  </a:txBody>
                  <a:tcPr marL="68580" marR="68580" marT="0" marB="0"/>
                </a:tc>
                <a:tc>
                  <a:txBody>
                    <a:bodyPr/>
                    <a:lstStyle/>
                    <a:p>
                      <a:pPr>
                        <a:lnSpc>
                          <a:spcPct val="115000"/>
                        </a:lnSpc>
                        <a:spcAft>
                          <a:spcPts val="0"/>
                        </a:spcAft>
                      </a:pPr>
                      <a:r>
                        <a:rPr lang="es-MX" sz="1000" dirty="0">
                          <a:effectLst/>
                        </a:rPr>
                        <a:t> </a:t>
                      </a:r>
                      <a:endParaRPr lang="es-MX" sz="1100" dirty="0">
                        <a:effectLst/>
                        <a:latin typeface="Calibri"/>
                        <a:ea typeface="Calibri"/>
                        <a:cs typeface="Times New Roman"/>
                      </a:endParaRPr>
                    </a:p>
                  </a:txBody>
                  <a:tcPr marL="68580" marR="68580" marT="0" marB="0"/>
                </a:tc>
              </a:tr>
            </a:tbl>
          </a:graphicData>
        </a:graphic>
      </p:graphicFrame>
      <p:sp>
        <p:nvSpPr>
          <p:cNvPr id="6" name="5 Rectángulo"/>
          <p:cNvSpPr/>
          <p:nvPr/>
        </p:nvSpPr>
        <p:spPr>
          <a:xfrm>
            <a:off x="539551" y="2164214"/>
            <a:ext cx="2788007" cy="369332"/>
          </a:xfrm>
          <a:prstGeom prst="rect">
            <a:avLst/>
          </a:prstGeom>
        </p:spPr>
        <p:txBody>
          <a:bodyPr wrap="none">
            <a:spAutoFit/>
          </a:bodyPr>
          <a:lstStyle/>
          <a:p>
            <a:r>
              <a:rPr lang="es-MX" dirty="0">
                <a:latin typeface="Arial" pitchFamily="34" charset="0"/>
                <a:cs typeface="Arial" pitchFamily="34" charset="0"/>
              </a:rPr>
              <a:t>Tabla I</a:t>
            </a:r>
            <a:r>
              <a:rPr lang="es-MX" dirty="0" smtClean="0">
                <a:latin typeface="Arial" pitchFamily="34" charset="0"/>
                <a:cs typeface="Arial" pitchFamily="34" charset="0"/>
              </a:rPr>
              <a:t>. </a:t>
            </a:r>
            <a:r>
              <a:rPr lang="es-MX" dirty="0">
                <a:latin typeface="Arial" pitchFamily="34" charset="0"/>
                <a:cs typeface="Arial" pitchFamily="34" charset="0"/>
              </a:rPr>
              <a:t>Pulmonary score </a:t>
            </a:r>
          </a:p>
        </p:txBody>
      </p:sp>
      <p:graphicFrame>
        <p:nvGraphicFramePr>
          <p:cNvPr id="7" name="6 Tabla"/>
          <p:cNvGraphicFramePr>
            <a:graphicFrameLocks noGrp="1"/>
          </p:cNvGraphicFramePr>
          <p:nvPr>
            <p:extLst>
              <p:ext uri="{D42A27DB-BD31-4B8C-83A1-F6EECF244321}">
                <p14:modId xmlns:p14="http://schemas.microsoft.com/office/powerpoint/2010/main" xmlns="" val="2698331133"/>
              </p:ext>
            </p:extLst>
          </p:nvPr>
        </p:nvGraphicFramePr>
        <p:xfrm>
          <a:off x="539551" y="5299467"/>
          <a:ext cx="7344817" cy="1022038"/>
        </p:xfrm>
        <a:graphic>
          <a:graphicData uri="http://schemas.openxmlformats.org/drawingml/2006/table">
            <a:tbl>
              <a:tblPr>
                <a:tableStyleId>{5C22544A-7EE6-4342-B048-85BDC9FD1C3A}</a:tableStyleId>
              </a:tblPr>
              <a:tblGrid>
                <a:gridCol w="2399732"/>
                <a:gridCol w="2400534"/>
                <a:gridCol w="2544551"/>
              </a:tblGrid>
              <a:tr h="201412">
                <a:tc>
                  <a:txBody>
                    <a:bodyPr/>
                    <a:lstStyle/>
                    <a:p>
                      <a:pPr algn="ctr">
                        <a:lnSpc>
                          <a:spcPct val="115000"/>
                        </a:lnSpc>
                        <a:spcAft>
                          <a:spcPts val="0"/>
                        </a:spcAft>
                      </a:pPr>
                      <a:r>
                        <a:rPr lang="es-MX" sz="1000" dirty="0">
                          <a:effectLst/>
                        </a:rPr>
                        <a:t> </a:t>
                      </a:r>
                      <a:endParaRPr lang="es-MX"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000" dirty="0">
                          <a:effectLst/>
                        </a:rPr>
                        <a:t>PS</a:t>
                      </a:r>
                      <a:endParaRPr lang="es-MX"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000" dirty="0">
                          <a:effectLst/>
                        </a:rPr>
                        <a:t>SpO2</a:t>
                      </a:r>
                      <a:endParaRPr lang="es-MX" sz="1100" dirty="0">
                        <a:effectLst/>
                        <a:latin typeface="Calibri"/>
                        <a:ea typeface="Calibri"/>
                        <a:cs typeface="Times New Roman"/>
                      </a:endParaRPr>
                    </a:p>
                  </a:txBody>
                  <a:tcPr marL="68580" marR="68580" marT="0" marB="0"/>
                </a:tc>
              </a:tr>
              <a:tr h="273542">
                <a:tc>
                  <a:txBody>
                    <a:bodyPr/>
                    <a:lstStyle/>
                    <a:p>
                      <a:pPr algn="ctr">
                        <a:lnSpc>
                          <a:spcPct val="115000"/>
                        </a:lnSpc>
                        <a:spcAft>
                          <a:spcPts val="0"/>
                        </a:spcAft>
                      </a:pPr>
                      <a:r>
                        <a:rPr lang="es-MX" sz="1000">
                          <a:effectLst/>
                        </a:rPr>
                        <a:t>Leve </a:t>
                      </a:r>
                      <a:endParaRPr lang="es-MX"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000" dirty="0">
                          <a:effectLst/>
                        </a:rPr>
                        <a:t>0-3</a:t>
                      </a:r>
                      <a:endParaRPr lang="es-MX"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000" dirty="0">
                          <a:effectLst/>
                        </a:rPr>
                        <a:t>&gt;94 %</a:t>
                      </a:r>
                      <a:endParaRPr lang="es-MX" sz="1100" dirty="0">
                        <a:effectLst/>
                        <a:latin typeface="Calibri"/>
                        <a:ea typeface="Calibri"/>
                        <a:cs typeface="Times New Roman"/>
                      </a:endParaRPr>
                    </a:p>
                  </a:txBody>
                  <a:tcPr marL="68580" marR="68580" marT="0" marB="0"/>
                </a:tc>
              </a:tr>
              <a:tr h="273542">
                <a:tc>
                  <a:txBody>
                    <a:bodyPr/>
                    <a:lstStyle/>
                    <a:p>
                      <a:pPr algn="ctr">
                        <a:lnSpc>
                          <a:spcPct val="115000"/>
                        </a:lnSpc>
                        <a:spcAft>
                          <a:spcPts val="0"/>
                        </a:spcAft>
                      </a:pPr>
                      <a:r>
                        <a:rPr lang="es-MX" sz="1000">
                          <a:effectLst/>
                        </a:rPr>
                        <a:t>Moderada </a:t>
                      </a:r>
                      <a:endParaRPr lang="es-MX"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000">
                          <a:effectLst/>
                        </a:rPr>
                        <a:t>4-6</a:t>
                      </a:r>
                      <a:endParaRPr lang="es-MX"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000">
                          <a:effectLst/>
                        </a:rPr>
                        <a:t>91-94 %</a:t>
                      </a:r>
                      <a:endParaRPr lang="es-MX" sz="1100">
                        <a:effectLst/>
                        <a:latin typeface="Calibri"/>
                        <a:ea typeface="Calibri"/>
                        <a:cs typeface="Times New Roman"/>
                      </a:endParaRPr>
                    </a:p>
                  </a:txBody>
                  <a:tcPr marL="68580" marR="68580" marT="0" marB="0"/>
                </a:tc>
              </a:tr>
              <a:tr h="273542">
                <a:tc>
                  <a:txBody>
                    <a:bodyPr/>
                    <a:lstStyle/>
                    <a:p>
                      <a:pPr algn="ctr">
                        <a:lnSpc>
                          <a:spcPct val="115000"/>
                        </a:lnSpc>
                        <a:spcAft>
                          <a:spcPts val="0"/>
                        </a:spcAft>
                      </a:pPr>
                      <a:r>
                        <a:rPr lang="es-MX" sz="1000">
                          <a:effectLst/>
                        </a:rPr>
                        <a:t>Grave </a:t>
                      </a:r>
                      <a:endParaRPr lang="es-MX"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000" dirty="0">
                          <a:effectLst/>
                        </a:rPr>
                        <a:t>7-9</a:t>
                      </a:r>
                      <a:endParaRPr lang="es-MX"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000" dirty="0">
                          <a:effectLst/>
                        </a:rPr>
                        <a:t>&lt;91%</a:t>
                      </a:r>
                      <a:endParaRPr lang="es-MX" sz="1100" dirty="0">
                        <a:effectLst/>
                        <a:latin typeface="Calibri"/>
                        <a:ea typeface="Calibri"/>
                        <a:cs typeface="Times New Roman"/>
                      </a:endParaRPr>
                    </a:p>
                  </a:txBody>
                  <a:tcPr marL="68580" marR="68580" marT="0" marB="0"/>
                </a:tc>
              </a:tr>
            </a:tbl>
          </a:graphicData>
        </a:graphic>
      </p:graphicFrame>
      <p:sp>
        <p:nvSpPr>
          <p:cNvPr id="8" name="7 Rectángulo"/>
          <p:cNvSpPr/>
          <p:nvPr/>
        </p:nvSpPr>
        <p:spPr>
          <a:xfrm>
            <a:off x="539551" y="4653136"/>
            <a:ext cx="7740352" cy="646331"/>
          </a:xfrm>
          <a:prstGeom prst="rect">
            <a:avLst/>
          </a:prstGeom>
        </p:spPr>
        <p:txBody>
          <a:bodyPr wrap="square">
            <a:spAutoFit/>
          </a:bodyPr>
          <a:lstStyle/>
          <a:p>
            <a:r>
              <a:rPr lang="es-MX" dirty="0">
                <a:latin typeface="Arial" pitchFamily="34" charset="0"/>
                <a:cs typeface="Arial" pitchFamily="34" charset="0"/>
              </a:rPr>
              <a:t>Tabla II. Valoración global de la gravedad de la crisis integrando el Pulmonary Score y la saturación de oxígeno</a:t>
            </a:r>
          </a:p>
        </p:txBody>
      </p:sp>
    </p:spTree>
    <p:extLst>
      <p:ext uri="{BB962C8B-B14F-4D97-AF65-F5344CB8AC3E}">
        <p14:creationId xmlns:p14="http://schemas.microsoft.com/office/powerpoint/2010/main" xmlns="" val="3766499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METODOLOGIA</a:t>
            </a:r>
            <a:endParaRPr lang="es-MX" dirty="0"/>
          </a:p>
        </p:txBody>
      </p:sp>
      <p:sp>
        <p:nvSpPr>
          <p:cNvPr id="3" name="2 Marcador de contenido"/>
          <p:cNvSpPr>
            <a:spLocks noGrp="1"/>
          </p:cNvSpPr>
          <p:nvPr>
            <p:ph idx="1"/>
          </p:nvPr>
        </p:nvSpPr>
        <p:spPr/>
        <p:txBody>
          <a:bodyPr>
            <a:normAutofit fontScale="92500" lnSpcReduction="10000"/>
          </a:bodyPr>
          <a:lstStyle/>
          <a:p>
            <a:pPr algn="just"/>
            <a:r>
              <a:rPr lang="es-MX" sz="2000" dirty="0" smtClean="0">
                <a:latin typeface="Arial" pitchFamily="34" charset="0"/>
                <a:cs typeface="Arial" pitchFamily="34" charset="0"/>
              </a:rPr>
              <a:t>Elección del dispositivo de manejo por medio de un método aleatorio. </a:t>
            </a:r>
          </a:p>
          <a:p>
            <a:pPr marL="64008" indent="0" algn="just">
              <a:buNone/>
            </a:pPr>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Dosificación de acuerdo al peso 0.15 mg/kg dosis máx. 5 mg. 1 ml = 5 mg, 0.03 ml/kg. Un puff= 0.1 mcg. Peso en kg /3. </a:t>
            </a:r>
          </a:p>
          <a:p>
            <a:pPr marL="64008" indent="0" algn="just">
              <a:buNone/>
            </a:pPr>
            <a:endParaRPr lang="es-MX" sz="2000" dirty="0" smtClean="0">
              <a:latin typeface="Arial" pitchFamily="34" charset="0"/>
              <a:cs typeface="Arial" pitchFamily="34" charset="0"/>
            </a:endParaRPr>
          </a:p>
          <a:p>
            <a:pPr algn="just"/>
            <a:r>
              <a:rPr lang="es-MX" sz="2000" dirty="0">
                <a:latin typeface="Arial" pitchFamily="34" charset="0"/>
                <a:cs typeface="Arial" pitchFamily="34" charset="0"/>
              </a:rPr>
              <a:t>Se emplearon </a:t>
            </a:r>
            <a:r>
              <a:rPr lang="es-MX" sz="2000" dirty="0" smtClean="0">
                <a:latin typeface="Arial" pitchFamily="34" charset="0"/>
                <a:cs typeface="Arial" pitchFamily="34" charset="0"/>
              </a:rPr>
              <a:t>con ambos dispositivos hasta </a:t>
            </a:r>
            <a:r>
              <a:rPr lang="es-MX" sz="2000" dirty="0">
                <a:latin typeface="Arial" pitchFamily="34" charset="0"/>
                <a:cs typeface="Arial" pitchFamily="34" charset="0"/>
              </a:rPr>
              <a:t>tres tandas de tratamiento con reevaluación clínica (PS y SpO2) entre cada una de ellas. </a:t>
            </a:r>
            <a:endParaRPr lang="es-MX" sz="2000" dirty="0" smtClean="0">
              <a:latin typeface="Arial" pitchFamily="34" charset="0"/>
              <a:cs typeface="Arial" pitchFamily="34" charset="0"/>
            </a:endParaRPr>
          </a:p>
          <a:p>
            <a:pPr marL="64008" indent="0" algn="just">
              <a:buNone/>
            </a:pPr>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Parámetros de respuesta favorable: leve= remisión de síntomas, moderada=disminución a leve. </a:t>
            </a:r>
          </a:p>
          <a:p>
            <a:pPr marL="64008" indent="0" algn="just">
              <a:buNone/>
            </a:pPr>
            <a:endParaRPr lang="es-MX" sz="2000" dirty="0" smtClean="0">
              <a:latin typeface="Arial" pitchFamily="34" charset="0"/>
              <a:cs typeface="Arial" pitchFamily="34" charset="0"/>
            </a:endParaRPr>
          </a:p>
          <a:p>
            <a:pPr algn="just"/>
            <a:r>
              <a:rPr lang="es-MX" sz="1900" dirty="0">
                <a:latin typeface="Arial" pitchFamily="34" charset="0"/>
                <a:cs typeface="Arial" pitchFamily="34" charset="0"/>
              </a:rPr>
              <a:t>S</a:t>
            </a:r>
            <a:r>
              <a:rPr lang="es-MX" sz="1900" dirty="0" smtClean="0">
                <a:latin typeface="Arial" pitchFamily="34" charset="0"/>
                <a:cs typeface="Arial" pitchFamily="34" charset="0"/>
              </a:rPr>
              <a:t>e </a:t>
            </a:r>
            <a:r>
              <a:rPr lang="es-MX" sz="1900" dirty="0">
                <a:latin typeface="Arial" pitchFamily="34" charset="0"/>
                <a:cs typeface="Arial" pitchFamily="34" charset="0"/>
              </a:rPr>
              <a:t>recabaron los datos en Excel 2010 para ser analizados mediante medidas de tendencia central, frecuencias absolutas y relativas, además de la Chi cuadrada con significancia de p&lt;0.05.</a:t>
            </a:r>
          </a:p>
          <a:p>
            <a:pPr algn="just"/>
            <a:endParaRPr lang="es-MX" sz="2000" dirty="0">
              <a:latin typeface="Arial" pitchFamily="34" charset="0"/>
              <a:cs typeface="Arial" pitchFamily="34" charset="0"/>
            </a:endParaRPr>
          </a:p>
        </p:txBody>
      </p:sp>
    </p:spTree>
    <p:extLst>
      <p:ext uri="{BB962C8B-B14F-4D97-AF65-F5344CB8AC3E}">
        <p14:creationId xmlns:p14="http://schemas.microsoft.com/office/powerpoint/2010/main" xmlns="" val="2172167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RESULTADOS</a:t>
            </a:r>
            <a:endParaRPr lang="es-ES" dirty="0"/>
          </a:p>
        </p:txBody>
      </p:sp>
      <p:sp>
        <p:nvSpPr>
          <p:cNvPr id="3" name="2 Marcador de contenido"/>
          <p:cNvSpPr>
            <a:spLocks noGrp="1"/>
          </p:cNvSpPr>
          <p:nvPr>
            <p:ph idx="1"/>
          </p:nvPr>
        </p:nvSpPr>
        <p:spPr/>
        <p:txBody>
          <a:bodyPr>
            <a:normAutofit fontScale="62500" lnSpcReduction="20000"/>
          </a:bodyPr>
          <a:lstStyle/>
          <a:p>
            <a:pPr algn="just"/>
            <a:r>
              <a:rPr lang="es-MX" dirty="0">
                <a:latin typeface="Arial" pitchFamily="34" charset="0"/>
                <a:cs typeface="Arial" pitchFamily="34" charset="0"/>
              </a:rPr>
              <a:t>Se </a:t>
            </a:r>
            <a:r>
              <a:rPr lang="es-MX" dirty="0" smtClean="0">
                <a:latin typeface="Arial" pitchFamily="34" charset="0"/>
                <a:cs typeface="Arial" pitchFamily="34" charset="0"/>
              </a:rPr>
              <a:t>recabaron </a:t>
            </a:r>
            <a:r>
              <a:rPr lang="es-MX" dirty="0">
                <a:latin typeface="Arial" pitchFamily="34" charset="0"/>
                <a:cs typeface="Arial" pitchFamily="34" charset="0"/>
              </a:rPr>
              <a:t>40 </a:t>
            </a:r>
            <a:r>
              <a:rPr lang="es-MX" dirty="0" smtClean="0">
                <a:latin typeface="Arial" pitchFamily="34" charset="0"/>
                <a:cs typeface="Arial" pitchFamily="34" charset="0"/>
              </a:rPr>
              <a:t>pacientes, 20 para el grupo de MDI + </a:t>
            </a:r>
            <a:r>
              <a:rPr lang="es-MX" dirty="0">
                <a:latin typeface="Arial" pitchFamily="34" charset="0"/>
                <a:cs typeface="Arial" pitchFamily="34" charset="0"/>
              </a:rPr>
              <a:t>cámara espaciadora y 20 con </a:t>
            </a:r>
            <a:r>
              <a:rPr lang="es-MX" dirty="0" smtClean="0">
                <a:latin typeface="Arial" pitchFamily="34" charset="0"/>
                <a:cs typeface="Arial" pitchFamily="34" charset="0"/>
              </a:rPr>
              <a:t>micronebulizaciones. </a:t>
            </a:r>
          </a:p>
          <a:p>
            <a:pPr marL="64008" indent="0" algn="just">
              <a:buNone/>
            </a:pPr>
            <a:endParaRPr lang="es-MX" dirty="0" smtClean="0">
              <a:latin typeface="Arial" pitchFamily="34" charset="0"/>
              <a:cs typeface="Arial" pitchFamily="34" charset="0"/>
            </a:endParaRPr>
          </a:p>
          <a:p>
            <a:pPr algn="just"/>
            <a:r>
              <a:rPr lang="es-MX" dirty="0">
                <a:latin typeface="Arial" pitchFamily="34" charset="0"/>
                <a:cs typeface="Arial" pitchFamily="34" charset="0"/>
              </a:rPr>
              <a:t>E</a:t>
            </a:r>
            <a:r>
              <a:rPr lang="es-MX" dirty="0" smtClean="0">
                <a:latin typeface="Arial" pitchFamily="34" charset="0"/>
                <a:cs typeface="Arial" pitchFamily="34" charset="0"/>
              </a:rPr>
              <a:t>dad </a:t>
            </a:r>
            <a:r>
              <a:rPr lang="es-MX" dirty="0">
                <a:latin typeface="Arial" pitchFamily="34" charset="0"/>
                <a:cs typeface="Arial" pitchFamily="34" charset="0"/>
              </a:rPr>
              <a:t>promedio en ambos de 7 ± 2 </a:t>
            </a:r>
            <a:r>
              <a:rPr lang="es-MX" dirty="0" smtClean="0">
                <a:latin typeface="Arial" pitchFamily="34" charset="0"/>
                <a:cs typeface="Arial" pitchFamily="34" charset="0"/>
              </a:rPr>
              <a:t>años.</a:t>
            </a:r>
          </a:p>
          <a:p>
            <a:pPr algn="just"/>
            <a:endParaRPr lang="es-MX" dirty="0" smtClean="0">
              <a:latin typeface="Arial" pitchFamily="34" charset="0"/>
              <a:cs typeface="Arial" pitchFamily="34" charset="0"/>
            </a:endParaRPr>
          </a:p>
          <a:p>
            <a:pPr algn="just"/>
            <a:r>
              <a:rPr lang="es-MX" dirty="0">
                <a:latin typeface="Arial" pitchFamily="34" charset="0"/>
                <a:cs typeface="Arial" pitchFamily="34" charset="0"/>
              </a:rPr>
              <a:t>D</a:t>
            </a:r>
            <a:r>
              <a:rPr lang="es-MX" dirty="0" smtClean="0">
                <a:latin typeface="Arial" pitchFamily="34" charset="0"/>
                <a:cs typeface="Arial" pitchFamily="34" charset="0"/>
              </a:rPr>
              <a:t>el </a:t>
            </a:r>
            <a:r>
              <a:rPr lang="es-MX" dirty="0">
                <a:latin typeface="Arial" pitchFamily="34" charset="0"/>
                <a:cs typeface="Arial" pitchFamily="34" charset="0"/>
              </a:rPr>
              <a:t>genero se </a:t>
            </a:r>
            <a:r>
              <a:rPr lang="es-MX" dirty="0" smtClean="0">
                <a:latin typeface="Arial" pitchFamily="34" charset="0"/>
                <a:cs typeface="Arial" pitchFamily="34" charset="0"/>
              </a:rPr>
              <a:t>observó: </a:t>
            </a:r>
            <a:r>
              <a:rPr lang="es-MX" dirty="0">
                <a:latin typeface="Arial" pitchFamily="34" charset="0"/>
                <a:cs typeface="Arial" pitchFamily="34" charset="0"/>
              </a:rPr>
              <a:t>60% (12) del masculino con cámara espaciadora y de 55% (11) con nebulizaciones</a:t>
            </a:r>
            <a:r>
              <a:rPr lang="es-MX" dirty="0" smtClean="0">
                <a:latin typeface="Arial" pitchFamily="34" charset="0"/>
                <a:cs typeface="Arial" pitchFamily="34" charset="0"/>
              </a:rPr>
              <a:t>.</a:t>
            </a:r>
          </a:p>
          <a:p>
            <a:pPr marL="64008" indent="0" algn="just">
              <a:buNone/>
            </a:pPr>
            <a:endParaRPr lang="es-MX" dirty="0" smtClean="0">
              <a:latin typeface="Arial" pitchFamily="34" charset="0"/>
              <a:cs typeface="Arial" pitchFamily="34" charset="0"/>
            </a:endParaRPr>
          </a:p>
          <a:p>
            <a:pPr algn="just"/>
            <a:r>
              <a:rPr lang="es-MX" dirty="0" smtClean="0">
                <a:latin typeface="Arial" pitchFamily="34" charset="0"/>
                <a:cs typeface="Arial" pitchFamily="34" charset="0"/>
              </a:rPr>
              <a:t> </a:t>
            </a:r>
            <a:r>
              <a:rPr lang="es-MX" dirty="0">
                <a:latin typeface="Arial" pitchFamily="34" charset="0"/>
                <a:cs typeface="Arial" pitchFamily="34" charset="0"/>
              </a:rPr>
              <a:t>La comparación de ambos medios del tratamiento para crisis </a:t>
            </a:r>
            <a:r>
              <a:rPr lang="es-MX" dirty="0" smtClean="0">
                <a:latin typeface="Arial" pitchFamily="34" charset="0"/>
                <a:cs typeface="Arial" pitchFamily="34" charset="0"/>
              </a:rPr>
              <a:t>asmática, </a:t>
            </a:r>
            <a:r>
              <a:rPr lang="es-MX" dirty="0">
                <a:latin typeface="Arial" pitchFamily="34" charset="0"/>
                <a:cs typeface="Arial" pitchFamily="34" charset="0"/>
              </a:rPr>
              <a:t>en el grupo de MDI con cámara espaciadora el 90% (18) con diagnóstico inicial de asma moderada, y para el grupo de  nebulizaciones  el 85% (17); con la misma condición al inicio del manejo, a su egreso se mostró del tratamiento con MDI más cámara espaciadora que el 90% de </a:t>
            </a:r>
            <a:r>
              <a:rPr lang="es-MX" dirty="0" smtClean="0">
                <a:latin typeface="Arial" pitchFamily="34" charset="0"/>
                <a:cs typeface="Arial" pitchFamily="34" charset="0"/>
              </a:rPr>
              <a:t>dichos </a:t>
            </a:r>
            <a:r>
              <a:rPr lang="es-MX" dirty="0">
                <a:latin typeface="Arial" pitchFamily="34" charset="0"/>
                <a:cs typeface="Arial" pitchFamily="34" charset="0"/>
              </a:rPr>
              <a:t>pacientes mostraron respuesta favorable al tratamiento y un 10 % permaneció en su clasificación inicial,  y con nebulizaciones el 85 % mostró respuesta favorable y un 15% permaneció en la clasificación inicial(3) con p&lt;0.500.</a:t>
            </a:r>
          </a:p>
          <a:p>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163</TotalTime>
  <Words>847</Words>
  <Application>Microsoft Office PowerPoint</Application>
  <PresentationFormat>Presentación en pantalla (4:3)</PresentationFormat>
  <Paragraphs>115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Brío</vt:lpstr>
      <vt:lpstr>Diapositiva 1</vt:lpstr>
      <vt:lpstr>INTRODUCCION</vt:lpstr>
      <vt:lpstr>JUSTIFICACION</vt:lpstr>
      <vt:lpstr>PLANTEAMIENTO DEL PROBLEMA</vt:lpstr>
      <vt:lpstr>HIPOTESIS DEL TRABAJO </vt:lpstr>
      <vt:lpstr>METODOLOGIA</vt:lpstr>
      <vt:lpstr>METODOLOGIA</vt:lpstr>
      <vt:lpstr>METODOLOGIA</vt:lpstr>
      <vt:lpstr>RESULTADOS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Comparación de la eficacia del manejo de crisis asmática mediante inhalación con cámara espaciadora y nebulización en niños.</dc:title>
  <dc:creator>planet1</dc:creator>
  <cp:lastModifiedBy>USUARIO</cp:lastModifiedBy>
  <cp:revision>21</cp:revision>
  <dcterms:created xsi:type="dcterms:W3CDTF">2012-09-05T00:18:46Z</dcterms:created>
  <dcterms:modified xsi:type="dcterms:W3CDTF">2014-02-18T01:47:35Z</dcterms:modified>
</cp:coreProperties>
</file>