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68AB9B4-EF66-4C31-8C2E-B490A545C8B4}" type="datetimeFigureOut">
              <a:rPr lang="es-MX" smtClean="0"/>
              <a:t>30/01/2014</a:t>
            </a:fld>
            <a:endParaRPr lang="es-MX"/>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37A1BA7-ED22-4D1C-A9CA-FE66183F10F8}" type="slidenum">
              <a:rPr lang="es-MX" smtClean="0"/>
              <a:t>‹#›</a:t>
            </a:fld>
            <a:endParaRPr lang="es-MX"/>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AB9B4-EF66-4C31-8C2E-B490A545C8B4}"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7A1BA7-ED22-4D1C-A9CA-FE66183F10F8}" type="slidenum">
              <a:rPr lang="es-MX" smtClean="0"/>
              <a:t>‹#›</a:t>
            </a:fld>
            <a:endParaRPr lang="es-MX"/>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AB9B4-EF66-4C31-8C2E-B490A545C8B4}"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7A1BA7-ED22-4D1C-A9CA-FE66183F10F8}" type="slidenum">
              <a:rPr lang="es-MX" smtClean="0"/>
              <a:t>‹#›</a:t>
            </a:fld>
            <a:endParaRPr lang="es-MX"/>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AB9B4-EF66-4C31-8C2E-B490A545C8B4}"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7A1BA7-ED22-4D1C-A9CA-FE66183F10F8}" type="slidenum">
              <a:rPr lang="es-MX" smtClean="0"/>
              <a:t>‹#›</a:t>
            </a:fld>
            <a:endParaRPr lang="es-MX"/>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8AB9B4-EF66-4C31-8C2E-B490A545C8B4}"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7A1BA7-ED22-4D1C-A9CA-FE66183F10F8}" type="slidenum">
              <a:rPr lang="es-MX" smtClean="0"/>
              <a:t>‹#›</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68AB9B4-EF66-4C31-8C2E-B490A545C8B4}" type="datetimeFigureOut">
              <a:rPr lang="es-MX" smtClean="0"/>
              <a:t>30/01/2014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7A1BA7-ED22-4D1C-A9CA-FE66183F10F8}" type="slidenum">
              <a:rPr lang="es-MX" smtClean="0"/>
              <a:t>‹#›</a:t>
            </a:fld>
            <a:endParaRPr lang="es-MX"/>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8AB9B4-EF66-4C31-8C2E-B490A545C8B4}" type="datetimeFigureOut">
              <a:rPr lang="es-MX" smtClean="0"/>
              <a:t>30/01/2014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37A1BA7-ED22-4D1C-A9CA-FE66183F10F8}" type="slidenum">
              <a:rPr lang="es-MX" smtClean="0"/>
              <a:t>‹#›</a:t>
            </a:fld>
            <a:endParaRPr lang="es-MX"/>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8AB9B4-EF66-4C31-8C2E-B490A545C8B4}" type="datetimeFigureOut">
              <a:rPr lang="es-MX" smtClean="0"/>
              <a:t>30/01/2014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37A1BA7-ED22-4D1C-A9CA-FE66183F10F8}" type="slidenum">
              <a:rPr lang="es-MX" smtClean="0"/>
              <a:t>‹#›</a:t>
            </a:fld>
            <a:endParaRPr lang="es-MX"/>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AB9B4-EF66-4C31-8C2E-B490A545C8B4}" type="datetimeFigureOut">
              <a:rPr lang="es-MX" smtClean="0"/>
              <a:t>30/01/2014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37A1BA7-ED22-4D1C-A9CA-FE66183F10F8}" type="slidenum">
              <a:rPr lang="es-MX" smtClean="0"/>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AB9B4-EF66-4C31-8C2E-B490A545C8B4}" type="datetimeFigureOut">
              <a:rPr lang="es-MX" smtClean="0"/>
              <a:t>30/01/2014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7A1BA7-ED22-4D1C-A9CA-FE66183F10F8}" type="slidenum">
              <a:rPr lang="es-MX" smtClean="0"/>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AB9B4-EF66-4C31-8C2E-B490A545C8B4}" type="datetimeFigureOut">
              <a:rPr lang="es-MX" smtClean="0"/>
              <a:t>30/01/2014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7A1BA7-ED22-4D1C-A9CA-FE66183F10F8}" type="slidenum">
              <a:rPr lang="es-MX" smtClean="0"/>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68AB9B4-EF66-4C31-8C2E-B490A545C8B4}" type="datetimeFigureOut">
              <a:rPr lang="es-MX" smtClean="0"/>
              <a:t>30/01/2014</a:t>
            </a:fld>
            <a:endParaRPr lang="es-MX"/>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37A1BA7-ED22-4D1C-A9CA-FE66183F10F8}" type="slidenum">
              <a:rPr lang="es-MX" smtClean="0"/>
              <a:t>‹#›</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924944"/>
            <a:ext cx="7560840" cy="599440"/>
          </a:xfrm>
        </p:spPr>
        <p:txBody>
          <a:bodyPr>
            <a:noAutofit/>
          </a:bodyPr>
          <a:lstStyle/>
          <a:p>
            <a:r>
              <a:rPr lang="es-MX" sz="2400" b="1" dirty="0"/>
              <a:t>EFICACIA DE LA PRECARGA HÍDRICA CON HIDROXIETILALMIDON AL 6% VS SOLUCIÓN HARTMANN EN LA PREVENCIÓN DE LA HIPOTENSIÓN CON BLOQUEO SUBARACNOIDEO EN RESECCIÓN TRANSURETRAL DE PRÓSTATA.</a:t>
            </a:r>
            <a:r>
              <a:rPr lang="es-MX" sz="2400" dirty="0"/>
              <a:t/>
            </a:r>
            <a:br>
              <a:rPr lang="es-MX" sz="2400" dirty="0"/>
            </a:br>
            <a:endParaRPr lang="es-MX" sz="2400" dirty="0"/>
          </a:p>
        </p:txBody>
      </p:sp>
      <p:sp>
        <p:nvSpPr>
          <p:cNvPr id="3" name="Subtitle 2"/>
          <p:cNvSpPr>
            <a:spLocks noGrp="1"/>
          </p:cNvSpPr>
          <p:nvPr>
            <p:ph type="subTitle" idx="1"/>
          </p:nvPr>
        </p:nvSpPr>
        <p:spPr>
          <a:xfrm>
            <a:off x="899592" y="3789040"/>
            <a:ext cx="7200800" cy="2880320"/>
          </a:xfrm>
        </p:spPr>
        <p:txBody>
          <a:bodyPr>
            <a:normAutofit fontScale="62500" lnSpcReduction="20000"/>
          </a:bodyPr>
          <a:lstStyle/>
          <a:p>
            <a:r>
              <a:rPr lang="es-ES_tradnl" b="1" dirty="0">
                <a:effectLst/>
              </a:rPr>
              <a:t>TESIS PARA OBTENER EL POSTGRADO</a:t>
            </a:r>
            <a:endParaRPr lang="es-MX" dirty="0">
              <a:effectLst/>
            </a:endParaRPr>
          </a:p>
          <a:p>
            <a:r>
              <a:rPr lang="es-ES_tradnl" b="1" dirty="0">
                <a:effectLst/>
              </a:rPr>
              <a:t>EN LA ESPECIALIDAD DE:  </a:t>
            </a:r>
            <a:endParaRPr lang="es-MX" dirty="0">
              <a:effectLst/>
            </a:endParaRPr>
          </a:p>
          <a:p>
            <a:r>
              <a:rPr lang="es-MX" b="1" dirty="0">
                <a:effectLst/>
              </a:rPr>
              <a:t>ANESTESIOLOGÍA </a:t>
            </a:r>
            <a:endParaRPr lang="es-MX" dirty="0">
              <a:effectLst/>
            </a:endParaRPr>
          </a:p>
          <a:p>
            <a:r>
              <a:rPr lang="es-ES_tradnl" b="1" dirty="0">
                <a:effectLst/>
              </a:rPr>
              <a:t> </a:t>
            </a:r>
            <a:endParaRPr lang="es-MX" dirty="0">
              <a:effectLst/>
            </a:endParaRPr>
          </a:p>
          <a:p>
            <a:r>
              <a:rPr lang="es-ES_tradnl" b="1" dirty="0">
                <a:effectLst/>
              </a:rPr>
              <a:t> </a:t>
            </a:r>
            <a:endParaRPr lang="es-MX" dirty="0">
              <a:effectLst/>
            </a:endParaRPr>
          </a:p>
          <a:p>
            <a:r>
              <a:rPr lang="es-ES_tradnl" b="1" dirty="0">
                <a:effectLst/>
              </a:rPr>
              <a:t>PRESENTA: </a:t>
            </a:r>
            <a:endParaRPr lang="es-MX" dirty="0">
              <a:effectLst/>
            </a:endParaRPr>
          </a:p>
          <a:p>
            <a:r>
              <a:rPr lang="es-ES_tradnl" b="1" dirty="0">
                <a:effectLst/>
              </a:rPr>
              <a:t>DR. SAÚL DÍAZ CÁMARA</a:t>
            </a:r>
            <a:endParaRPr lang="es-MX" dirty="0">
              <a:effectLst/>
            </a:endParaRPr>
          </a:p>
          <a:p>
            <a:r>
              <a:rPr lang="es-ES_tradnl" b="1" dirty="0">
                <a:effectLst/>
              </a:rPr>
              <a:t> </a:t>
            </a:r>
            <a:endParaRPr lang="es-MX" dirty="0">
              <a:effectLst/>
            </a:endParaRPr>
          </a:p>
          <a:p>
            <a:r>
              <a:rPr lang="es-ES_tradnl" b="1" dirty="0">
                <a:effectLst/>
              </a:rPr>
              <a:t>ASESORES:</a:t>
            </a:r>
            <a:endParaRPr lang="es-MX" dirty="0">
              <a:effectLst/>
            </a:endParaRPr>
          </a:p>
          <a:p>
            <a:r>
              <a:rPr lang="es-MX" b="1" dirty="0">
                <a:effectLst/>
              </a:rPr>
              <a:t>DR. FELIPE GONZÁLEZ VELÁZQUEZ</a:t>
            </a:r>
            <a:endParaRPr lang="es-MX" dirty="0">
              <a:effectLst/>
            </a:endParaRPr>
          </a:p>
          <a:p>
            <a:r>
              <a:rPr lang="es-MX" b="1" dirty="0">
                <a:effectLst/>
              </a:rPr>
              <a:t>LIC. MIGUEL ÁNGEL PEDRAZA ZÁRATE</a:t>
            </a:r>
            <a:endParaRPr lang="es-MX" dirty="0">
              <a:effectLst/>
            </a:endParaRPr>
          </a:p>
          <a:p>
            <a:endParaRPr lang="es-MX" dirty="0"/>
          </a:p>
        </p:txBody>
      </p:sp>
    </p:spTree>
    <p:extLst>
      <p:ext uri="{BB962C8B-B14F-4D97-AF65-F5344CB8AC3E}">
        <p14:creationId xmlns:p14="http://schemas.microsoft.com/office/powerpoint/2010/main" val="3814591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04989"/>
          </a:xfrm>
        </p:spPr>
        <p:txBody>
          <a:bodyPr>
            <a:normAutofit fontScale="92500" lnSpcReduction="20000"/>
          </a:bodyPr>
          <a:lstStyle/>
          <a:p>
            <a:pPr lvl="0"/>
            <a:r>
              <a:rPr lang="es-MX" dirty="0"/>
              <a:t>En ambos grupos prevaleció una tensión arterial sistólica inicial mayor a 120 </a:t>
            </a:r>
            <a:r>
              <a:rPr lang="es-MX" dirty="0" err="1"/>
              <a:t>mmHg</a:t>
            </a:r>
            <a:r>
              <a:rPr lang="es-MX" dirty="0"/>
              <a:t>,</a:t>
            </a:r>
          </a:p>
          <a:p>
            <a:pPr lvl="0"/>
            <a:r>
              <a:rPr lang="es-MX" dirty="0"/>
              <a:t>La  tensión arterial sistólica posterior a los 15 minutos fue mayor a 120 </a:t>
            </a:r>
            <a:r>
              <a:rPr lang="es-MX" dirty="0" err="1"/>
              <a:t>mmHg</a:t>
            </a:r>
            <a:r>
              <a:rPr lang="es-MX" dirty="0"/>
              <a:t> en el grupo </a:t>
            </a:r>
            <a:r>
              <a:rPr lang="es-MX" dirty="0" err="1"/>
              <a:t>Hidroxietilalmidon</a:t>
            </a:r>
            <a:r>
              <a:rPr lang="es-MX" dirty="0"/>
              <a:t> no así en el grupo de solución Hartmann,</a:t>
            </a:r>
          </a:p>
          <a:p>
            <a:pPr lvl="0"/>
            <a:r>
              <a:rPr lang="es-MX" dirty="0"/>
              <a:t>Prevaleció  en ambos grupos la tensión arterial diastólica inicial con tensión arterial diastólica menor a 80 </a:t>
            </a:r>
            <a:r>
              <a:rPr lang="es-MX" dirty="0" err="1"/>
              <a:t>mmHg</a:t>
            </a:r>
            <a:r>
              <a:rPr lang="es-MX" dirty="0"/>
              <a:t>,</a:t>
            </a:r>
          </a:p>
          <a:p>
            <a:pPr lvl="0"/>
            <a:r>
              <a:rPr lang="es-MX" dirty="0"/>
              <a:t>Prevaleció  en ambos grupos la tensión arterial sistólica inicial con tensión arterial sistólica menor a 120 </a:t>
            </a:r>
            <a:r>
              <a:rPr lang="es-MX" dirty="0" err="1"/>
              <a:t>mmHg</a:t>
            </a:r>
            <a:r>
              <a:rPr lang="es-MX" dirty="0"/>
              <a:t>,</a:t>
            </a:r>
          </a:p>
          <a:p>
            <a:pPr lvl="0"/>
            <a:r>
              <a:rPr lang="es-MX" dirty="0"/>
              <a:t>Existió diferencia estadística en presión arterial sistólica y diastólica posterior a los 15 minutos,</a:t>
            </a:r>
          </a:p>
          <a:p>
            <a:pPr lvl="0"/>
            <a:r>
              <a:rPr lang="es-MX" dirty="0"/>
              <a:t>No existió diferencia estadística</a:t>
            </a:r>
            <a:r>
              <a:rPr lang="es-MX" b="1" dirty="0"/>
              <a:t> </a:t>
            </a:r>
            <a:r>
              <a:rPr lang="es-MX" dirty="0"/>
              <a:t>respecto a la frecuencia cardiaca por grupos </a:t>
            </a:r>
          </a:p>
        </p:txBody>
      </p:sp>
      <p:sp>
        <p:nvSpPr>
          <p:cNvPr id="3" name="Title 2"/>
          <p:cNvSpPr>
            <a:spLocks noGrp="1"/>
          </p:cNvSpPr>
          <p:nvPr>
            <p:ph type="title"/>
          </p:nvPr>
        </p:nvSpPr>
        <p:spPr/>
        <p:txBody>
          <a:bodyPr/>
          <a:lstStyle/>
          <a:p>
            <a:r>
              <a:rPr lang="es-MX" dirty="0" smtClean="0"/>
              <a:t>CONCLUSIONES</a:t>
            </a:r>
            <a:endParaRPr lang="es-MX" dirty="0"/>
          </a:p>
        </p:txBody>
      </p:sp>
    </p:spTree>
    <p:extLst>
      <p:ext uri="{BB962C8B-B14F-4D97-AF65-F5344CB8AC3E}">
        <p14:creationId xmlns:p14="http://schemas.microsoft.com/office/powerpoint/2010/main" val="297104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MX" b="1" dirty="0"/>
              <a:t>:</a:t>
            </a:r>
            <a:r>
              <a:rPr lang="es-MX" dirty="0"/>
              <a:t> La anestesia </a:t>
            </a:r>
            <a:r>
              <a:rPr lang="es-MX" dirty="0" err="1"/>
              <a:t>subaracnoidea</a:t>
            </a:r>
            <a:r>
              <a:rPr lang="es-MX" dirty="0"/>
              <a:t> continua siendo la técnica de elección para los procedimientos urológicos en los ancianos, la hiperplasia benigna de próstata (HPB) es una enfermedad con alta prevalencia entre los varones de más de 50 </a:t>
            </a:r>
            <a:r>
              <a:rPr lang="es-MX" dirty="0" smtClean="0"/>
              <a:t>años.</a:t>
            </a:r>
          </a:p>
          <a:p>
            <a:r>
              <a:rPr lang="es-MX" dirty="0"/>
              <a:t>La RTUP, “el estándar de oro” para el manejo de esta patología. La anestesia </a:t>
            </a:r>
            <a:r>
              <a:rPr lang="es-MX" dirty="0" err="1"/>
              <a:t>subaracnoidea</a:t>
            </a:r>
            <a:r>
              <a:rPr lang="es-MX" dirty="0"/>
              <a:t> continúa siendo la técnica de elección para los procedimientos urológicos en los </a:t>
            </a:r>
            <a:r>
              <a:rPr lang="es-MX" dirty="0" smtClean="0"/>
              <a:t>ancianos.</a:t>
            </a:r>
          </a:p>
          <a:p>
            <a:r>
              <a:rPr lang="es-MX" dirty="0"/>
              <a:t>Los coloides han demostrado ser más eficaces que los cristaloides en reducir la incidencia de hipotensión </a:t>
            </a:r>
            <a:r>
              <a:rPr lang="es-MX" dirty="0" smtClean="0"/>
              <a:t>arterial.</a:t>
            </a:r>
            <a:endParaRPr lang="es-MX" dirty="0"/>
          </a:p>
          <a:p>
            <a:endParaRPr lang="es-MX" dirty="0"/>
          </a:p>
        </p:txBody>
      </p:sp>
      <p:sp>
        <p:nvSpPr>
          <p:cNvPr id="3" name="Title 2"/>
          <p:cNvSpPr>
            <a:spLocks noGrp="1"/>
          </p:cNvSpPr>
          <p:nvPr>
            <p:ph type="title"/>
          </p:nvPr>
        </p:nvSpPr>
        <p:spPr/>
        <p:txBody>
          <a:bodyPr/>
          <a:lstStyle/>
          <a:p>
            <a:r>
              <a:rPr lang="es-MX" dirty="0" smtClean="0"/>
              <a:t>INTRODUCCION</a:t>
            </a:r>
            <a:endParaRPr lang="es-MX" dirty="0"/>
          </a:p>
        </p:txBody>
      </p:sp>
    </p:spTree>
    <p:extLst>
      <p:ext uri="{BB962C8B-B14F-4D97-AF65-F5344CB8AC3E}">
        <p14:creationId xmlns:p14="http://schemas.microsoft.com/office/powerpoint/2010/main" val="21605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248347"/>
            <a:ext cx="8424936" cy="4421013"/>
          </a:xfrm>
        </p:spPr>
        <p:txBody>
          <a:bodyPr>
            <a:normAutofit fontScale="77500" lnSpcReduction="20000"/>
          </a:bodyPr>
          <a:lstStyle/>
          <a:p>
            <a:r>
              <a:rPr lang="es-MX" dirty="0"/>
              <a:t>La técnica anestésica preferida universalmente para la RTUP es el bloqueo </a:t>
            </a:r>
            <a:r>
              <a:rPr lang="es-MX" dirty="0" err="1" smtClean="0"/>
              <a:t>subaracnoideo</a:t>
            </a:r>
            <a:r>
              <a:rPr lang="es-MX" dirty="0" smtClean="0"/>
              <a:t>.</a:t>
            </a:r>
          </a:p>
          <a:p>
            <a:r>
              <a:rPr lang="es-MX" dirty="0"/>
              <a:t>El bloqueo </a:t>
            </a:r>
            <a:r>
              <a:rPr lang="es-MX" dirty="0" err="1"/>
              <a:t>subaracnoideo</a:t>
            </a:r>
            <a:r>
              <a:rPr lang="es-MX" dirty="0"/>
              <a:t> provoca cambios hemodinámicos de aparición mas rápida y mas severa que los observados en un bloqueo epidural, con la </a:t>
            </a:r>
            <a:r>
              <a:rPr lang="es-MX" dirty="0" err="1"/>
              <a:t>aparicion</a:t>
            </a:r>
            <a:r>
              <a:rPr lang="es-MX" dirty="0"/>
              <a:t> de hipotensión y bradicardia</a:t>
            </a:r>
            <a:r>
              <a:rPr lang="es-MX" dirty="0" smtClean="0"/>
              <a:t>.</a:t>
            </a:r>
          </a:p>
          <a:p>
            <a:r>
              <a:rPr lang="es-MX" dirty="0"/>
              <a:t>En pacientes añosos hipertensos con enfermedad cardiovascular se incrementa el riesgo de isquemia secundario a la caída de la presión arterial</a:t>
            </a:r>
            <a:r>
              <a:rPr lang="es-MX" dirty="0" smtClean="0"/>
              <a:t>.</a:t>
            </a:r>
          </a:p>
          <a:p>
            <a:r>
              <a:rPr lang="es-MX" dirty="0"/>
              <a:t>Existe cierta controversia sobre la eficacia de las soluciones cristaloides para disminuir la incidencia de la hipotensión arterial, después del extenso bloqueo simpático asociado a la anestesia espinal</a:t>
            </a:r>
            <a:r>
              <a:rPr lang="es-MX" dirty="0" smtClean="0"/>
              <a:t>.</a:t>
            </a:r>
          </a:p>
          <a:p>
            <a:r>
              <a:rPr lang="es-MX" dirty="0"/>
              <a:t>De esta manera justifico mi trabajo de investigación, teniendo como objetivo comparar la incidencia de hipotensión arterial en los pacientes sometidos a RTU de próstata con bloqueo </a:t>
            </a:r>
            <a:r>
              <a:rPr lang="es-MX" dirty="0" err="1"/>
              <a:t>subaracnoideo</a:t>
            </a:r>
            <a:r>
              <a:rPr lang="es-MX" dirty="0"/>
              <a:t> tratados ya sea con </a:t>
            </a:r>
            <a:r>
              <a:rPr lang="es-MX" dirty="0" err="1"/>
              <a:t>Hidroxietilalmidón</a:t>
            </a:r>
            <a:r>
              <a:rPr lang="es-MX" dirty="0"/>
              <a:t> 6% o solución Hartmann. Y de esta manera, desarrollar una mejor alternativa para disminuir las complicaciones </a:t>
            </a:r>
            <a:r>
              <a:rPr lang="es-MX" dirty="0" err="1"/>
              <a:t>anestesico-quirurgicas</a:t>
            </a:r>
            <a:r>
              <a:rPr lang="es-MX" dirty="0"/>
              <a:t> en la Resección </a:t>
            </a:r>
            <a:r>
              <a:rPr lang="es-MX" dirty="0" err="1"/>
              <a:t>Transuretral</a:t>
            </a:r>
            <a:r>
              <a:rPr lang="es-MX" dirty="0"/>
              <a:t> de Próstata.</a:t>
            </a:r>
          </a:p>
          <a:p>
            <a:endParaRPr lang="es-MX" dirty="0"/>
          </a:p>
          <a:p>
            <a:endParaRPr lang="es-MX" dirty="0"/>
          </a:p>
        </p:txBody>
      </p:sp>
      <p:sp>
        <p:nvSpPr>
          <p:cNvPr id="3" name="Title 2"/>
          <p:cNvSpPr>
            <a:spLocks noGrp="1"/>
          </p:cNvSpPr>
          <p:nvPr>
            <p:ph type="title"/>
          </p:nvPr>
        </p:nvSpPr>
        <p:spPr/>
        <p:txBody>
          <a:bodyPr/>
          <a:lstStyle/>
          <a:p>
            <a:r>
              <a:rPr lang="es-MX" dirty="0" smtClean="0"/>
              <a:t>JUSTIFICACION</a:t>
            </a:r>
            <a:endParaRPr lang="es-MX" dirty="0"/>
          </a:p>
        </p:txBody>
      </p:sp>
    </p:spTree>
    <p:extLst>
      <p:ext uri="{BB962C8B-B14F-4D97-AF65-F5344CB8AC3E}">
        <p14:creationId xmlns:p14="http://schemas.microsoft.com/office/powerpoint/2010/main" val="288939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2248347"/>
            <a:ext cx="8136904" cy="4349005"/>
          </a:xfrm>
        </p:spPr>
        <p:txBody>
          <a:bodyPr>
            <a:normAutofit fontScale="77500" lnSpcReduction="20000"/>
          </a:bodyPr>
          <a:lstStyle/>
          <a:p>
            <a:r>
              <a:rPr lang="es-MX" dirty="0"/>
              <a:t>La hipotensión en un efecto adverso en los pacientes sometidos a Resección </a:t>
            </a:r>
            <a:r>
              <a:rPr lang="es-MX" dirty="0" err="1"/>
              <a:t>Transuretral</a:t>
            </a:r>
            <a:r>
              <a:rPr lang="es-MX" dirty="0"/>
              <a:t> de Próstata. </a:t>
            </a:r>
            <a:endParaRPr lang="es-MX" dirty="0" smtClean="0"/>
          </a:p>
          <a:p>
            <a:r>
              <a:rPr lang="es-MX" dirty="0"/>
              <a:t>Los cambios hemodinámicos suceden abruptamente con la anestesia espinal comparada con la técnica epidural, y esto puede comprometer </a:t>
            </a:r>
            <a:r>
              <a:rPr lang="es-MX" dirty="0" err="1"/>
              <a:t>hemodinámicamente</a:t>
            </a:r>
            <a:r>
              <a:rPr lang="es-MX" dirty="0"/>
              <a:t> al paciente añoso, ya que provoca efectos hemodinámicos más intensos que en los pacientes jóvenes ya que el anciano presenta una menor capacidad de respuesta compensadora y de autorregulación, especialmente en los afectados por enfermedad cardiovascular</a:t>
            </a:r>
            <a:r>
              <a:rPr lang="es-MX" dirty="0" smtClean="0"/>
              <a:t>.</a:t>
            </a:r>
          </a:p>
          <a:p>
            <a:r>
              <a:rPr lang="es-MX" dirty="0"/>
              <a:t>Los coloides han demostrado ser más eficaces que los cristaloides en reducir la incidencia de hipotensión arterial ya que logran un mayor aumento de la presión venosa central y permanecen más tiempo en el espacio </a:t>
            </a:r>
            <a:r>
              <a:rPr lang="es-MX" dirty="0" err="1"/>
              <a:t>intravascular</a:t>
            </a:r>
            <a:r>
              <a:rPr lang="es-MX" dirty="0"/>
              <a:t>. </a:t>
            </a:r>
            <a:endParaRPr lang="es-MX" dirty="0" smtClean="0"/>
          </a:p>
          <a:p>
            <a:r>
              <a:rPr lang="es-MX" dirty="0"/>
              <a:t>Por lo que nos hacemos la siguiente pregunta</a:t>
            </a:r>
            <a:r>
              <a:rPr lang="es-MX" dirty="0" smtClean="0"/>
              <a:t>: ¿</a:t>
            </a:r>
            <a:r>
              <a:rPr lang="es-MX" dirty="0"/>
              <a:t>Hay diferencia en la eficacia entre la administración de </a:t>
            </a:r>
            <a:r>
              <a:rPr lang="es-MX" dirty="0" err="1"/>
              <a:t>Hidroxietilalmidon</a:t>
            </a:r>
            <a:r>
              <a:rPr lang="es-MX" dirty="0"/>
              <a:t> al 6% vs solución Hartmann en la prevención de la hipotensión por bloqueo </a:t>
            </a:r>
            <a:r>
              <a:rPr lang="es-MX" dirty="0" err="1"/>
              <a:t>subaracnoideo</a:t>
            </a:r>
            <a:r>
              <a:rPr lang="es-MX" dirty="0"/>
              <a:t> en cirugía de </a:t>
            </a:r>
            <a:r>
              <a:rPr lang="es-MX" dirty="0" err="1"/>
              <a:t>Reseccion</a:t>
            </a:r>
            <a:r>
              <a:rPr lang="es-MX" dirty="0"/>
              <a:t> </a:t>
            </a:r>
            <a:r>
              <a:rPr lang="es-MX" dirty="0" err="1"/>
              <a:t>Transuretral</a:t>
            </a:r>
            <a:r>
              <a:rPr lang="es-MX" dirty="0"/>
              <a:t> de próstata?</a:t>
            </a:r>
          </a:p>
          <a:p>
            <a:endParaRPr lang="es-MX" dirty="0"/>
          </a:p>
        </p:txBody>
      </p:sp>
      <p:sp>
        <p:nvSpPr>
          <p:cNvPr id="3" name="Title 2"/>
          <p:cNvSpPr>
            <a:spLocks noGrp="1"/>
          </p:cNvSpPr>
          <p:nvPr>
            <p:ph type="title"/>
          </p:nvPr>
        </p:nvSpPr>
        <p:spPr/>
        <p:txBody>
          <a:bodyPr/>
          <a:lstStyle/>
          <a:p>
            <a:r>
              <a:rPr lang="es-MX" dirty="0" smtClean="0"/>
              <a:t>PLANTEAMIENTO DEL PROBLEMA</a:t>
            </a:r>
            <a:endParaRPr lang="es-MX" dirty="0"/>
          </a:p>
        </p:txBody>
      </p:sp>
    </p:spTree>
    <p:extLst>
      <p:ext uri="{BB962C8B-B14F-4D97-AF65-F5344CB8AC3E}">
        <p14:creationId xmlns:p14="http://schemas.microsoft.com/office/powerpoint/2010/main" val="11180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248347"/>
            <a:ext cx="7977208" cy="4204989"/>
          </a:xfrm>
        </p:spPr>
        <p:txBody>
          <a:bodyPr>
            <a:normAutofit/>
          </a:bodyPr>
          <a:lstStyle/>
          <a:p>
            <a:r>
              <a:rPr lang="es-MX" b="1" dirty="0" err="1"/>
              <a:t>Hipotesis</a:t>
            </a:r>
            <a:r>
              <a:rPr lang="es-MX" b="1" dirty="0"/>
              <a:t> Nula: </a:t>
            </a:r>
            <a:r>
              <a:rPr lang="es-MX" dirty="0"/>
              <a:t>No hay diferencia entre la administración de </a:t>
            </a:r>
            <a:r>
              <a:rPr lang="es-MX" dirty="0" err="1"/>
              <a:t>Hidroxietilalmidon</a:t>
            </a:r>
            <a:r>
              <a:rPr lang="es-MX" dirty="0"/>
              <a:t> al 6% vs </a:t>
            </a:r>
            <a:r>
              <a:rPr lang="es-MX" dirty="0" err="1"/>
              <a:t>solucion</a:t>
            </a:r>
            <a:r>
              <a:rPr lang="es-MX" dirty="0"/>
              <a:t> Hartmann como precarga para la prevención de hipotensión (presión arterial media &lt; 60 </a:t>
            </a:r>
            <a:r>
              <a:rPr lang="es-MX" dirty="0" err="1"/>
              <a:t>mmHg</a:t>
            </a:r>
            <a:r>
              <a:rPr lang="es-MX" dirty="0"/>
              <a:t>) posterior al bloqueo </a:t>
            </a:r>
            <a:r>
              <a:rPr lang="es-MX" dirty="0" err="1"/>
              <a:t>subaracnoideo</a:t>
            </a:r>
            <a:r>
              <a:rPr lang="es-MX" dirty="0"/>
              <a:t> para RTUP.</a:t>
            </a:r>
          </a:p>
          <a:p>
            <a:r>
              <a:rPr lang="es-MX" b="1" dirty="0"/>
              <a:t>Hipótesis Alterna: </a:t>
            </a:r>
            <a:r>
              <a:rPr lang="es-MX" dirty="0"/>
              <a:t>Si hay diferencia entre la administración de </a:t>
            </a:r>
            <a:r>
              <a:rPr lang="es-MX" dirty="0" err="1"/>
              <a:t>Hidroxietilalmidon</a:t>
            </a:r>
            <a:r>
              <a:rPr lang="es-MX" dirty="0"/>
              <a:t> al 6% vs </a:t>
            </a:r>
            <a:r>
              <a:rPr lang="es-MX" dirty="0" err="1"/>
              <a:t>solucion</a:t>
            </a:r>
            <a:r>
              <a:rPr lang="es-MX" dirty="0"/>
              <a:t> Hartmann como precarga para la prevención de hipotensión (presión arterial media &lt; 60 </a:t>
            </a:r>
            <a:r>
              <a:rPr lang="es-MX" dirty="0" err="1"/>
              <a:t>mmHg</a:t>
            </a:r>
            <a:r>
              <a:rPr lang="es-MX" dirty="0"/>
              <a:t>) posterior al bloqueo </a:t>
            </a:r>
            <a:r>
              <a:rPr lang="es-MX" dirty="0" err="1"/>
              <a:t>subaracnoideo</a:t>
            </a:r>
            <a:r>
              <a:rPr lang="es-MX" dirty="0"/>
              <a:t> para RTUP</a:t>
            </a:r>
            <a:r>
              <a:rPr lang="es-MX" dirty="0" smtClean="0"/>
              <a:t>.</a:t>
            </a:r>
            <a:endParaRPr lang="es-MX" dirty="0"/>
          </a:p>
        </p:txBody>
      </p:sp>
      <p:sp>
        <p:nvSpPr>
          <p:cNvPr id="3" name="Title 2"/>
          <p:cNvSpPr>
            <a:spLocks noGrp="1"/>
          </p:cNvSpPr>
          <p:nvPr>
            <p:ph type="title"/>
          </p:nvPr>
        </p:nvSpPr>
        <p:spPr/>
        <p:txBody>
          <a:bodyPr/>
          <a:lstStyle/>
          <a:p>
            <a:r>
              <a:rPr lang="es-MX" dirty="0" smtClean="0"/>
              <a:t>HIPOTESIS</a:t>
            </a:r>
            <a:endParaRPr lang="es-MX" dirty="0"/>
          </a:p>
        </p:txBody>
      </p:sp>
    </p:spTree>
    <p:extLst>
      <p:ext uri="{BB962C8B-B14F-4D97-AF65-F5344CB8AC3E}">
        <p14:creationId xmlns:p14="http://schemas.microsoft.com/office/powerpoint/2010/main" val="418709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s-MX" dirty="0"/>
              <a:t>Diseño de estudio: diseño experimental, prospectivo, longitudinal, analítico y aleatorizado (ensayo clínico aleatorizado). Lugar de realización: Unidad Médica de Alta Especialidad H.E. No. 14 Centro Médico Nacional “Lic. Adolfo Ruiz Cortines”</a:t>
            </a:r>
          </a:p>
          <a:p>
            <a:pPr lvl="0"/>
            <a:r>
              <a:rPr lang="es-MX" dirty="0"/>
              <a:t>Selección de la muestra:</a:t>
            </a:r>
            <a:endParaRPr lang="es-MX" sz="2000" dirty="0"/>
          </a:p>
          <a:p>
            <a:pPr lvl="1"/>
            <a:r>
              <a:rPr lang="es-MX" sz="2400" dirty="0"/>
              <a:t>Sujetos de estudio: Pacientes programados para RTUP que cumplan con criterios de inclusión.</a:t>
            </a:r>
            <a:endParaRPr lang="es-MX" sz="2000" dirty="0"/>
          </a:p>
          <a:p>
            <a:pPr lvl="1"/>
            <a:r>
              <a:rPr lang="es-MX" sz="2400" dirty="0"/>
              <a:t>Tipo de muestra: No probabilístico, por conveniencia por casos consecutivos.</a:t>
            </a:r>
            <a:endParaRPr lang="es-MX" sz="2000" dirty="0"/>
          </a:p>
          <a:p>
            <a:pPr lvl="1"/>
            <a:r>
              <a:rPr lang="es-MX" sz="2400" dirty="0"/>
              <a:t>Tamaño de la muestra: 40 </a:t>
            </a:r>
            <a:r>
              <a:rPr lang="es-MX" sz="2400" dirty="0" smtClean="0"/>
              <a:t>pacientes</a:t>
            </a:r>
            <a:endParaRPr lang="es-MX" sz="2000" dirty="0"/>
          </a:p>
          <a:p>
            <a:endParaRPr lang="es-MX" dirty="0"/>
          </a:p>
        </p:txBody>
      </p:sp>
      <p:sp>
        <p:nvSpPr>
          <p:cNvPr id="3" name="Title 2"/>
          <p:cNvSpPr>
            <a:spLocks noGrp="1"/>
          </p:cNvSpPr>
          <p:nvPr>
            <p:ph type="title"/>
          </p:nvPr>
        </p:nvSpPr>
        <p:spPr/>
        <p:txBody>
          <a:bodyPr/>
          <a:lstStyle/>
          <a:p>
            <a:r>
              <a:rPr lang="es-MX" dirty="0" smtClean="0"/>
              <a:t>METODOLOGIA</a:t>
            </a:r>
            <a:endParaRPr lang="es-MX" dirty="0"/>
          </a:p>
        </p:txBody>
      </p:sp>
    </p:spTree>
    <p:extLst>
      <p:ext uri="{BB962C8B-B14F-4D97-AF65-F5344CB8AC3E}">
        <p14:creationId xmlns:p14="http://schemas.microsoft.com/office/powerpoint/2010/main" val="285942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s-MX" dirty="0" smtClean="0"/>
              <a:t>Variable independiente: Precarga hídrica con </a:t>
            </a:r>
            <a:r>
              <a:rPr lang="es-MX" dirty="0" err="1" smtClean="0"/>
              <a:t>Hidroxietilalmidon</a:t>
            </a:r>
            <a:r>
              <a:rPr lang="es-MX" dirty="0" smtClean="0"/>
              <a:t> al 6% y Solución Hartmann</a:t>
            </a:r>
          </a:p>
          <a:p>
            <a:pPr lvl="0"/>
            <a:r>
              <a:rPr lang="es-MX" dirty="0" smtClean="0"/>
              <a:t>Variable dependiente: Presión arterial sistólica, diastólica y media.</a:t>
            </a:r>
          </a:p>
          <a:p>
            <a:pPr lvl="0"/>
            <a:endParaRPr lang="es-MX" dirty="0"/>
          </a:p>
        </p:txBody>
      </p:sp>
      <p:sp>
        <p:nvSpPr>
          <p:cNvPr id="3" name="Title 2"/>
          <p:cNvSpPr>
            <a:spLocks noGrp="1"/>
          </p:cNvSpPr>
          <p:nvPr>
            <p:ph type="title"/>
          </p:nvPr>
        </p:nvSpPr>
        <p:spPr/>
        <p:txBody>
          <a:bodyPr/>
          <a:lstStyle/>
          <a:p>
            <a:r>
              <a:rPr lang="es-MX" dirty="0" smtClean="0"/>
              <a:t>METODOLOGIA</a:t>
            </a:r>
            <a:endParaRPr lang="es-MX" dirty="0"/>
          </a:p>
        </p:txBody>
      </p:sp>
    </p:spTree>
    <p:extLst>
      <p:ext uri="{BB962C8B-B14F-4D97-AF65-F5344CB8AC3E}">
        <p14:creationId xmlns:p14="http://schemas.microsoft.com/office/powerpoint/2010/main" val="391636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s-MX" dirty="0"/>
              <a:t>En total 40 pacientes, 20 por cada grupo. La media de edad en años fue de 66, peso en kg de 66 y talla en cm. de 164 cm. 	</a:t>
            </a:r>
            <a:endParaRPr lang="es-MX" dirty="0" smtClean="0"/>
          </a:p>
          <a:p>
            <a:r>
              <a:rPr lang="es-MX" dirty="0" smtClean="0"/>
              <a:t>Respecto </a:t>
            </a:r>
            <a:r>
              <a:rPr lang="es-MX" dirty="0"/>
              <a:t>a la tensión arterial sistólica inicial por grupos prevaleció en ambos una tensión arterial sistólica mayor a 120 </a:t>
            </a:r>
            <a:r>
              <a:rPr lang="es-MX" dirty="0" err="1"/>
              <a:t>mmHg</a:t>
            </a:r>
            <a:r>
              <a:rPr lang="es-MX" dirty="0"/>
              <a:t> en el grupo </a:t>
            </a:r>
            <a:r>
              <a:rPr lang="es-MX" dirty="0" err="1"/>
              <a:t>Hidroxietilalmidon</a:t>
            </a:r>
            <a:r>
              <a:rPr lang="es-MX" dirty="0"/>
              <a:t> al 6 % con 15 (37.50 %) pacientes y en el grupo solución Hartmann con 13 (32.50 %) pacientes. </a:t>
            </a:r>
            <a:endParaRPr lang="es-MX" dirty="0" smtClean="0"/>
          </a:p>
          <a:p>
            <a:r>
              <a:rPr lang="es-MX" dirty="0" smtClean="0"/>
              <a:t>La  </a:t>
            </a:r>
            <a:r>
              <a:rPr lang="es-MX" dirty="0"/>
              <a:t>tensión arterial sistólica posterior a los 15 minutos mayor a 120 </a:t>
            </a:r>
            <a:r>
              <a:rPr lang="es-MX" dirty="0" err="1"/>
              <a:t>mmHg</a:t>
            </a:r>
            <a:r>
              <a:rPr lang="es-MX" dirty="0"/>
              <a:t> fue en el grupo </a:t>
            </a:r>
            <a:r>
              <a:rPr lang="es-MX" dirty="0" err="1"/>
              <a:t>Hidroxietilalmidon</a:t>
            </a:r>
            <a:r>
              <a:rPr lang="es-MX" dirty="0"/>
              <a:t> al 6 % con 11 (27.50 %) y con tensión arterial menor a 120 </a:t>
            </a:r>
            <a:r>
              <a:rPr lang="es-MX" dirty="0" err="1"/>
              <a:t>mmHg</a:t>
            </a:r>
            <a:r>
              <a:rPr lang="es-MX" dirty="0"/>
              <a:t> en el grupo solución Hartmann con 18 (45.00 %) pacientes. </a:t>
            </a:r>
            <a:endParaRPr lang="es-MX" dirty="0"/>
          </a:p>
        </p:txBody>
      </p:sp>
      <p:sp>
        <p:nvSpPr>
          <p:cNvPr id="3" name="Title 2"/>
          <p:cNvSpPr>
            <a:spLocks noGrp="1"/>
          </p:cNvSpPr>
          <p:nvPr>
            <p:ph type="title"/>
          </p:nvPr>
        </p:nvSpPr>
        <p:spPr/>
        <p:txBody>
          <a:bodyPr/>
          <a:lstStyle/>
          <a:p>
            <a:r>
              <a:rPr lang="es-MX" dirty="0" smtClean="0"/>
              <a:t>RESULTADOS</a:t>
            </a:r>
            <a:endParaRPr lang="es-MX" dirty="0"/>
          </a:p>
        </p:txBody>
      </p:sp>
    </p:spTree>
    <p:extLst>
      <p:ext uri="{BB962C8B-B14F-4D97-AF65-F5344CB8AC3E}">
        <p14:creationId xmlns:p14="http://schemas.microsoft.com/office/powerpoint/2010/main" val="192467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76997"/>
          </a:xfrm>
        </p:spPr>
        <p:txBody>
          <a:bodyPr>
            <a:normAutofit fontScale="85000" lnSpcReduction="20000"/>
          </a:bodyPr>
          <a:lstStyle/>
          <a:p>
            <a:r>
              <a:rPr lang="es-MX" dirty="0"/>
              <a:t>En la tensión arterial diastólica inicial por grupos también prevaleció  en ambos una tensión arterial diastólica menor a 80 </a:t>
            </a:r>
            <a:r>
              <a:rPr lang="es-MX" dirty="0" err="1"/>
              <a:t>mmHg</a:t>
            </a:r>
            <a:r>
              <a:rPr lang="es-MX" dirty="0"/>
              <a:t> en el grupo </a:t>
            </a:r>
            <a:r>
              <a:rPr lang="es-MX" dirty="0" err="1"/>
              <a:t>Hidroxietilalmidon</a:t>
            </a:r>
            <a:r>
              <a:rPr lang="es-MX" dirty="0"/>
              <a:t> al 6 % con 13 (32.50 %) pacientes y en el grupo solución Hartmann con 11 (27.50 %) pacientes</a:t>
            </a:r>
            <a:r>
              <a:rPr lang="es-MX" dirty="0" smtClean="0"/>
              <a:t>. </a:t>
            </a:r>
          </a:p>
          <a:p>
            <a:r>
              <a:rPr lang="es-MX" dirty="0" smtClean="0"/>
              <a:t>La  </a:t>
            </a:r>
            <a:r>
              <a:rPr lang="es-MX" dirty="0"/>
              <a:t>tensión arterial diastólica posterior a los 15 minutos menor a 80 </a:t>
            </a:r>
            <a:r>
              <a:rPr lang="es-MX" dirty="0" err="1"/>
              <a:t>mmHg</a:t>
            </a:r>
            <a:r>
              <a:rPr lang="es-MX" dirty="0"/>
              <a:t> fue en el grupo </a:t>
            </a:r>
            <a:r>
              <a:rPr lang="es-MX" dirty="0" err="1"/>
              <a:t>Hidroxietilalmidon</a:t>
            </a:r>
            <a:r>
              <a:rPr lang="es-MX" dirty="0"/>
              <a:t> al 6 % con 17 (42.50 %) y también en el grupo solución Hartmann con 19 (47.50 %) pacientes. </a:t>
            </a:r>
            <a:endParaRPr lang="es-MX" dirty="0" smtClean="0"/>
          </a:p>
          <a:p>
            <a:r>
              <a:rPr lang="es-MX" dirty="0" smtClean="0"/>
              <a:t>En </a:t>
            </a:r>
            <a:r>
              <a:rPr lang="es-MX" dirty="0"/>
              <a:t>la diferencia por grupos existió diferencia estadística con p:0.00 (IC 10.72-25.47) en la tensión arterial sistólica a los 15 minutos y en la tensión arterial diastólica a los 15 minutos con p: 0.003 (IC 3.09-14.00). </a:t>
            </a:r>
            <a:endParaRPr lang="es-MX" dirty="0" smtClean="0"/>
          </a:p>
          <a:p>
            <a:r>
              <a:rPr lang="es-MX" dirty="0" smtClean="0"/>
              <a:t>Respecto </a:t>
            </a:r>
            <a:r>
              <a:rPr lang="es-MX" dirty="0"/>
              <a:t>a la frecuencia cardiaca por grupos no existió diferencia estadística en ambos grupos. </a:t>
            </a:r>
            <a:endParaRPr lang="es-MX" dirty="0"/>
          </a:p>
        </p:txBody>
      </p:sp>
      <p:sp>
        <p:nvSpPr>
          <p:cNvPr id="3" name="Title 2"/>
          <p:cNvSpPr>
            <a:spLocks noGrp="1"/>
          </p:cNvSpPr>
          <p:nvPr>
            <p:ph type="title"/>
          </p:nvPr>
        </p:nvSpPr>
        <p:spPr/>
        <p:txBody>
          <a:bodyPr/>
          <a:lstStyle/>
          <a:p>
            <a:r>
              <a:rPr lang="es-MX" dirty="0" smtClean="0"/>
              <a:t>RESULTADOS</a:t>
            </a:r>
            <a:endParaRPr lang="es-MX" dirty="0"/>
          </a:p>
        </p:txBody>
      </p:sp>
    </p:spTree>
    <p:extLst>
      <p:ext uri="{BB962C8B-B14F-4D97-AF65-F5344CB8AC3E}">
        <p14:creationId xmlns:p14="http://schemas.microsoft.com/office/powerpoint/2010/main" val="25382315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39</TotalTime>
  <Words>916</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EFICACIA DE LA PRECARGA HÍDRICA CON HIDROXIETILALMIDON AL 6% VS SOLUCIÓN HARTMANN EN LA PREVENCIÓN DE LA HIPOTENSIÓN CON BLOQUEO SUBARACNOIDEO EN RESECCIÓN TRANSURETRAL DE PRÓSTATA. </vt:lpstr>
      <vt:lpstr>INTRODUCCION</vt:lpstr>
      <vt:lpstr>JUSTIFICACION</vt:lpstr>
      <vt:lpstr>PLANTEAMIENTO DEL PROBLEMA</vt:lpstr>
      <vt:lpstr>HIPOTESIS</vt:lpstr>
      <vt:lpstr>METODOLOGIA</vt:lpstr>
      <vt:lpstr>METODOLOGIA</vt:lpstr>
      <vt:lpstr>RESULTADOS</vt:lpstr>
      <vt:lpstr>RESULTADOS</vt:lpstr>
      <vt:lpstr>CONCLUSIONES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EFICACIA DE LA PRECARGA HÍDRICA CON HIDROXIETILALMIDON AL 6% VS SOLUCIÓN HARTMANN EN LA PREVENCIÓN DE LA HIPOTENSIÓN CON BLOQUEO SUBARACNOIDEO EN RESECCIÓN TRANSURETRAL DE PRÓSTATA. </dc:title>
  <dc:creator>Sabulin44</dc:creator>
  <cp:lastModifiedBy>Sabulin44</cp:lastModifiedBy>
  <cp:revision>5</cp:revision>
  <dcterms:created xsi:type="dcterms:W3CDTF">2014-01-31T02:48:11Z</dcterms:created>
  <dcterms:modified xsi:type="dcterms:W3CDTF">2014-01-31T03:27:34Z</dcterms:modified>
</cp:coreProperties>
</file>