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8" r:id="rId8"/>
    <p:sldId id="269" r:id="rId9"/>
    <p:sldId id="270" r:id="rId10"/>
    <p:sldId id="262"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69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5B68E6-40E0-405B-8FC7-873DA47B9E0B}" type="datetimeFigureOut">
              <a:rPr lang="es-MX" smtClean="0"/>
              <a:t>16/02/2014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ADEB889-5D4C-4F50-811B-CD762F785034}" type="slidenum">
              <a:rPr lang="es-MX" smtClean="0"/>
              <a:t>‹Nº›</a:t>
            </a:fld>
            <a:endParaRPr lang="es-MX"/>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D5B68E6-40E0-405B-8FC7-873DA47B9E0B}" type="datetimeFigureOut">
              <a:rPr lang="es-MX" smtClean="0"/>
              <a:t>16/02/2014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ADEB889-5D4C-4F50-811B-CD762F785034}"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D5B68E6-40E0-405B-8FC7-873DA47B9E0B}" type="datetimeFigureOut">
              <a:rPr lang="es-MX" smtClean="0"/>
              <a:t>16/02/2014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ADEB889-5D4C-4F50-811B-CD762F785034}"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1D5B68E6-40E0-405B-8FC7-873DA47B9E0B}" type="datetimeFigureOut">
              <a:rPr lang="es-MX" smtClean="0"/>
              <a:t>16/02/2014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ADEB889-5D4C-4F50-811B-CD762F785034}" type="slidenum">
              <a:rPr lang="es-MX" smtClean="0"/>
              <a:t>‹Nº›</a:t>
            </a:fld>
            <a:endParaRPr lang="es-MX"/>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D5B68E6-40E0-405B-8FC7-873DA47B9E0B}" type="datetimeFigureOut">
              <a:rPr lang="es-MX" smtClean="0"/>
              <a:t>16/02/2014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ADEB889-5D4C-4F50-811B-CD762F785034}"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1D5B68E6-40E0-405B-8FC7-873DA47B9E0B}" type="datetimeFigureOut">
              <a:rPr lang="es-MX" smtClean="0"/>
              <a:t>16/02/2014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ADEB889-5D4C-4F50-811B-CD762F785034}"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1D5B68E6-40E0-405B-8FC7-873DA47B9E0B}" type="datetimeFigureOut">
              <a:rPr lang="es-MX" smtClean="0"/>
              <a:t>16/02/2014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ADEB889-5D4C-4F50-811B-CD762F785034}"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D5B68E6-40E0-405B-8FC7-873DA47B9E0B}" type="datetimeFigureOut">
              <a:rPr lang="es-MX" smtClean="0"/>
              <a:t>16/02/2014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ADEB889-5D4C-4F50-811B-CD762F785034}"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B68E6-40E0-405B-8FC7-873DA47B9E0B}" type="datetimeFigureOut">
              <a:rPr lang="es-MX" smtClean="0"/>
              <a:t>16/02/2014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ADEB889-5D4C-4F50-811B-CD762F785034}"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D5B68E6-40E0-405B-8FC7-873DA47B9E0B}" type="datetimeFigureOut">
              <a:rPr lang="es-MX" smtClean="0"/>
              <a:t>16/02/2014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ADEB889-5D4C-4F50-811B-CD762F785034}"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D5B68E6-40E0-405B-8FC7-873DA47B9E0B}" type="datetimeFigureOut">
              <a:rPr lang="es-MX" smtClean="0"/>
              <a:t>16/02/2014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ADEB889-5D4C-4F50-811B-CD762F785034}"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5B68E6-40E0-405B-8FC7-873DA47B9E0B}" type="datetimeFigureOut">
              <a:rPr lang="es-MX" smtClean="0"/>
              <a:t>16/02/2014</a:t>
            </a:fld>
            <a:endParaRPr lang="es-MX"/>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MX"/>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ADEB889-5D4C-4F50-811B-CD762F785034}"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1484784"/>
            <a:ext cx="8712968" cy="5256584"/>
          </a:xfrm>
        </p:spPr>
        <p:txBody>
          <a:bodyPr>
            <a:normAutofit/>
          </a:bodyPr>
          <a:lstStyle/>
          <a:p>
            <a:r>
              <a:rPr lang="es-MX" b="1" dirty="0"/>
              <a:t>INSTITUTO MEXICANO DEL SEGURO </a:t>
            </a:r>
            <a:r>
              <a:rPr lang="es-MX" b="1" dirty="0" smtClean="0"/>
              <a:t>SOCIAL</a:t>
            </a:r>
          </a:p>
          <a:p>
            <a:r>
              <a:rPr lang="es-MX" b="1" dirty="0" smtClean="0"/>
              <a:t>Unidad </a:t>
            </a:r>
            <a:r>
              <a:rPr lang="es-MX" b="1" dirty="0"/>
              <a:t>de Medicina Familiar No. 61 </a:t>
            </a:r>
            <a:endParaRPr lang="es-MX" dirty="0"/>
          </a:p>
          <a:p>
            <a:r>
              <a:rPr lang="es-MX" b="1" dirty="0"/>
              <a:t> Córdoba Veracruz.</a:t>
            </a:r>
            <a:endParaRPr lang="es-MX" dirty="0"/>
          </a:p>
          <a:p>
            <a:endParaRPr lang="es-MX" dirty="0"/>
          </a:p>
          <a:p>
            <a:r>
              <a:rPr lang="es-MX" dirty="0" smtClean="0"/>
              <a:t>Factores </a:t>
            </a:r>
            <a:r>
              <a:rPr lang="es-MX" dirty="0"/>
              <a:t>Asociados al Abandono de la Lactancia Materna Exclusiva en Mujeres Derechohabientes de la Ciudad de Córdoba Veracruz</a:t>
            </a:r>
          </a:p>
          <a:p>
            <a:r>
              <a:rPr lang="es-MX" dirty="0" smtClean="0"/>
              <a:t>Grado a obtener. Especialista en </a:t>
            </a:r>
            <a:r>
              <a:rPr lang="es-MX" dirty="0"/>
              <a:t>M</a:t>
            </a:r>
            <a:r>
              <a:rPr lang="es-MX" dirty="0" smtClean="0"/>
              <a:t>edicina Familiar</a:t>
            </a:r>
          </a:p>
          <a:p>
            <a:r>
              <a:rPr lang="es-MX" dirty="0" smtClean="0"/>
              <a:t>Tesis</a:t>
            </a:r>
          </a:p>
          <a:p>
            <a:r>
              <a:rPr lang="es-MX" dirty="0" smtClean="0"/>
              <a:t>Autor: Leonardo Rodríguez León</a:t>
            </a:r>
          </a:p>
          <a:p>
            <a:r>
              <a:rPr lang="es-MX" dirty="0" smtClean="0"/>
              <a:t>Asesor: </a:t>
            </a:r>
            <a:r>
              <a:rPr lang="es-MX" dirty="0"/>
              <a:t>LEO. Carmela Reséndiz </a:t>
            </a:r>
            <a:r>
              <a:rPr lang="es-MX" dirty="0" err="1"/>
              <a:t>Dáttoly</a:t>
            </a:r>
            <a:r>
              <a:rPr lang="es-MX" dirty="0"/>
              <a:t>.</a:t>
            </a:r>
          </a:p>
          <a:p>
            <a:r>
              <a:rPr lang="es-MX" dirty="0"/>
              <a:t> </a:t>
            </a:r>
          </a:p>
          <a:p>
            <a:endParaRPr lang="es-MX" dirty="0"/>
          </a:p>
        </p:txBody>
      </p:sp>
      <p:sp>
        <p:nvSpPr>
          <p:cNvPr id="2" name="1 Título"/>
          <p:cNvSpPr>
            <a:spLocks noGrp="1"/>
          </p:cNvSpPr>
          <p:nvPr>
            <p:ph type="ctrTitle"/>
          </p:nvPr>
        </p:nvSpPr>
        <p:spPr>
          <a:xfrm>
            <a:off x="685800" y="620689"/>
            <a:ext cx="7772400" cy="576063"/>
          </a:xfrm>
        </p:spPr>
        <p:txBody>
          <a:bodyPr>
            <a:normAutofit fontScale="90000"/>
          </a:bodyPr>
          <a:lstStyle/>
          <a:p>
            <a:r>
              <a:rPr lang="es-MX" b="1" dirty="0"/>
              <a:t>UNIVERSIDAD VERACRUZANA</a:t>
            </a:r>
            <a:endParaRPr lang="es-MX" dirty="0"/>
          </a:p>
        </p:txBody>
      </p:sp>
    </p:spTree>
    <p:extLst>
      <p:ext uri="{BB962C8B-B14F-4D97-AF65-F5344CB8AC3E}">
        <p14:creationId xmlns:p14="http://schemas.microsoft.com/office/powerpoint/2010/main" val="1125231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Conclusiones</a:t>
            </a:r>
            <a:endParaRPr lang="es-MX" dirty="0"/>
          </a:p>
        </p:txBody>
      </p:sp>
      <p:sp>
        <p:nvSpPr>
          <p:cNvPr id="3" name="2 Marcador de contenido"/>
          <p:cNvSpPr>
            <a:spLocks noGrp="1"/>
          </p:cNvSpPr>
          <p:nvPr>
            <p:ph sz="quarter" idx="13"/>
          </p:nvPr>
        </p:nvSpPr>
        <p:spPr/>
        <p:txBody>
          <a:bodyPr>
            <a:normAutofit lnSpcReduction="10000"/>
          </a:bodyPr>
          <a:lstStyle/>
          <a:p>
            <a:r>
              <a:rPr lang="es-MX" dirty="0"/>
              <a:t>Podemos concluir en este  estudio que hay factores que se asocian al abandono precoz  de la lactancia materna en las mujeres derechohabientes de Córdoba Veracruz, en otras fuentes se encontraron algunos resultados útiles entre los que se halla la asociación de: La edad materna, vía de nacimiento, control prenatal, tipo de familia, escolaridad y nivel socioeconómico</a:t>
            </a:r>
            <a:r>
              <a:rPr lang="es-MX" baseline="30000" dirty="0"/>
              <a:t>2</a:t>
            </a:r>
            <a:r>
              <a:rPr lang="es-MX" baseline="30000" dirty="0" smtClean="0"/>
              <a:t>,</a:t>
            </a:r>
            <a:endParaRPr lang="es-MX" dirty="0"/>
          </a:p>
          <a:p>
            <a:r>
              <a:rPr lang="es-MX" dirty="0"/>
              <a:t> El principal factor que encontramos en el estudio que se realizó, es  el bajo de conocimiento sobre lactancia de madres, que repercute importantemente en su decisión de abandonar la lactancia una vez que nacen  sus productos. N</a:t>
            </a:r>
            <a:r>
              <a:rPr lang="es-MX" dirty="0" smtClean="0"/>
              <a:t>uestra </a:t>
            </a:r>
            <a:r>
              <a:rPr lang="es-MX" dirty="0"/>
              <a:t>intención ha sido encontrar cuál es el  factor principal que contribuye a un abandono precoz de la lactancia y un bajo grado de conocimiento lo cual va de la mano con otro factor de relevancia del estudio que es ser madre no capacitada por el personal de salud que va de la mano con el factor anterior, fueron los más factores más relevantes en nuestro estudio, al respecto se considera la implementación de técnicas didácticas diferentes  para mejorar la capacitación de las pacientes con talleres asistenciales principalmente en las áreas de primer contacto con el paciente.</a:t>
            </a:r>
          </a:p>
          <a:p>
            <a:endParaRPr lang="es-MX" dirty="0"/>
          </a:p>
        </p:txBody>
      </p:sp>
    </p:spTree>
    <p:extLst>
      <p:ext uri="{BB962C8B-B14F-4D97-AF65-F5344CB8AC3E}">
        <p14:creationId xmlns:p14="http://schemas.microsoft.com/office/powerpoint/2010/main" val="265656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A</a:t>
            </a:r>
            <a:r>
              <a:rPr lang="es-MX" dirty="0" smtClean="0"/>
              <a:t>ntecedentes</a:t>
            </a:r>
            <a:endParaRPr lang="es-MX" dirty="0"/>
          </a:p>
        </p:txBody>
      </p:sp>
      <p:sp>
        <p:nvSpPr>
          <p:cNvPr id="3" name="2 Marcador de contenido"/>
          <p:cNvSpPr>
            <a:spLocks noGrp="1"/>
          </p:cNvSpPr>
          <p:nvPr>
            <p:ph sz="quarter" idx="13"/>
          </p:nvPr>
        </p:nvSpPr>
        <p:spPr/>
        <p:txBody>
          <a:bodyPr>
            <a:normAutofit fontScale="92500" lnSpcReduction="10000"/>
          </a:bodyPr>
          <a:lstStyle/>
          <a:p>
            <a:r>
              <a:rPr lang="es-MX" dirty="0"/>
              <a:t>La OMS define como la lactancia materna exclusiva a la alimentación del lactante con leche materna de la madre </a:t>
            </a:r>
            <a:r>
              <a:rPr lang="es-MX" dirty="0" smtClean="0"/>
              <a:t>sin </a:t>
            </a:r>
            <a:r>
              <a:rPr lang="es-MX" dirty="0"/>
              <a:t>ningún suplemento solido o liquido o que incluye el </a:t>
            </a:r>
            <a:r>
              <a:rPr lang="es-MX" dirty="0" smtClean="0"/>
              <a:t>agua, el tiempo que se considera como el mínimo indicado por la OMS es de seis meses.</a:t>
            </a:r>
          </a:p>
          <a:p>
            <a:r>
              <a:rPr lang="es-MX" dirty="0" smtClean="0"/>
              <a:t> Múltiples factores fomentan a que no se logre dicho periodo entre los principales encontramos </a:t>
            </a:r>
            <a:r>
              <a:rPr lang="es-MX" dirty="0"/>
              <a:t>l</a:t>
            </a:r>
            <a:r>
              <a:rPr lang="es-MX" dirty="0" smtClean="0"/>
              <a:t>a poca información que la madre tiene sobre lactancia materna, el desinterés del personal de salud en educación a la madre, el poco tiempo que la madre le dedique a el recién nacido, el grado de estudios materno,  el nivel socioeconómico, la edad materna, el número de hijos, la vía de nacimiento así como, las enfermedades maternas, la higiene materna y la técnica de alimentación inadecuada son los principales factores que interfieren con el desarrollo de la lactancia materna.</a:t>
            </a:r>
          </a:p>
          <a:p>
            <a:r>
              <a:rPr lang="es-MX" dirty="0" smtClean="0"/>
              <a:t>A nivel mundial el porcentaje de las madres que amamantan a los recién nacidos es del 91% de ellas solo el 25% continua con la lactancia hasta el año de edad. En México, el Consejo Nacional de Población reportó en 1997 una tasa de lactancia materna exclusiva, en menores de cuatro meses de 33.6%. En la Encuesta Nacional emitida por el Instituto Mexicano del Seguro Social (IMSS) en el año 2003 se reporta una prevalencia de lactancia materna exclusiva al cuarto mes de 30.5%. </a:t>
            </a:r>
          </a:p>
          <a:p>
            <a:endParaRPr lang="es-MX" dirty="0" smtClean="0"/>
          </a:p>
        </p:txBody>
      </p:sp>
    </p:spTree>
    <p:extLst>
      <p:ext uri="{BB962C8B-B14F-4D97-AF65-F5344CB8AC3E}">
        <p14:creationId xmlns:p14="http://schemas.microsoft.com/office/powerpoint/2010/main" val="502603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a:t>J</a:t>
            </a:r>
            <a:r>
              <a:rPr lang="es-MX" dirty="0" err="1" smtClean="0"/>
              <a:t>ustificacion</a:t>
            </a:r>
            <a:endParaRPr lang="es-MX" dirty="0"/>
          </a:p>
        </p:txBody>
      </p:sp>
      <p:sp>
        <p:nvSpPr>
          <p:cNvPr id="3" name="2 Marcador de contenido"/>
          <p:cNvSpPr>
            <a:spLocks noGrp="1"/>
          </p:cNvSpPr>
          <p:nvPr>
            <p:ph sz="quarter" idx="13"/>
          </p:nvPr>
        </p:nvSpPr>
        <p:spPr/>
        <p:txBody>
          <a:bodyPr>
            <a:normAutofit/>
          </a:bodyPr>
          <a:lstStyle/>
          <a:p>
            <a:r>
              <a:rPr lang="es-MX" dirty="0" smtClean="0"/>
              <a:t>Al menos 2 de cada 10 niños dejan de ser amamantados al seno materno al segundo mes de vida, cifra que se aproxima riesgosamente a 1 de cada 3 al tercer mes de vida.</a:t>
            </a:r>
          </a:p>
          <a:p>
            <a:r>
              <a:rPr lang="es-MX" dirty="0" smtClean="0"/>
              <a:t>Entre </a:t>
            </a:r>
            <a:r>
              <a:rPr lang="es-MX" dirty="0"/>
              <a:t>múltiples beneficios generales que aporta se  pueden mencionar: Comodidad, ventajas económicas, ecológicas y beneficios para la madre y su hijo como involución del útero, mejoría de la anemia, protección contra el cáncer de mama y ovario,  pérdida de peso y salud del bebé  previniendo infecciones y enfermedades crónicas de la infancia como la obesidad, diabetes y leucemia, el desarrollo de los dientes, beneficios en el sistema digestivo, desarrollo cerebral y sistema inmunológico. </a:t>
            </a:r>
          </a:p>
          <a:p>
            <a:r>
              <a:rPr lang="es-MX" dirty="0"/>
              <a:t>Determinar cuáles son los factores asociados al abandono de la lactancia materna exclusiva en mujeres derechohabientes residentes de la ciudad de Córdoba Veracruz.</a:t>
            </a:r>
            <a:endParaRPr lang="es-MX" dirty="0" smtClean="0"/>
          </a:p>
        </p:txBody>
      </p:sp>
    </p:spTree>
    <p:extLst>
      <p:ext uri="{BB962C8B-B14F-4D97-AF65-F5344CB8AC3E}">
        <p14:creationId xmlns:p14="http://schemas.microsoft.com/office/powerpoint/2010/main" val="3460458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Planteamiento</a:t>
            </a:r>
            <a:endParaRPr lang="es-MX" dirty="0"/>
          </a:p>
        </p:txBody>
      </p:sp>
      <p:sp>
        <p:nvSpPr>
          <p:cNvPr id="3" name="2 Marcador de contenido"/>
          <p:cNvSpPr>
            <a:spLocks noGrp="1"/>
          </p:cNvSpPr>
          <p:nvPr>
            <p:ph sz="quarter" idx="13"/>
          </p:nvPr>
        </p:nvSpPr>
        <p:spPr/>
        <p:txBody>
          <a:bodyPr>
            <a:normAutofit/>
          </a:bodyPr>
          <a:lstStyle/>
          <a:p>
            <a:pPr marL="0" indent="0">
              <a:buNone/>
            </a:pPr>
            <a:endParaRPr lang="es-MX" dirty="0"/>
          </a:p>
          <a:p>
            <a:pPr marL="0" indent="0">
              <a:buNone/>
            </a:pPr>
            <a:endParaRPr lang="es-MX" dirty="0"/>
          </a:p>
          <a:p>
            <a:r>
              <a:rPr lang="es-MX" dirty="0"/>
              <a:t>¿Cuáles son los factores asociados al abandono de la lactancia materna exclusiva en mujeres derechohabientes, residentes de la ciudad de Córdoba Veracruz?</a:t>
            </a:r>
          </a:p>
          <a:p>
            <a:endParaRPr lang="es-MX" dirty="0"/>
          </a:p>
        </p:txBody>
      </p:sp>
    </p:spTree>
    <p:extLst>
      <p:ext uri="{BB962C8B-B14F-4D97-AF65-F5344CB8AC3E}">
        <p14:creationId xmlns:p14="http://schemas.microsoft.com/office/powerpoint/2010/main" val="1138215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a:t>M</a:t>
            </a:r>
            <a:r>
              <a:rPr lang="es-MX" dirty="0" err="1" smtClean="0"/>
              <a:t>etodologia</a:t>
            </a:r>
            <a:endParaRPr lang="es-MX" dirty="0"/>
          </a:p>
        </p:txBody>
      </p:sp>
      <p:sp>
        <p:nvSpPr>
          <p:cNvPr id="3" name="2 Marcador de contenido"/>
          <p:cNvSpPr>
            <a:spLocks noGrp="1"/>
          </p:cNvSpPr>
          <p:nvPr>
            <p:ph sz="quarter" idx="13"/>
          </p:nvPr>
        </p:nvSpPr>
        <p:spPr/>
        <p:txBody>
          <a:bodyPr>
            <a:normAutofit fontScale="92500" lnSpcReduction="20000"/>
          </a:bodyPr>
          <a:lstStyle/>
          <a:p>
            <a:r>
              <a:rPr lang="es-MX" b="1" dirty="0"/>
              <a:t>DISEÑO DE ESTUDIO: </a:t>
            </a:r>
            <a:r>
              <a:rPr lang="es-MX" dirty="0"/>
              <a:t>Observacional, descriptivo, longitudinal y prospectivo. </a:t>
            </a:r>
          </a:p>
          <a:p>
            <a:r>
              <a:rPr lang="es-MX" b="1" dirty="0"/>
              <a:t>UNIVERSO DE TRABAJO:</a:t>
            </a:r>
            <a:r>
              <a:rPr lang="es-MX" dirty="0"/>
              <a:t> Todas las mujeres derechohabientes del Instituto Mexicano del Seguro Social de Córdoba Veracruz, cuyo parto vaginal o abdominal haya sido atendido en el Hospital General de Zona número 8, durante el mes estadístico de julio del 2012 y que se encuentren en periodo de lactancia materna exclusiva, con posterior seguimiento médico en las Unidades de Medicina Familiar número 61 y 64</a:t>
            </a:r>
            <a:r>
              <a:rPr lang="es-MX" dirty="0" smtClean="0"/>
              <a:t>.</a:t>
            </a:r>
            <a:endParaRPr lang="es-MX" dirty="0"/>
          </a:p>
          <a:p>
            <a:r>
              <a:rPr lang="es-MX" b="1" dirty="0"/>
              <a:t>TAMAÑO DE LA MUESTRA: </a:t>
            </a:r>
            <a:r>
              <a:rPr lang="es-MX" dirty="0"/>
              <a:t>Se determinará por conveniencia.</a:t>
            </a:r>
          </a:p>
          <a:p>
            <a:r>
              <a:rPr lang="es-MX" b="1" dirty="0"/>
              <a:t>LUGAR DE ESTUDIO:</a:t>
            </a:r>
            <a:r>
              <a:rPr lang="es-MX" dirty="0"/>
              <a:t> Hospital General de Zona número 8, Unidad de Medicina Familiar número 61 y 64 de Córdoba Veracruz.</a:t>
            </a:r>
          </a:p>
          <a:p>
            <a:r>
              <a:rPr lang="es-MX" b="1" dirty="0"/>
              <a:t>PERIODO:</a:t>
            </a:r>
            <a:r>
              <a:rPr lang="es-MX" dirty="0"/>
              <a:t> 1 de Marzo del 2012 al 19 de Agosto del 2013</a:t>
            </a:r>
            <a:r>
              <a:rPr lang="es-MX" dirty="0" smtClean="0"/>
              <a:t>.</a:t>
            </a:r>
          </a:p>
          <a:p>
            <a:pPr lvl="0"/>
            <a:r>
              <a:rPr lang="es-MX" b="1" dirty="0"/>
              <a:t>CRITERIOS DE INCLUSION: </a:t>
            </a:r>
            <a:endParaRPr lang="es-MX" dirty="0"/>
          </a:p>
          <a:p>
            <a:pPr lvl="0"/>
            <a:r>
              <a:rPr lang="es-MX" dirty="0"/>
              <a:t>Todas las mujeres derechohabientes en periodo de lactancia materna exclusiva, cuyo parto vaginal o abdominal haya sido atendido en el Hospital General de Zona No. 8, Córdoba Veracruz, con fecha de nacimiento durante el mes de julio del 2012 y que lleven seguimiento médico en las Unidades de Medicina Familiar número 61 y 64. Mayores de 18 años o menores de 18 </a:t>
            </a:r>
            <a:r>
              <a:rPr lang="es-MX" dirty="0" smtClean="0"/>
              <a:t>que </a:t>
            </a:r>
            <a:r>
              <a:rPr lang="es-MX" dirty="0"/>
              <a:t>acepten participar durante 6 meses y firmen el consentimiento informado. </a:t>
            </a:r>
          </a:p>
          <a:p>
            <a:endParaRPr lang="es-MX" dirty="0"/>
          </a:p>
        </p:txBody>
      </p:sp>
    </p:spTree>
    <p:extLst>
      <p:ext uri="{BB962C8B-B14F-4D97-AF65-F5344CB8AC3E}">
        <p14:creationId xmlns:p14="http://schemas.microsoft.com/office/powerpoint/2010/main" val="760245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R</a:t>
            </a:r>
            <a:r>
              <a:rPr lang="es-MX" dirty="0" smtClean="0"/>
              <a:t>esultados</a:t>
            </a:r>
            <a:endParaRPr lang="es-MX" dirty="0"/>
          </a:p>
        </p:txBody>
      </p:sp>
      <p:sp>
        <p:nvSpPr>
          <p:cNvPr id="3" name="2 Marcador de contenido"/>
          <p:cNvSpPr>
            <a:spLocks noGrp="1"/>
          </p:cNvSpPr>
          <p:nvPr>
            <p:ph sz="quarter" idx="13"/>
          </p:nvPr>
        </p:nvSpPr>
        <p:spPr>
          <a:xfrm>
            <a:off x="107504" y="1600200"/>
            <a:ext cx="8856984" cy="5069160"/>
          </a:xfrm>
        </p:spPr>
        <p:txBody>
          <a:bodyPr>
            <a:normAutofit/>
          </a:bodyPr>
          <a:lstStyle/>
          <a:p>
            <a:r>
              <a:rPr lang="es-MX" dirty="0" smtClean="0"/>
              <a:t>Durante </a:t>
            </a:r>
            <a:r>
              <a:rPr lang="es-MX" dirty="0"/>
              <a:t>el periodo de estudio a las 130 pacientes se les dio seguimiento por seis meses, todas las pacientes completaron el periodo estudio.  Entre las características sociodemográficas en la población de estudio  la media de edad fue de 27.33 ± 5.678 años, la escolaridad, la mayor parte de la población de estudio fue bachillerato (55.6 %); el 93.1 % cuentan con una pareja estable y el nivel socioeconómico en el 54.6 % de las familias fue bajo.</a:t>
            </a:r>
          </a:p>
          <a:p>
            <a:r>
              <a:rPr lang="es-MX" dirty="0"/>
              <a:t>Entre los factores familiares de nuestra población encontramos que el 56.92 % de los casos eran </a:t>
            </a:r>
            <a:r>
              <a:rPr lang="es-MX" dirty="0" err="1"/>
              <a:t>primigestas</a:t>
            </a:r>
            <a:r>
              <a:rPr lang="es-MX" dirty="0"/>
              <a:t>, las familias nucleares representaron el 50.8 %, la gran mayoría de las pacientes en fase de independencia (58.5%). </a:t>
            </a:r>
          </a:p>
          <a:p>
            <a:r>
              <a:rPr lang="es-MX" dirty="0"/>
              <a:t>Con respecto a los factores relacionados con la atención a la paciente, en el 83 % de los casos se llevó un control prenatal adecuado, solo el 66.9 % de los embarazos fueron planeados, el 63.8 % de estos finalizaron mediante parto abdominal. La gran mayoría de las pacientes (90.8%) iniciaron la lactancia antes de la primera hora posterior al parto. Solo el 31.5 % de las madres recibieron orientación sobre la lactancia durante el embarazo, el 72.3 % de las madres tuvo un grado de información alto sobre la </a:t>
            </a:r>
            <a:r>
              <a:rPr lang="es-MX" dirty="0" smtClean="0"/>
              <a:t>lactancia</a:t>
            </a:r>
          </a:p>
          <a:p>
            <a:r>
              <a:rPr lang="es-MX" dirty="0" smtClean="0"/>
              <a:t>De las </a:t>
            </a:r>
            <a:r>
              <a:rPr lang="es-MX" smtClean="0"/>
              <a:t>130 pacientes solo </a:t>
            </a:r>
            <a:r>
              <a:rPr lang="es-MX" dirty="0" smtClean="0"/>
              <a:t>23 completaron los seis meses de lactancia </a:t>
            </a:r>
            <a:endParaRPr lang="es-MX" dirty="0"/>
          </a:p>
        </p:txBody>
      </p:sp>
    </p:spTree>
    <p:extLst>
      <p:ext uri="{BB962C8B-B14F-4D97-AF65-F5344CB8AC3E}">
        <p14:creationId xmlns:p14="http://schemas.microsoft.com/office/powerpoint/2010/main" val="4164141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806987678"/>
              </p:ext>
            </p:extLst>
          </p:nvPr>
        </p:nvGraphicFramePr>
        <p:xfrm>
          <a:off x="0" y="1988838"/>
          <a:ext cx="4499991" cy="4248474"/>
        </p:xfrm>
        <a:graphic>
          <a:graphicData uri="http://schemas.openxmlformats.org/drawingml/2006/table">
            <a:tbl>
              <a:tblPr>
                <a:tableStyleId>{5C22544A-7EE6-4342-B048-85BDC9FD1C3A}</a:tableStyleId>
              </a:tblPr>
              <a:tblGrid>
                <a:gridCol w="1352604"/>
                <a:gridCol w="752573"/>
                <a:gridCol w="752573"/>
                <a:gridCol w="478866"/>
                <a:gridCol w="479349"/>
                <a:gridCol w="684026"/>
              </a:tblGrid>
              <a:tr h="944971">
                <a:tc>
                  <a:txBody>
                    <a:bodyPr/>
                    <a:lstStyle/>
                    <a:p>
                      <a:pPr algn="ctr">
                        <a:lnSpc>
                          <a:spcPct val="200000"/>
                        </a:lnSpc>
                        <a:spcAft>
                          <a:spcPts val="0"/>
                        </a:spcAft>
                      </a:pPr>
                      <a:r>
                        <a:rPr lang="es-MX" sz="1200" dirty="0">
                          <a:effectLst/>
                        </a:rPr>
                        <a:t> </a:t>
                      </a:r>
                      <a:endParaRPr lang="es-MX" sz="1100" dirty="0">
                        <a:effectLst/>
                      </a:endParaRPr>
                    </a:p>
                    <a:p>
                      <a:pPr algn="ctr">
                        <a:lnSpc>
                          <a:spcPct val="200000"/>
                        </a:lnSpc>
                        <a:spcAft>
                          <a:spcPts val="0"/>
                        </a:spcAft>
                      </a:pPr>
                      <a:r>
                        <a:rPr lang="es-MX" sz="1200" dirty="0">
                          <a:effectLst/>
                        </a:rPr>
                        <a:t>Factor</a:t>
                      </a:r>
                      <a:endParaRPr lang="es-MX" sz="1100" dirty="0">
                        <a:effectLst/>
                        <a:latin typeface="Calibri"/>
                        <a:ea typeface="Times New Roman"/>
                        <a:cs typeface="Times New Roman"/>
                      </a:endParaRPr>
                    </a:p>
                  </a:txBody>
                  <a:tcPr marL="68580" marR="68580" marT="0" marB="0" anchor="ctr"/>
                </a:tc>
                <a:tc>
                  <a:txBody>
                    <a:bodyPr/>
                    <a:lstStyle/>
                    <a:p>
                      <a:pPr marL="38100" marR="38100" algn="ctr">
                        <a:lnSpc>
                          <a:spcPct val="115000"/>
                        </a:lnSpc>
                        <a:spcAft>
                          <a:spcPts val="0"/>
                        </a:spcAft>
                      </a:pPr>
                      <a:r>
                        <a:rPr lang="es-MX" sz="1200">
                          <a:effectLst/>
                        </a:rPr>
                        <a:t>Concluida</a:t>
                      </a:r>
                      <a:endParaRPr lang="es-MX" sz="1100">
                        <a:effectLst/>
                      </a:endParaRPr>
                    </a:p>
                    <a:p>
                      <a:pPr marL="38100" marR="38100" algn="ctr">
                        <a:lnSpc>
                          <a:spcPct val="115000"/>
                        </a:lnSpc>
                        <a:spcAft>
                          <a:spcPts val="0"/>
                        </a:spcAft>
                      </a:pPr>
                      <a:r>
                        <a:rPr lang="es-MX" sz="1200">
                          <a:effectLst/>
                        </a:rPr>
                        <a:t>N (%)</a:t>
                      </a:r>
                      <a:endParaRPr lang="es-MX" sz="1100">
                        <a:effectLst/>
                        <a:latin typeface="Calibri"/>
                        <a:ea typeface="Times New Roman"/>
                        <a:cs typeface="Times New Roman"/>
                      </a:endParaRPr>
                    </a:p>
                  </a:txBody>
                  <a:tcPr marL="68580" marR="68580" marT="0" marB="0" anchor="ctr"/>
                </a:tc>
                <a:tc>
                  <a:txBody>
                    <a:bodyPr/>
                    <a:lstStyle/>
                    <a:p>
                      <a:pPr marL="38100" marR="38100" algn="ctr">
                        <a:lnSpc>
                          <a:spcPct val="115000"/>
                        </a:lnSpc>
                        <a:spcAft>
                          <a:spcPts val="0"/>
                        </a:spcAft>
                      </a:pPr>
                      <a:r>
                        <a:rPr lang="es-MX" sz="1200" dirty="0">
                          <a:effectLst/>
                        </a:rPr>
                        <a:t>Abandono</a:t>
                      </a:r>
                      <a:endParaRPr lang="es-MX" sz="1100" dirty="0">
                        <a:effectLst/>
                      </a:endParaRPr>
                    </a:p>
                    <a:p>
                      <a:pPr marL="38100" marR="38100" algn="ctr">
                        <a:lnSpc>
                          <a:spcPct val="115000"/>
                        </a:lnSpc>
                        <a:spcAft>
                          <a:spcPts val="0"/>
                        </a:spcAft>
                      </a:pPr>
                      <a:r>
                        <a:rPr lang="es-MX" sz="1200" dirty="0">
                          <a:effectLst/>
                        </a:rPr>
                        <a:t>N (%)</a:t>
                      </a:r>
                      <a:endParaRPr lang="es-MX" sz="1100" dirty="0">
                        <a:effectLst/>
                        <a:latin typeface="Calibri"/>
                        <a:ea typeface="Times New Roman"/>
                        <a:cs typeface="Times New Roman"/>
                      </a:endParaRPr>
                    </a:p>
                  </a:txBody>
                  <a:tcPr marL="68580" marR="68580" marT="0" marB="0" anchor="ctr"/>
                </a:tc>
                <a:tc>
                  <a:txBody>
                    <a:bodyPr/>
                    <a:lstStyle/>
                    <a:p>
                      <a:pPr marL="38100" marR="38100" algn="ctr">
                        <a:lnSpc>
                          <a:spcPct val="200000"/>
                        </a:lnSpc>
                        <a:spcAft>
                          <a:spcPts val="0"/>
                        </a:spcAft>
                      </a:pPr>
                      <a:r>
                        <a:rPr lang="es-MX" sz="1200">
                          <a:effectLst/>
                        </a:rPr>
                        <a:t>p</a:t>
                      </a:r>
                      <a:endParaRPr lang="es-MX" sz="1100">
                        <a:effectLst/>
                        <a:latin typeface="Calibri"/>
                        <a:ea typeface="Times New Roman"/>
                        <a:cs typeface="Times New Roman"/>
                      </a:endParaRPr>
                    </a:p>
                  </a:txBody>
                  <a:tcPr marL="68580" marR="68580" marT="0" marB="0" anchor="ctr"/>
                </a:tc>
                <a:tc>
                  <a:txBody>
                    <a:bodyPr/>
                    <a:lstStyle/>
                    <a:p>
                      <a:pPr marR="38100" algn="ctr">
                        <a:lnSpc>
                          <a:spcPct val="200000"/>
                        </a:lnSpc>
                        <a:spcAft>
                          <a:spcPts val="0"/>
                        </a:spcAft>
                      </a:pPr>
                      <a:r>
                        <a:rPr lang="es-MX" sz="1200">
                          <a:effectLst/>
                        </a:rPr>
                        <a:t>OR</a:t>
                      </a:r>
                      <a:endParaRPr lang="es-MX" sz="1100">
                        <a:effectLst/>
                        <a:latin typeface="Calibri"/>
                        <a:ea typeface="Times New Roman"/>
                        <a:cs typeface="Times New Roman"/>
                      </a:endParaRPr>
                    </a:p>
                  </a:txBody>
                  <a:tcPr marL="68580" marR="68580" marT="0" marB="0" anchor="ctr"/>
                </a:tc>
                <a:tc>
                  <a:txBody>
                    <a:bodyPr/>
                    <a:lstStyle/>
                    <a:p>
                      <a:pPr marR="38100" algn="ctr">
                        <a:lnSpc>
                          <a:spcPct val="200000"/>
                        </a:lnSpc>
                        <a:spcAft>
                          <a:spcPts val="0"/>
                        </a:spcAft>
                      </a:pPr>
                      <a:r>
                        <a:rPr lang="es-MX" sz="1200">
                          <a:effectLst/>
                        </a:rPr>
                        <a:t>IC 95%</a:t>
                      </a:r>
                      <a:endParaRPr lang="es-MX" sz="1100">
                        <a:effectLst/>
                        <a:latin typeface="Calibri"/>
                        <a:ea typeface="Times New Roman"/>
                        <a:cs typeface="Times New Roman"/>
                      </a:endParaRPr>
                    </a:p>
                  </a:txBody>
                  <a:tcPr marL="68580" marR="68580" marT="0" marB="0" anchor="ctr"/>
                </a:tc>
              </a:tr>
              <a:tr h="468590">
                <a:tc>
                  <a:txBody>
                    <a:bodyPr/>
                    <a:lstStyle/>
                    <a:p>
                      <a:pPr algn="ctr">
                        <a:lnSpc>
                          <a:spcPct val="200000"/>
                        </a:lnSpc>
                        <a:spcAft>
                          <a:spcPts val="0"/>
                        </a:spcAft>
                      </a:pPr>
                      <a:r>
                        <a:rPr lang="es-MX" sz="1200">
                          <a:effectLst/>
                        </a:rPr>
                        <a:t>Orientación</a:t>
                      </a:r>
                      <a:endParaRPr lang="es-MX" sz="1100">
                        <a:effectLst/>
                        <a:latin typeface="Calibri"/>
                        <a:ea typeface="Times New Roman"/>
                        <a:cs typeface="Times New Roman"/>
                      </a:endParaRPr>
                    </a:p>
                  </a:txBody>
                  <a:tcPr marL="68580" marR="68580" marT="0" marB="0" anchor="ctr"/>
                </a:tc>
                <a:tc gridSpan="5">
                  <a:txBody>
                    <a:bodyPr/>
                    <a:lstStyle/>
                    <a:p>
                      <a:pPr algn="ctr">
                        <a:lnSpc>
                          <a:spcPct val="200000"/>
                        </a:lnSpc>
                        <a:spcAft>
                          <a:spcPts val="0"/>
                        </a:spcAft>
                      </a:pPr>
                      <a:r>
                        <a:rPr lang="es-MX" sz="1100" dirty="0">
                          <a:effectLst/>
                        </a:rPr>
                        <a:t> </a:t>
                      </a:r>
                      <a:endParaRPr lang="es-MX" sz="1100" dirty="0">
                        <a:effectLst/>
                        <a:latin typeface="Calibri"/>
                        <a:ea typeface="Times New Roman"/>
                        <a:cs typeface="Times New Roman"/>
                      </a:endParaRPr>
                    </a:p>
                  </a:txBody>
                  <a:tcPr marL="68580" marR="68580"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68590">
                <a:tc>
                  <a:txBody>
                    <a:bodyPr/>
                    <a:lstStyle/>
                    <a:p>
                      <a:pPr marL="38100" marR="38100" algn="ctr">
                        <a:lnSpc>
                          <a:spcPct val="200000"/>
                        </a:lnSpc>
                        <a:spcAft>
                          <a:spcPts val="0"/>
                        </a:spcAft>
                      </a:pPr>
                      <a:r>
                        <a:rPr lang="es-MX" sz="1200" dirty="0">
                          <a:effectLst/>
                        </a:rPr>
                        <a:t>Recibió</a:t>
                      </a:r>
                      <a:endParaRPr lang="es-MX" sz="1100" dirty="0">
                        <a:effectLst/>
                        <a:latin typeface="Calibri"/>
                        <a:ea typeface="Times New Roman"/>
                        <a:cs typeface="Times New Roman"/>
                      </a:endParaRPr>
                    </a:p>
                  </a:txBody>
                  <a:tcPr marL="68580" marR="68580" marT="0" marB="0" anchor="ctr"/>
                </a:tc>
                <a:tc>
                  <a:txBody>
                    <a:bodyPr/>
                    <a:lstStyle/>
                    <a:p>
                      <a:pPr marL="38100" marR="38100" algn="ctr">
                        <a:lnSpc>
                          <a:spcPct val="200000"/>
                        </a:lnSpc>
                        <a:spcAft>
                          <a:spcPts val="0"/>
                        </a:spcAft>
                      </a:pPr>
                      <a:r>
                        <a:rPr lang="es-MX" sz="1200">
                          <a:effectLst/>
                        </a:rPr>
                        <a:t>23 (17.7)</a:t>
                      </a:r>
                      <a:endParaRPr lang="es-MX" sz="1100">
                        <a:effectLst/>
                        <a:latin typeface="Calibri"/>
                        <a:ea typeface="Times New Roman"/>
                        <a:cs typeface="Times New Roman"/>
                      </a:endParaRPr>
                    </a:p>
                  </a:txBody>
                  <a:tcPr marL="68580" marR="68580" marT="0" marB="0" anchor="ctr"/>
                </a:tc>
                <a:tc>
                  <a:txBody>
                    <a:bodyPr/>
                    <a:lstStyle/>
                    <a:p>
                      <a:pPr marL="38100" marR="38100" algn="ctr">
                        <a:lnSpc>
                          <a:spcPct val="200000"/>
                        </a:lnSpc>
                        <a:spcAft>
                          <a:spcPts val="0"/>
                        </a:spcAft>
                      </a:pPr>
                      <a:r>
                        <a:rPr lang="es-MX" sz="1200">
                          <a:effectLst/>
                        </a:rPr>
                        <a:t>66 (50.8)</a:t>
                      </a:r>
                      <a:endParaRPr lang="es-MX" sz="1100">
                        <a:effectLst/>
                        <a:latin typeface="Calibri"/>
                        <a:ea typeface="Times New Roman"/>
                        <a:cs typeface="Times New Roman"/>
                      </a:endParaRPr>
                    </a:p>
                  </a:txBody>
                  <a:tcPr marL="68580" marR="68580" marT="0" marB="0" anchor="ctr"/>
                </a:tc>
                <a:tc rowSpan="2">
                  <a:txBody>
                    <a:bodyPr/>
                    <a:lstStyle/>
                    <a:p>
                      <a:pPr marL="38100" marR="38100" algn="ctr">
                        <a:lnSpc>
                          <a:spcPct val="200000"/>
                        </a:lnSpc>
                        <a:spcAft>
                          <a:spcPts val="0"/>
                        </a:spcAft>
                      </a:pPr>
                      <a:r>
                        <a:rPr lang="es-MX" sz="1200">
                          <a:effectLst/>
                        </a:rPr>
                        <a:t>*0.036</a:t>
                      </a:r>
                      <a:endParaRPr lang="es-MX" sz="1100">
                        <a:effectLst/>
                        <a:latin typeface="Calibri"/>
                        <a:ea typeface="Times New Roman"/>
                        <a:cs typeface="Times New Roman"/>
                      </a:endParaRPr>
                    </a:p>
                  </a:txBody>
                  <a:tcPr marL="68580" marR="68580" marT="0" marB="0" anchor="ctr"/>
                </a:tc>
                <a:tc rowSpan="2">
                  <a:txBody>
                    <a:bodyPr/>
                    <a:lstStyle/>
                    <a:p>
                      <a:pPr marL="38100" marR="38100" algn="ctr">
                        <a:lnSpc>
                          <a:spcPct val="200000"/>
                        </a:lnSpc>
                        <a:spcAft>
                          <a:spcPts val="0"/>
                        </a:spcAft>
                      </a:pPr>
                      <a:r>
                        <a:rPr lang="es-MX" sz="1200">
                          <a:effectLst/>
                        </a:rPr>
                        <a:t>3.22</a:t>
                      </a:r>
                      <a:endParaRPr lang="es-MX" sz="1100">
                        <a:effectLst/>
                        <a:latin typeface="Calibri"/>
                        <a:ea typeface="Times New Roman"/>
                        <a:cs typeface="Times New Roman"/>
                      </a:endParaRPr>
                    </a:p>
                  </a:txBody>
                  <a:tcPr marL="68580" marR="68580" marT="0" marB="0" anchor="ctr"/>
                </a:tc>
                <a:tc rowSpan="2">
                  <a:txBody>
                    <a:bodyPr/>
                    <a:lstStyle/>
                    <a:p>
                      <a:pPr marL="38100" marR="38100" algn="ctr">
                        <a:lnSpc>
                          <a:spcPct val="200000"/>
                        </a:lnSpc>
                        <a:spcAft>
                          <a:spcPts val="0"/>
                        </a:spcAft>
                      </a:pPr>
                      <a:r>
                        <a:rPr lang="es-MX" sz="1200">
                          <a:effectLst/>
                        </a:rPr>
                        <a:t>0.95-11.97</a:t>
                      </a:r>
                      <a:endParaRPr lang="es-MX" sz="1100">
                        <a:effectLst/>
                        <a:latin typeface="Calibri"/>
                        <a:ea typeface="Times New Roman"/>
                        <a:cs typeface="Times New Roman"/>
                      </a:endParaRPr>
                    </a:p>
                  </a:txBody>
                  <a:tcPr marL="68580" marR="68580" marT="0" marB="0" anchor="ctr"/>
                </a:tc>
              </a:tr>
              <a:tr h="476381">
                <a:tc>
                  <a:txBody>
                    <a:bodyPr/>
                    <a:lstStyle/>
                    <a:p>
                      <a:pPr marL="38100" marR="38100" algn="ctr">
                        <a:lnSpc>
                          <a:spcPct val="200000"/>
                        </a:lnSpc>
                        <a:spcAft>
                          <a:spcPts val="0"/>
                        </a:spcAft>
                      </a:pPr>
                      <a:r>
                        <a:rPr lang="es-MX" sz="1200">
                          <a:effectLst/>
                        </a:rPr>
                        <a:t>No Recibió</a:t>
                      </a:r>
                      <a:endParaRPr lang="es-MX" sz="1100">
                        <a:effectLst/>
                        <a:latin typeface="Calibri"/>
                        <a:ea typeface="Times New Roman"/>
                        <a:cs typeface="Times New Roman"/>
                      </a:endParaRPr>
                    </a:p>
                  </a:txBody>
                  <a:tcPr marL="68580" marR="68580" marT="0" marB="0" anchor="ctr"/>
                </a:tc>
                <a:tc>
                  <a:txBody>
                    <a:bodyPr/>
                    <a:lstStyle/>
                    <a:p>
                      <a:pPr marL="38100" marR="38100" algn="ctr">
                        <a:lnSpc>
                          <a:spcPct val="200000"/>
                        </a:lnSpc>
                        <a:spcAft>
                          <a:spcPts val="0"/>
                        </a:spcAft>
                      </a:pPr>
                      <a:r>
                        <a:rPr lang="es-MX" sz="1200">
                          <a:effectLst/>
                        </a:rPr>
                        <a:t>4 (3.1)</a:t>
                      </a:r>
                      <a:endParaRPr lang="es-MX" sz="1100">
                        <a:effectLst/>
                        <a:latin typeface="Calibri"/>
                        <a:ea typeface="Times New Roman"/>
                        <a:cs typeface="Times New Roman"/>
                      </a:endParaRPr>
                    </a:p>
                  </a:txBody>
                  <a:tcPr marL="68580" marR="68580" marT="0" marB="0" anchor="ctr"/>
                </a:tc>
                <a:tc>
                  <a:txBody>
                    <a:bodyPr/>
                    <a:lstStyle/>
                    <a:p>
                      <a:pPr marL="38100" marR="38100" algn="ctr">
                        <a:lnSpc>
                          <a:spcPct val="200000"/>
                        </a:lnSpc>
                        <a:spcAft>
                          <a:spcPts val="0"/>
                        </a:spcAft>
                      </a:pPr>
                      <a:r>
                        <a:rPr lang="es-MX" sz="1200">
                          <a:effectLst/>
                        </a:rPr>
                        <a:t>37 (28.5)</a:t>
                      </a:r>
                      <a:endParaRPr lang="es-MX" sz="1100">
                        <a:effectLst/>
                        <a:latin typeface="Calibri"/>
                        <a:ea typeface="Times New Roman"/>
                        <a:cs typeface="Times New Roman"/>
                      </a:endParaRPr>
                    </a:p>
                  </a:txBody>
                  <a:tcPr marL="68580" marR="68580" marT="0" marB="0" anchor="ctr"/>
                </a:tc>
                <a:tc vMerge="1">
                  <a:txBody>
                    <a:bodyPr/>
                    <a:lstStyle/>
                    <a:p>
                      <a:endParaRPr lang="es-MX"/>
                    </a:p>
                  </a:txBody>
                  <a:tcPr/>
                </a:tc>
                <a:tc vMerge="1">
                  <a:txBody>
                    <a:bodyPr/>
                    <a:lstStyle/>
                    <a:p>
                      <a:endParaRPr lang="es-MX"/>
                    </a:p>
                  </a:txBody>
                  <a:tcPr/>
                </a:tc>
                <a:tc vMerge="1">
                  <a:txBody>
                    <a:bodyPr/>
                    <a:lstStyle/>
                    <a:p>
                      <a:endParaRPr lang="es-MX"/>
                    </a:p>
                  </a:txBody>
                  <a:tcPr/>
                </a:tc>
              </a:tr>
              <a:tr h="944971">
                <a:tc>
                  <a:txBody>
                    <a:bodyPr/>
                    <a:lstStyle/>
                    <a:p>
                      <a:pPr algn="ctr">
                        <a:lnSpc>
                          <a:spcPct val="200000"/>
                        </a:lnSpc>
                        <a:spcAft>
                          <a:spcPts val="0"/>
                        </a:spcAft>
                      </a:pPr>
                      <a:r>
                        <a:rPr lang="es-MX" sz="1200">
                          <a:effectLst/>
                        </a:rPr>
                        <a:t>Nivel de conocimiento</a:t>
                      </a:r>
                      <a:endParaRPr lang="es-MX" sz="1100">
                        <a:effectLst/>
                        <a:latin typeface="Calibri"/>
                        <a:ea typeface="Times New Roman"/>
                        <a:cs typeface="Times New Roman"/>
                      </a:endParaRPr>
                    </a:p>
                  </a:txBody>
                  <a:tcPr marL="68580" marR="68580" marT="0" marB="0" anchor="ctr"/>
                </a:tc>
                <a:tc gridSpan="5">
                  <a:txBody>
                    <a:bodyPr/>
                    <a:lstStyle/>
                    <a:p>
                      <a:pPr algn="ctr">
                        <a:lnSpc>
                          <a:spcPct val="200000"/>
                        </a:lnSpc>
                        <a:spcAft>
                          <a:spcPts val="0"/>
                        </a:spcAft>
                      </a:pPr>
                      <a:r>
                        <a:rPr lang="es-MX" sz="1100">
                          <a:effectLst/>
                        </a:rPr>
                        <a:t> </a:t>
                      </a:r>
                      <a:endParaRPr lang="es-MX" sz="1100">
                        <a:effectLst/>
                        <a:latin typeface="Calibri"/>
                        <a:ea typeface="Times New Roman"/>
                        <a:cs typeface="Times New Roman"/>
                      </a:endParaRPr>
                    </a:p>
                  </a:txBody>
                  <a:tcPr marL="68580" marR="68580"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68590">
                <a:tc>
                  <a:txBody>
                    <a:bodyPr/>
                    <a:lstStyle/>
                    <a:p>
                      <a:pPr algn="ctr">
                        <a:lnSpc>
                          <a:spcPct val="200000"/>
                        </a:lnSpc>
                        <a:spcAft>
                          <a:spcPts val="0"/>
                        </a:spcAft>
                      </a:pPr>
                      <a:r>
                        <a:rPr lang="es-MX" sz="1200">
                          <a:effectLst/>
                        </a:rPr>
                        <a:t>Bajo</a:t>
                      </a:r>
                      <a:endParaRPr lang="es-MX" sz="1100">
                        <a:effectLst/>
                        <a:latin typeface="Calibri"/>
                        <a:ea typeface="Times New Roman"/>
                        <a:cs typeface="Times New Roman"/>
                      </a:endParaRPr>
                    </a:p>
                  </a:txBody>
                  <a:tcPr marL="68580" marR="68580" marT="0" marB="0" anchor="ctr"/>
                </a:tc>
                <a:tc>
                  <a:txBody>
                    <a:bodyPr/>
                    <a:lstStyle/>
                    <a:p>
                      <a:pPr algn="ctr">
                        <a:lnSpc>
                          <a:spcPct val="200000"/>
                        </a:lnSpc>
                        <a:spcAft>
                          <a:spcPts val="0"/>
                        </a:spcAft>
                      </a:pPr>
                      <a:r>
                        <a:rPr lang="es-MX" sz="1200">
                          <a:effectLst/>
                        </a:rPr>
                        <a:t>5 (3.8)</a:t>
                      </a:r>
                      <a:endParaRPr lang="es-MX" sz="1100">
                        <a:effectLst/>
                        <a:latin typeface="Calibri"/>
                        <a:ea typeface="Times New Roman"/>
                        <a:cs typeface="Times New Roman"/>
                      </a:endParaRPr>
                    </a:p>
                  </a:txBody>
                  <a:tcPr marL="68580" marR="68580" marT="0" marB="0" anchor="ctr"/>
                </a:tc>
                <a:tc>
                  <a:txBody>
                    <a:bodyPr/>
                    <a:lstStyle/>
                    <a:p>
                      <a:pPr algn="ctr">
                        <a:lnSpc>
                          <a:spcPct val="200000"/>
                        </a:lnSpc>
                        <a:spcAft>
                          <a:spcPts val="0"/>
                        </a:spcAft>
                      </a:pPr>
                      <a:r>
                        <a:rPr lang="es-MX" sz="1200">
                          <a:effectLst/>
                        </a:rPr>
                        <a:t>83 (63.8)</a:t>
                      </a:r>
                      <a:endParaRPr lang="es-MX" sz="1100">
                        <a:effectLst/>
                        <a:latin typeface="Calibri"/>
                        <a:ea typeface="Times New Roman"/>
                        <a:cs typeface="Times New Roman"/>
                      </a:endParaRPr>
                    </a:p>
                  </a:txBody>
                  <a:tcPr marL="68580" marR="68580" marT="0" marB="0" anchor="ctr"/>
                </a:tc>
                <a:tc rowSpan="2">
                  <a:txBody>
                    <a:bodyPr/>
                    <a:lstStyle/>
                    <a:p>
                      <a:pPr marL="38100" marR="38100" algn="ctr">
                        <a:lnSpc>
                          <a:spcPct val="200000"/>
                        </a:lnSpc>
                        <a:spcAft>
                          <a:spcPts val="0"/>
                        </a:spcAft>
                      </a:pPr>
                      <a:r>
                        <a:rPr lang="es-MX" sz="1200">
                          <a:effectLst/>
                        </a:rPr>
                        <a:t>*0.00</a:t>
                      </a:r>
                      <a:endParaRPr lang="es-MX" sz="1100">
                        <a:effectLst/>
                        <a:latin typeface="Calibri"/>
                        <a:ea typeface="Times New Roman"/>
                        <a:cs typeface="Times New Roman"/>
                      </a:endParaRPr>
                    </a:p>
                  </a:txBody>
                  <a:tcPr marL="68580" marR="68580" marT="0" marB="0" anchor="ctr"/>
                </a:tc>
                <a:tc rowSpan="2">
                  <a:txBody>
                    <a:bodyPr/>
                    <a:lstStyle/>
                    <a:p>
                      <a:pPr marL="38100" marR="38100" algn="ctr">
                        <a:lnSpc>
                          <a:spcPct val="200000"/>
                        </a:lnSpc>
                        <a:spcAft>
                          <a:spcPts val="0"/>
                        </a:spcAft>
                      </a:pPr>
                      <a:r>
                        <a:rPr lang="es-MX" sz="1200">
                          <a:effectLst/>
                        </a:rPr>
                        <a:t>18.26</a:t>
                      </a:r>
                      <a:endParaRPr lang="es-MX" sz="1100">
                        <a:effectLst/>
                        <a:latin typeface="Calibri"/>
                        <a:ea typeface="Times New Roman"/>
                        <a:cs typeface="Times New Roman"/>
                      </a:endParaRPr>
                    </a:p>
                  </a:txBody>
                  <a:tcPr marL="68580" marR="68580" marT="0" marB="0" anchor="ctr"/>
                </a:tc>
                <a:tc rowSpan="2">
                  <a:txBody>
                    <a:bodyPr/>
                    <a:lstStyle/>
                    <a:p>
                      <a:pPr marL="38100" marR="38100" algn="ctr">
                        <a:lnSpc>
                          <a:spcPct val="200000"/>
                        </a:lnSpc>
                        <a:spcAft>
                          <a:spcPts val="0"/>
                        </a:spcAft>
                      </a:pPr>
                      <a:r>
                        <a:rPr lang="es-MX" sz="1200">
                          <a:effectLst/>
                        </a:rPr>
                        <a:t>5.61-63.44</a:t>
                      </a:r>
                      <a:endParaRPr lang="es-MX" sz="1100">
                        <a:effectLst/>
                        <a:latin typeface="Calibri"/>
                        <a:ea typeface="Times New Roman"/>
                        <a:cs typeface="Times New Roman"/>
                      </a:endParaRPr>
                    </a:p>
                  </a:txBody>
                  <a:tcPr marL="68580" marR="68580" marT="0" marB="0" anchor="ctr"/>
                </a:tc>
              </a:tr>
              <a:tr h="476381">
                <a:tc>
                  <a:txBody>
                    <a:bodyPr/>
                    <a:lstStyle/>
                    <a:p>
                      <a:pPr algn="ctr">
                        <a:lnSpc>
                          <a:spcPct val="200000"/>
                        </a:lnSpc>
                        <a:spcAft>
                          <a:spcPts val="0"/>
                        </a:spcAft>
                      </a:pPr>
                      <a:r>
                        <a:rPr lang="es-MX" sz="1200">
                          <a:effectLst/>
                        </a:rPr>
                        <a:t>Alto</a:t>
                      </a:r>
                      <a:endParaRPr lang="es-MX" sz="1100">
                        <a:effectLst/>
                        <a:latin typeface="Calibri"/>
                        <a:ea typeface="Times New Roman"/>
                        <a:cs typeface="Times New Roman"/>
                      </a:endParaRPr>
                    </a:p>
                  </a:txBody>
                  <a:tcPr marL="68580" marR="68580" marT="0" marB="0" anchor="ctr"/>
                </a:tc>
                <a:tc>
                  <a:txBody>
                    <a:bodyPr/>
                    <a:lstStyle/>
                    <a:p>
                      <a:pPr algn="ctr">
                        <a:lnSpc>
                          <a:spcPct val="200000"/>
                        </a:lnSpc>
                        <a:spcAft>
                          <a:spcPts val="0"/>
                        </a:spcAft>
                      </a:pPr>
                      <a:r>
                        <a:rPr lang="es-MX" sz="1200">
                          <a:effectLst/>
                        </a:rPr>
                        <a:t>22 (16.9)</a:t>
                      </a:r>
                      <a:endParaRPr lang="es-MX" sz="1100">
                        <a:effectLst/>
                        <a:latin typeface="Calibri"/>
                        <a:ea typeface="Times New Roman"/>
                        <a:cs typeface="Times New Roman"/>
                      </a:endParaRPr>
                    </a:p>
                  </a:txBody>
                  <a:tcPr marL="68580" marR="68580" marT="0" marB="0" anchor="ctr"/>
                </a:tc>
                <a:tc>
                  <a:txBody>
                    <a:bodyPr/>
                    <a:lstStyle/>
                    <a:p>
                      <a:pPr algn="ctr">
                        <a:lnSpc>
                          <a:spcPct val="200000"/>
                        </a:lnSpc>
                        <a:spcAft>
                          <a:spcPts val="0"/>
                        </a:spcAft>
                      </a:pPr>
                      <a:r>
                        <a:rPr lang="es-MX" sz="1200" dirty="0">
                          <a:effectLst/>
                        </a:rPr>
                        <a:t>20 (15.4)</a:t>
                      </a:r>
                      <a:endParaRPr lang="es-MX" sz="1100" dirty="0">
                        <a:effectLst/>
                        <a:latin typeface="Calibri"/>
                        <a:ea typeface="Times New Roman"/>
                        <a:cs typeface="Times New Roman"/>
                      </a:endParaRPr>
                    </a:p>
                  </a:txBody>
                  <a:tcPr marL="68580" marR="68580" marT="0" marB="0" anchor="ctr"/>
                </a:tc>
                <a:tc vMerge="1">
                  <a:txBody>
                    <a:bodyPr/>
                    <a:lstStyle/>
                    <a:p>
                      <a:endParaRPr lang="es-MX"/>
                    </a:p>
                  </a:txBody>
                  <a:tcPr/>
                </a:tc>
                <a:tc vMerge="1">
                  <a:txBody>
                    <a:bodyPr/>
                    <a:lstStyle/>
                    <a:p>
                      <a:endParaRPr lang="es-MX"/>
                    </a:p>
                  </a:txBody>
                  <a:tcPr/>
                </a:tc>
                <a:tc vMerge="1">
                  <a:txBody>
                    <a:bodyPr/>
                    <a:lstStyle/>
                    <a:p>
                      <a:endParaRPr lang="es-MX"/>
                    </a:p>
                  </a:txBody>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57787944"/>
              </p:ext>
            </p:extLst>
          </p:nvPr>
        </p:nvGraphicFramePr>
        <p:xfrm>
          <a:off x="4634373" y="1828808"/>
          <a:ext cx="4494703" cy="5004428"/>
        </p:xfrm>
        <a:graphic>
          <a:graphicData uri="http://schemas.openxmlformats.org/drawingml/2006/table">
            <a:tbl>
              <a:tblPr>
                <a:tableStyleId>{5C22544A-7EE6-4342-B048-85BDC9FD1C3A}</a:tableStyleId>
              </a:tblPr>
              <a:tblGrid>
                <a:gridCol w="1185371"/>
                <a:gridCol w="677498"/>
                <a:gridCol w="107846"/>
                <a:gridCol w="651056"/>
                <a:gridCol w="493905"/>
                <a:gridCol w="627608"/>
                <a:gridCol w="107846"/>
                <a:gridCol w="643573"/>
              </a:tblGrid>
              <a:tr h="714920">
                <a:tc>
                  <a:txBody>
                    <a:bodyPr/>
                    <a:lstStyle/>
                    <a:p>
                      <a:pPr algn="ctr">
                        <a:lnSpc>
                          <a:spcPct val="150000"/>
                        </a:lnSpc>
                        <a:spcAft>
                          <a:spcPts val="0"/>
                        </a:spcAft>
                      </a:pPr>
                      <a:r>
                        <a:rPr lang="es-MX" sz="900" dirty="0">
                          <a:effectLst/>
                        </a:rPr>
                        <a:t>Variable</a:t>
                      </a:r>
                      <a:endParaRPr lang="es-MX" sz="900" dirty="0">
                        <a:effectLst/>
                        <a:latin typeface="Calibri"/>
                        <a:ea typeface="Times New Roman"/>
                        <a:cs typeface="Times New Roman"/>
                      </a:endParaRPr>
                    </a:p>
                  </a:txBody>
                  <a:tcPr marL="53881" marR="53881" marT="0" marB="0" anchor="ctr"/>
                </a:tc>
                <a:tc gridSpan="2">
                  <a:txBody>
                    <a:bodyPr/>
                    <a:lstStyle/>
                    <a:p>
                      <a:pPr algn="ctr">
                        <a:lnSpc>
                          <a:spcPct val="150000"/>
                        </a:lnSpc>
                        <a:spcAft>
                          <a:spcPts val="0"/>
                        </a:spcAft>
                      </a:pPr>
                      <a:r>
                        <a:rPr lang="es-MX" sz="900" dirty="0">
                          <a:effectLst/>
                        </a:rPr>
                        <a:t>Lactancia consumada</a:t>
                      </a:r>
                    </a:p>
                    <a:p>
                      <a:pPr algn="ctr">
                        <a:lnSpc>
                          <a:spcPct val="150000"/>
                        </a:lnSpc>
                        <a:spcAft>
                          <a:spcPts val="0"/>
                        </a:spcAft>
                      </a:pPr>
                      <a:r>
                        <a:rPr lang="es-MX" sz="900" dirty="0">
                          <a:effectLst/>
                        </a:rPr>
                        <a:t>N (%)</a:t>
                      </a:r>
                      <a:endParaRPr lang="es-MX" sz="900" dirty="0">
                        <a:effectLst/>
                        <a:latin typeface="Calibri"/>
                        <a:ea typeface="Times New Roman"/>
                        <a:cs typeface="Times New Roman"/>
                      </a:endParaRPr>
                    </a:p>
                  </a:txBody>
                  <a:tcPr marL="53881" marR="53881" marT="0" marB="0" anchor="ctr"/>
                </a:tc>
                <a:tc hMerge="1">
                  <a:txBody>
                    <a:bodyPr/>
                    <a:lstStyle/>
                    <a:p>
                      <a:endParaRPr lang="es-MX"/>
                    </a:p>
                  </a:txBody>
                  <a:tcPr/>
                </a:tc>
                <a:tc>
                  <a:txBody>
                    <a:bodyPr/>
                    <a:lstStyle/>
                    <a:p>
                      <a:pPr algn="ctr">
                        <a:lnSpc>
                          <a:spcPct val="150000"/>
                        </a:lnSpc>
                        <a:spcAft>
                          <a:spcPts val="0"/>
                        </a:spcAft>
                      </a:pPr>
                      <a:r>
                        <a:rPr lang="es-MX" sz="900" dirty="0">
                          <a:effectLst/>
                        </a:rPr>
                        <a:t>Lactancia declinada</a:t>
                      </a:r>
                    </a:p>
                    <a:p>
                      <a:pPr algn="ctr">
                        <a:lnSpc>
                          <a:spcPct val="150000"/>
                        </a:lnSpc>
                        <a:spcAft>
                          <a:spcPts val="0"/>
                        </a:spcAft>
                      </a:pPr>
                      <a:r>
                        <a:rPr lang="es-MX" sz="900" dirty="0">
                          <a:effectLst/>
                        </a:rPr>
                        <a:t>N(%)</a:t>
                      </a:r>
                      <a:endParaRPr lang="es-MX" sz="900" dirty="0">
                        <a:effectLst/>
                        <a:latin typeface="Calibri"/>
                        <a:ea typeface="Times New Roman"/>
                        <a:cs typeface="Times New Roman"/>
                      </a:endParaRPr>
                    </a:p>
                  </a:txBody>
                  <a:tcPr marL="53881" marR="53881" marT="0" marB="0" anchor="ctr"/>
                </a:tc>
                <a:tc>
                  <a:txBody>
                    <a:bodyPr/>
                    <a:lstStyle/>
                    <a:p>
                      <a:pPr algn="ctr">
                        <a:lnSpc>
                          <a:spcPct val="150000"/>
                        </a:lnSpc>
                        <a:spcAft>
                          <a:spcPts val="0"/>
                        </a:spcAft>
                      </a:pPr>
                      <a:r>
                        <a:rPr lang="es-MX" sz="900" dirty="0">
                          <a:effectLst/>
                        </a:rPr>
                        <a:t>p</a:t>
                      </a:r>
                      <a:endParaRPr lang="es-MX" sz="900" dirty="0">
                        <a:effectLst/>
                        <a:latin typeface="Calibri"/>
                        <a:ea typeface="Times New Roman"/>
                        <a:cs typeface="Times New Roman"/>
                      </a:endParaRPr>
                    </a:p>
                  </a:txBody>
                  <a:tcPr marL="53881" marR="53881" marT="0" marB="0" anchor="ctr"/>
                </a:tc>
                <a:tc gridSpan="2">
                  <a:txBody>
                    <a:bodyPr/>
                    <a:lstStyle/>
                    <a:p>
                      <a:pPr algn="ctr">
                        <a:lnSpc>
                          <a:spcPct val="150000"/>
                        </a:lnSpc>
                        <a:spcAft>
                          <a:spcPts val="0"/>
                        </a:spcAft>
                      </a:pPr>
                      <a:r>
                        <a:rPr lang="es-MX" sz="900">
                          <a:effectLst/>
                        </a:rPr>
                        <a:t>OR</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a:txBody>
                    <a:bodyPr/>
                    <a:lstStyle/>
                    <a:p>
                      <a:pPr algn="ctr">
                        <a:lnSpc>
                          <a:spcPct val="150000"/>
                        </a:lnSpc>
                        <a:spcAft>
                          <a:spcPts val="0"/>
                        </a:spcAft>
                      </a:pPr>
                      <a:r>
                        <a:rPr lang="es-MX" sz="900">
                          <a:effectLst/>
                        </a:rPr>
                        <a:t>IC</a:t>
                      </a:r>
                    </a:p>
                    <a:p>
                      <a:pPr algn="ctr">
                        <a:lnSpc>
                          <a:spcPct val="150000"/>
                        </a:lnSpc>
                        <a:spcAft>
                          <a:spcPts val="0"/>
                        </a:spcAft>
                      </a:pPr>
                      <a:r>
                        <a:rPr lang="es-MX" sz="900">
                          <a:effectLst/>
                        </a:rPr>
                        <a:t>(95%)</a:t>
                      </a:r>
                      <a:endParaRPr lang="es-MX" sz="900">
                        <a:effectLst/>
                        <a:latin typeface="Calibri"/>
                        <a:ea typeface="Times New Roman"/>
                        <a:cs typeface="Times New Roman"/>
                      </a:endParaRPr>
                    </a:p>
                  </a:txBody>
                  <a:tcPr marL="53881" marR="53881" marT="0" marB="0" anchor="ctr"/>
                </a:tc>
              </a:tr>
              <a:tr h="238306">
                <a:tc>
                  <a:txBody>
                    <a:bodyPr/>
                    <a:lstStyle/>
                    <a:p>
                      <a:pPr marL="38100" marR="38100" algn="ctr">
                        <a:lnSpc>
                          <a:spcPct val="150000"/>
                        </a:lnSpc>
                        <a:spcAft>
                          <a:spcPts val="0"/>
                        </a:spcAft>
                      </a:pPr>
                      <a:r>
                        <a:rPr lang="es-MX" sz="900">
                          <a:effectLst/>
                        </a:rPr>
                        <a:t>Vía de nacimiento</a:t>
                      </a:r>
                      <a:endParaRPr lang="es-MX" sz="900">
                        <a:effectLst/>
                        <a:latin typeface="Calibri"/>
                        <a:ea typeface="Times New Roman"/>
                        <a:cs typeface="Times New Roman"/>
                      </a:endParaRPr>
                    </a:p>
                  </a:txBody>
                  <a:tcPr marL="53881" marR="53881" marT="0" marB="0" anchor="ctr"/>
                </a:tc>
                <a:tc gridSpan="2">
                  <a:txBody>
                    <a:bodyPr/>
                    <a:lstStyle/>
                    <a:p>
                      <a:pPr marL="38100" marR="38100" algn="ctr">
                        <a:lnSpc>
                          <a:spcPct val="150000"/>
                        </a:lnSpc>
                        <a:spcAft>
                          <a:spcPts val="0"/>
                        </a:spcAft>
                      </a:pPr>
                      <a:r>
                        <a:rPr lang="es-MX" sz="900">
                          <a:effectLst/>
                        </a:rPr>
                        <a:t> </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a:txBody>
                    <a:bodyPr/>
                    <a:lstStyle/>
                    <a:p>
                      <a:pPr marL="38100" marR="38100" algn="ctr">
                        <a:lnSpc>
                          <a:spcPct val="150000"/>
                        </a:lnSpc>
                        <a:spcAft>
                          <a:spcPts val="0"/>
                        </a:spcAft>
                      </a:pPr>
                      <a:r>
                        <a:rPr lang="es-MX" sz="900">
                          <a:effectLst/>
                        </a:rPr>
                        <a:t> </a:t>
                      </a:r>
                      <a:endParaRPr lang="es-MX" sz="900">
                        <a:effectLst/>
                        <a:latin typeface="Calibri"/>
                        <a:ea typeface="Times New Roman"/>
                        <a:cs typeface="Times New Roman"/>
                      </a:endParaRPr>
                    </a:p>
                  </a:txBody>
                  <a:tcPr marL="53881" marR="53881" marT="0" marB="0" anchor="ctr"/>
                </a:tc>
                <a:tc>
                  <a:txBody>
                    <a:bodyPr/>
                    <a:lstStyle/>
                    <a:p>
                      <a:pPr algn="ctr">
                        <a:lnSpc>
                          <a:spcPct val="150000"/>
                        </a:lnSpc>
                        <a:spcAft>
                          <a:spcPts val="0"/>
                        </a:spcAft>
                      </a:pPr>
                      <a:r>
                        <a:rPr lang="es-MX" sz="900">
                          <a:effectLst/>
                        </a:rPr>
                        <a:t> </a:t>
                      </a:r>
                      <a:endParaRPr lang="es-MX" sz="900">
                        <a:effectLst/>
                        <a:latin typeface="Calibri"/>
                        <a:ea typeface="Times New Roman"/>
                        <a:cs typeface="Times New Roman"/>
                      </a:endParaRPr>
                    </a:p>
                  </a:txBody>
                  <a:tcPr marL="53881" marR="53881" marT="0" marB="0" anchor="ctr"/>
                </a:tc>
                <a:tc gridSpan="2">
                  <a:txBody>
                    <a:bodyPr/>
                    <a:lstStyle/>
                    <a:p>
                      <a:pPr algn="ctr">
                        <a:lnSpc>
                          <a:spcPct val="150000"/>
                        </a:lnSpc>
                        <a:spcAft>
                          <a:spcPts val="0"/>
                        </a:spcAft>
                      </a:pPr>
                      <a:r>
                        <a:rPr lang="es-MX" sz="900">
                          <a:effectLst/>
                        </a:rPr>
                        <a:t> </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a:txBody>
                    <a:bodyPr/>
                    <a:lstStyle/>
                    <a:p>
                      <a:pPr algn="ctr">
                        <a:lnSpc>
                          <a:spcPct val="150000"/>
                        </a:lnSpc>
                        <a:spcAft>
                          <a:spcPts val="0"/>
                        </a:spcAft>
                      </a:pPr>
                      <a:r>
                        <a:rPr lang="es-MX" sz="900">
                          <a:effectLst/>
                        </a:rPr>
                        <a:t> </a:t>
                      </a:r>
                      <a:endParaRPr lang="es-MX" sz="900">
                        <a:effectLst/>
                        <a:latin typeface="Calibri"/>
                        <a:ea typeface="Times New Roman"/>
                        <a:cs typeface="Times New Roman"/>
                      </a:endParaRPr>
                    </a:p>
                  </a:txBody>
                  <a:tcPr marL="53881" marR="53881" marT="0" marB="0" anchor="ctr"/>
                </a:tc>
              </a:tr>
              <a:tr h="238306">
                <a:tc>
                  <a:txBody>
                    <a:bodyPr/>
                    <a:lstStyle/>
                    <a:p>
                      <a:pPr marL="38100" marR="38100" algn="ctr">
                        <a:lnSpc>
                          <a:spcPct val="150000"/>
                        </a:lnSpc>
                        <a:spcAft>
                          <a:spcPts val="0"/>
                        </a:spcAft>
                      </a:pPr>
                      <a:r>
                        <a:rPr lang="es-MX" sz="900" dirty="0">
                          <a:effectLst/>
                        </a:rPr>
                        <a:t>Parto</a:t>
                      </a:r>
                      <a:endParaRPr lang="es-MX" sz="900" dirty="0">
                        <a:effectLst/>
                        <a:latin typeface="Calibri"/>
                        <a:ea typeface="Times New Roman"/>
                        <a:cs typeface="Times New Roman"/>
                      </a:endParaRPr>
                    </a:p>
                  </a:txBody>
                  <a:tcPr marL="53881" marR="53881" marT="0" marB="0" anchor="ctr"/>
                </a:tc>
                <a:tc gridSpan="2">
                  <a:txBody>
                    <a:bodyPr/>
                    <a:lstStyle/>
                    <a:p>
                      <a:pPr marL="38100" marR="38100" algn="ctr">
                        <a:lnSpc>
                          <a:spcPct val="150000"/>
                        </a:lnSpc>
                        <a:spcAft>
                          <a:spcPts val="0"/>
                        </a:spcAft>
                      </a:pPr>
                      <a:r>
                        <a:rPr lang="es-MX" sz="900">
                          <a:effectLst/>
                        </a:rPr>
                        <a:t>12 (9.2)</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a:txBody>
                    <a:bodyPr/>
                    <a:lstStyle/>
                    <a:p>
                      <a:pPr marL="38100" marR="38100" algn="ctr">
                        <a:lnSpc>
                          <a:spcPct val="150000"/>
                        </a:lnSpc>
                        <a:spcAft>
                          <a:spcPts val="0"/>
                        </a:spcAft>
                      </a:pPr>
                      <a:r>
                        <a:rPr lang="es-MX" sz="900">
                          <a:effectLst/>
                        </a:rPr>
                        <a:t>35 (26.9)</a:t>
                      </a:r>
                      <a:endParaRPr lang="es-MX" sz="900">
                        <a:effectLst/>
                        <a:latin typeface="Calibri"/>
                        <a:ea typeface="Times New Roman"/>
                        <a:cs typeface="Times New Roman"/>
                      </a:endParaRPr>
                    </a:p>
                  </a:txBody>
                  <a:tcPr marL="53881" marR="53881" marT="0" marB="0" anchor="ctr"/>
                </a:tc>
                <a:tc rowSpan="2">
                  <a:txBody>
                    <a:bodyPr/>
                    <a:lstStyle/>
                    <a:p>
                      <a:pPr algn="ctr">
                        <a:lnSpc>
                          <a:spcPct val="150000"/>
                        </a:lnSpc>
                        <a:spcAft>
                          <a:spcPts val="0"/>
                        </a:spcAft>
                      </a:pPr>
                      <a:r>
                        <a:rPr lang="es-MX" sz="900">
                          <a:effectLst/>
                        </a:rPr>
                        <a:t>0.31</a:t>
                      </a:r>
                      <a:endParaRPr lang="es-MX" sz="900">
                        <a:effectLst/>
                        <a:latin typeface="Calibri"/>
                        <a:ea typeface="Times New Roman"/>
                        <a:cs typeface="Times New Roman"/>
                      </a:endParaRPr>
                    </a:p>
                  </a:txBody>
                  <a:tcPr marL="53881" marR="53881" marT="0" marB="0" anchor="ctr"/>
                </a:tc>
                <a:tc rowSpan="2" gridSpan="2">
                  <a:txBody>
                    <a:bodyPr/>
                    <a:lstStyle/>
                    <a:p>
                      <a:pPr algn="ctr">
                        <a:lnSpc>
                          <a:spcPct val="150000"/>
                        </a:lnSpc>
                        <a:spcAft>
                          <a:spcPts val="0"/>
                        </a:spcAft>
                      </a:pPr>
                      <a:r>
                        <a:rPr lang="es-MX" sz="900">
                          <a:effectLst/>
                        </a:rPr>
                        <a:t>0.64</a:t>
                      </a:r>
                      <a:endParaRPr lang="es-MX" sz="900">
                        <a:effectLst/>
                        <a:latin typeface="Calibri"/>
                        <a:ea typeface="Times New Roman"/>
                        <a:cs typeface="Times New Roman"/>
                      </a:endParaRPr>
                    </a:p>
                  </a:txBody>
                  <a:tcPr marL="53881" marR="53881" marT="0" marB="0" anchor="ctr"/>
                </a:tc>
                <a:tc rowSpan="2" hMerge="1">
                  <a:txBody>
                    <a:bodyPr/>
                    <a:lstStyle/>
                    <a:p>
                      <a:endParaRPr lang="es-MX"/>
                    </a:p>
                  </a:txBody>
                  <a:tcPr/>
                </a:tc>
                <a:tc rowSpan="2">
                  <a:txBody>
                    <a:bodyPr/>
                    <a:lstStyle/>
                    <a:p>
                      <a:pPr algn="ctr">
                        <a:lnSpc>
                          <a:spcPct val="150000"/>
                        </a:lnSpc>
                        <a:spcAft>
                          <a:spcPts val="0"/>
                        </a:spcAft>
                      </a:pPr>
                      <a:r>
                        <a:rPr lang="es-MX" sz="900">
                          <a:effectLst/>
                        </a:rPr>
                        <a:t>0.25-1.66</a:t>
                      </a:r>
                      <a:endParaRPr lang="es-MX" sz="900">
                        <a:effectLst/>
                        <a:latin typeface="Calibri"/>
                        <a:ea typeface="Times New Roman"/>
                        <a:cs typeface="Times New Roman"/>
                      </a:endParaRPr>
                    </a:p>
                  </a:txBody>
                  <a:tcPr marL="53881" marR="53881" marT="0" marB="0" anchor="ctr"/>
                </a:tc>
              </a:tr>
              <a:tr h="238306">
                <a:tc>
                  <a:txBody>
                    <a:bodyPr/>
                    <a:lstStyle/>
                    <a:p>
                      <a:pPr marL="38100" marR="38100" algn="ctr">
                        <a:lnSpc>
                          <a:spcPct val="150000"/>
                        </a:lnSpc>
                        <a:spcAft>
                          <a:spcPts val="0"/>
                        </a:spcAft>
                      </a:pPr>
                      <a:r>
                        <a:rPr lang="es-MX" sz="900">
                          <a:effectLst/>
                        </a:rPr>
                        <a:t>Cesárea</a:t>
                      </a:r>
                      <a:endParaRPr lang="es-MX" sz="900">
                        <a:effectLst/>
                        <a:latin typeface="Calibri"/>
                        <a:ea typeface="Times New Roman"/>
                        <a:cs typeface="Times New Roman"/>
                      </a:endParaRPr>
                    </a:p>
                  </a:txBody>
                  <a:tcPr marL="53881" marR="53881" marT="0" marB="0" anchor="ctr"/>
                </a:tc>
                <a:tc gridSpan="2">
                  <a:txBody>
                    <a:bodyPr/>
                    <a:lstStyle/>
                    <a:p>
                      <a:pPr marL="38100" marR="38100" algn="ctr">
                        <a:lnSpc>
                          <a:spcPct val="150000"/>
                        </a:lnSpc>
                        <a:spcAft>
                          <a:spcPts val="0"/>
                        </a:spcAft>
                      </a:pPr>
                      <a:r>
                        <a:rPr lang="es-MX" sz="900">
                          <a:effectLst/>
                        </a:rPr>
                        <a:t>15 (11.5)</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a:txBody>
                    <a:bodyPr/>
                    <a:lstStyle/>
                    <a:p>
                      <a:pPr marL="38100" marR="38100" algn="ctr">
                        <a:lnSpc>
                          <a:spcPct val="150000"/>
                        </a:lnSpc>
                        <a:spcAft>
                          <a:spcPts val="0"/>
                        </a:spcAft>
                      </a:pPr>
                      <a:r>
                        <a:rPr lang="es-MX" sz="900">
                          <a:effectLst/>
                        </a:rPr>
                        <a:t>68 (52.3)</a:t>
                      </a:r>
                      <a:endParaRPr lang="es-MX" sz="900">
                        <a:effectLst/>
                        <a:latin typeface="Calibri"/>
                        <a:ea typeface="Times New Roman"/>
                        <a:cs typeface="Times New Roman"/>
                      </a:endParaRPr>
                    </a:p>
                  </a:txBody>
                  <a:tcPr marL="53881" marR="53881" marT="0" marB="0" anchor="ctr"/>
                </a:tc>
                <a:tc vMerge="1">
                  <a:txBody>
                    <a:bodyPr/>
                    <a:lstStyle/>
                    <a:p>
                      <a:endParaRPr lang="es-MX"/>
                    </a:p>
                  </a:txBody>
                  <a:tcPr/>
                </a:tc>
                <a:tc gridSpan="2" vMerge="1">
                  <a:txBody>
                    <a:bodyPr/>
                    <a:lstStyle/>
                    <a:p>
                      <a:endParaRPr lang="es-MX"/>
                    </a:p>
                  </a:txBody>
                  <a:tcPr/>
                </a:tc>
                <a:tc hMerge="1" vMerge="1">
                  <a:txBody>
                    <a:bodyPr/>
                    <a:lstStyle/>
                    <a:p>
                      <a:endParaRPr lang="es-MX"/>
                    </a:p>
                  </a:txBody>
                  <a:tcPr/>
                </a:tc>
                <a:tc vMerge="1">
                  <a:txBody>
                    <a:bodyPr/>
                    <a:lstStyle/>
                    <a:p>
                      <a:endParaRPr lang="es-MX"/>
                    </a:p>
                  </a:txBody>
                  <a:tcPr/>
                </a:tc>
              </a:tr>
              <a:tr h="238306">
                <a:tc>
                  <a:txBody>
                    <a:bodyPr/>
                    <a:lstStyle/>
                    <a:p>
                      <a:pPr>
                        <a:lnSpc>
                          <a:spcPct val="150000"/>
                        </a:lnSpc>
                        <a:spcAft>
                          <a:spcPts val="0"/>
                        </a:spcAft>
                      </a:pPr>
                      <a:r>
                        <a:rPr lang="es-MX" sz="900">
                          <a:effectLst/>
                        </a:rPr>
                        <a:t># de Embarazos</a:t>
                      </a:r>
                      <a:endParaRPr lang="es-MX" sz="900">
                        <a:effectLst/>
                        <a:latin typeface="Calibri"/>
                        <a:ea typeface="Times New Roman"/>
                        <a:cs typeface="Times New Roman"/>
                      </a:endParaRPr>
                    </a:p>
                  </a:txBody>
                  <a:tcPr marL="53881" marR="53881" marT="0" marB="0" anchor="ctr"/>
                </a:tc>
                <a:tc gridSpan="7">
                  <a:txBody>
                    <a:bodyPr/>
                    <a:lstStyle/>
                    <a:p>
                      <a:pPr algn="ctr">
                        <a:lnSpc>
                          <a:spcPct val="150000"/>
                        </a:lnSpc>
                        <a:spcAft>
                          <a:spcPts val="0"/>
                        </a:spcAft>
                      </a:pPr>
                      <a:r>
                        <a:rPr lang="es-MX" sz="900" dirty="0">
                          <a:effectLst/>
                        </a:rPr>
                        <a:t> </a:t>
                      </a:r>
                      <a:endParaRPr lang="es-MX" sz="900" dirty="0">
                        <a:effectLst/>
                        <a:latin typeface="Calibri"/>
                        <a:ea typeface="Times New Roman"/>
                        <a:cs typeface="Times New Roman"/>
                      </a:endParaRPr>
                    </a:p>
                  </a:txBody>
                  <a:tcPr marL="53881" marR="53881"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38306">
                <a:tc>
                  <a:txBody>
                    <a:bodyPr/>
                    <a:lstStyle/>
                    <a:p>
                      <a:pPr marL="38100" marR="38100" algn="ctr">
                        <a:lnSpc>
                          <a:spcPct val="150000"/>
                        </a:lnSpc>
                        <a:spcAft>
                          <a:spcPts val="0"/>
                        </a:spcAft>
                      </a:pPr>
                      <a:r>
                        <a:rPr lang="es-MX" sz="900">
                          <a:effectLst/>
                        </a:rPr>
                        <a:t>1</a:t>
                      </a:r>
                      <a:endParaRPr lang="es-MX" sz="900">
                        <a:effectLst/>
                        <a:latin typeface="Calibri"/>
                        <a:ea typeface="Times New Roman"/>
                        <a:cs typeface="Times New Roman"/>
                      </a:endParaRPr>
                    </a:p>
                  </a:txBody>
                  <a:tcPr marL="53881" marR="53881" marT="0" marB="0" anchor="ctr"/>
                </a:tc>
                <a:tc>
                  <a:txBody>
                    <a:bodyPr/>
                    <a:lstStyle/>
                    <a:p>
                      <a:pPr marL="38100" marR="38100" algn="ctr">
                        <a:lnSpc>
                          <a:spcPct val="150000"/>
                        </a:lnSpc>
                        <a:spcAft>
                          <a:spcPts val="0"/>
                        </a:spcAft>
                      </a:pPr>
                      <a:r>
                        <a:rPr lang="es-MX" sz="900" dirty="0">
                          <a:effectLst/>
                        </a:rPr>
                        <a:t>15 (11.53)</a:t>
                      </a:r>
                      <a:endParaRPr lang="es-MX" sz="900" dirty="0">
                        <a:effectLst/>
                        <a:latin typeface="Calibri"/>
                        <a:ea typeface="Times New Roman"/>
                        <a:cs typeface="Times New Roman"/>
                      </a:endParaRPr>
                    </a:p>
                  </a:txBody>
                  <a:tcPr marL="53881" marR="53881" marT="0" marB="0" anchor="ctr"/>
                </a:tc>
                <a:tc gridSpan="2">
                  <a:txBody>
                    <a:bodyPr/>
                    <a:lstStyle/>
                    <a:p>
                      <a:pPr marL="38100" marR="38100" algn="ctr">
                        <a:lnSpc>
                          <a:spcPct val="150000"/>
                        </a:lnSpc>
                        <a:spcAft>
                          <a:spcPts val="0"/>
                        </a:spcAft>
                      </a:pPr>
                      <a:r>
                        <a:rPr lang="es-MX" sz="900">
                          <a:effectLst/>
                        </a:rPr>
                        <a:t>59 (45.38)</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rowSpan="2">
                  <a:txBody>
                    <a:bodyPr/>
                    <a:lstStyle/>
                    <a:p>
                      <a:pPr algn="ctr">
                        <a:lnSpc>
                          <a:spcPct val="150000"/>
                        </a:lnSpc>
                        <a:spcAft>
                          <a:spcPts val="0"/>
                        </a:spcAft>
                      </a:pPr>
                      <a:r>
                        <a:rPr lang="es-MX" sz="900">
                          <a:effectLst/>
                        </a:rPr>
                        <a:t>0.87</a:t>
                      </a:r>
                      <a:endParaRPr lang="es-MX" sz="900">
                        <a:effectLst/>
                        <a:latin typeface="Calibri"/>
                        <a:ea typeface="Times New Roman"/>
                        <a:cs typeface="Times New Roman"/>
                      </a:endParaRPr>
                    </a:p>
                  </a:txBody>
                  <a:tcPr marL="53881" marR="53881" marT="0" marB="0" anchor="ctr"/>
                </a:tc>
                <a:tc rowSpan="2" gridSpan="2">
                  <a:txBody>
                    <a:bodyPr/>
                    <a:lstStyle/>
                    <a:p>
                      <a:pPr algn="ctr">
                        <a:lnSpc>
                          <a:spcPct val="150000"/>
                        </a:lnSpc>
                        <a:spcAft>
                          <a:spcPts val="0"/>
                        </a:spcAft>
                      </a:pPr>
                      <a:r>
                        <a:rPr lang="es-MX" sz="900">
                          <a:effectLst/>
                        </a:rPr>
                        <a:t>1.07</a:t>
                      </a:r>
                      <a:endParaRPr lang="es-MX" sz="900">
                        <a:effectLst/>
                        <a:latin typeface="Calibri"/>
                        <a:ea typeface="Times New Roman"/>
                        <a:cs typeface="Times New Roman"/>
                      </a:endParaRPr>
                    </a:p>
                  </a:txBody>
                  <a:tcPr marL="53881" marR="53881" marT="0" marB="0" anchor="ctr"/>
                </a:tc>
                <a:tc rowSpan="2" hMerge="1">
                  <a:txBody>
                    <a:bodyPr/>
                    <a:lstStyle/>
                    <a:p>
                      <a:endParaRPr lang="es-MX"/>
                    </a:p>
                  </a:txBody>
                  <a:tcPr/>
                </a:tc>
                <a:tc rowSpan="2">
                  <a:txBody>
                    <a:bodyPr/>
                    <a:lstStyle/>
                    <a:p>
                      <a:pPr algn="ctr">
                        <a:lnSpc>
                          <a:spcPct val="150000"/>
                        </a:lnSpc>
                        <a:spcAft>
                          <a:spcPts val="0"/>
                        </a:spcAft>
                      </a:pPr>
                      <a:r>
                        <a:rPr lang="es-MX" sz="900">
                          <a:effectLst/>
                        </a:rPr>
                        <a:t>0.42-2.73</a:t>
                      </a:r>
                      <a:endParaRPr lang="es-MX" sz="900">
                        <a:effectLst/>
                        <a:latin typeface="Calibri"/>
                        <a:ea typeface="Times New Roman"/>
                        <a:cs typeface="Times New Roman"/>
                      </a:endParaRPr>
                    </a:p>
                  </a:txBody>
                  <a:tcPr marL="53881" marR="53881" marT="0" marB="0" anchor="ctr"/>
                </a:tc>
              </a:tr>
              <a:tr h="238306">
                <a:tc>
                  <a:txBody>
                    <a:bodyPr/>
                    <a:lstStyle/>
                    <a:p>
                      <a:pPr marL="38100" marR="38100" algn="ctr">
                        <a:lnSpc>
                          <a:spcPct val="150000"/>
                        </a:lnSpc>
                        <a:spcAft>
                          <a:spcPts val="0"/>
                        </a:spcAft>
                      </a:pPr>
                      <a:r>
                        <a:rPr lang="es-MX" sz="900" u="sng">
                          <a:effectLst/>
                        </a:rPr>
                        <a:t>&gt;</a:t>
                      </a:r>
                      <a:r>
                        <a:rPr lang="es-MX" sz="900">
                          <a:effectLst/>
                        </a:rPr>
                        <a:t> 2  </a:t>
                      </a:r>
                      <a:endParaRPr lang="es-MX" sz="900">
                        <a:effectLst/>
                        <a:latin typeface="Calibri"/>
                        <a:ea typeface="Times New Roman"/>
                        <a:cs typeface="Times New Roman"/>
                      </a:endParaRPr>
                    </a:p>
                  </a:txBody>
                  <a:tcPr marL="53881" marR="53881" marT="0" marB="0" anchor="ctr"/>
                </a:tc>
                <a:tc>
                  <a:txBody>
                    <a:bodyPr/>
                    <a:lstStyle/>
                    <a:p>
                      <a:pPr marL="38100" marR="38100" algn="ctr">
                        <a:lnSpc>
                          <a:spcPct val="150000"/>
                        </a:lnSpc>
                        <a:spcAft>
                          <a:spcPts val="0"/>
                        </a:spcAft>
                      </a:pPr>
                      <a:r>
                        <a:rPr lang="es-MX" sz="900">
                          <a:effectLst/>
                        </a:rPr>
                        <a:t>12 (9.23)</a:t>
                      </a:r>
                      <a:endParaRPr lang="es-MX" sz="900">
                        <a:effectLst/>
                        <a:latin typeface="Calibri"/>
                        <a:ea typeface="Times New Roman"/>
                        <a:cs typeface="Times New Roman"/>
                      </a:endParaRPr>
                    </a:p>
                  </a:txBody>
                  <a:tcPr marL="53881" marR="53881" marT="0" marB="0" anchor="ctr"/>
                </a:tc>
                <a:tc gridSpan="2">
                  <a:txBody>
                    <a:bodyPr/>
                    <a:lstStyle/>
                    <a:p>
                      <a:pPr marL="38100" marR="38100" algn="ctr">
                        <a:lnSpc>
                          <a:spcPct val="150000"/>
                        </a:lnSpc>
                        <a:spcAft>
                          <a:spcPts val="0"/>
                        </a:spcAft>
                      </a:pPr>
                      <a:r>
                        <a:rPr lang="es-MX" sz="900">
                          <a:effectLst/>
                        </a:rPr>
                        <a:t>44 (33.84)</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vMerge="1">
                  <a:txBody>
                    <a:bodyPr/>
                    <a:lstStyle/>
                    <a:p>
                      <a:endParaRPr lang="es-MX"/>
                    </a:p>
                  </a:txBody>
                  <a:tcPr/>
                </a:tc>
                <a:tc gridSpan="2" vMerge="1">
                  <a:txBody>
                    <a:bodyPr/>
                    <a:lstStyle/>
                    <a:p>
                      <a:endParaRPr lang="es-MX"/>
                    </a:p>
                  </a:txBody>
                  <a:tcPr/>
                </a:tc>
                <a:tc hMerge="1" vMerge="1">
                  <a:txBody>
                    <a:bodyPr/>
                    <a:lstStyle/>
                    <a:p>
                      <a:endParaRPr lang="es-MX"/>
                    </a:p>
                  </a:txBody>
                  <a:tcPr/>
                </a:tc>
                <a:tc vMerge="1">
                  <a:txBody>
                    <a:bodyPr/>
                    <a:lstStyle/>
                    <a:p>
                      <a:endParaRPr lang="es-MX"/>
                    </a:p>
                  </a:txBody>
                  <a:tcPr/>
                </a:tc>
              </a:tr>
              <a:tr h="238306">
                <a:tc>
                  <a:txBody>
                    <a:bodyPr/>
                    <a:lstStyle/>
                    <a:p>
                      <a:pPr>
                        <a:lnSpc>
                          <a:spcPct val="150000"/>
                        </a:lnSpc>
                        <a:spcAft>
                          <a:spcPts val="0"/>
                        </a:spcAft>
                      </a:pPr>
                      <a:r>
                        <a:rPr lang="es-MX" sz="900">
                          <a:effectLst/>
                        </a:rPr>
                        <a:t>Escolaridad</a:t>
                      </a:r>
                      <a:endParaRPr lang="es-MX" sz="900">
                        <a:effectLst/>
                        <a:latin typeface="Calibri"/>
                        <a:ea typeface="Times New Roman"/>
                        <a:cs typeface="Times New Roman"/>
                      </a:endParaRPr>
                    </a:p>
                  </a:txBody>
                  <a:tcPr marL="53881" marR="53881" marT="0" marB="0" anchor="ctr"/>
                </a:tc>
                <a:tc gridSpan="7">
                  <a:txBody>
                    <a:bodyPr/>
                    <a:lstStyle/>
                    <a:p>
                      <a:pPr algn="ctr">
                        <a:lnSpc>
                          <a:spcPct val="150000"/>
                        </a:lnSpc>
                        <a:spcAft>
                          <a:spcPts val="0"/>
                        </a:spcAft>
                      </a:pPr>
                      <a:r>
                        <a:rPr lang="es-MX" sz="900">
                          <a:effectLst/>
                        </a:rPr>
                        <a:t> </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38306">
                <a:tc>
                  <a:txBody>
                    <a:bodyPr/>
                    <a:lstStyle/>
                    <a:p>
                      <a:pPr marL="38100" marR="38100" algn="ctr">
                        <a:lnSpc>
                          <a:spcPct val="150000"/>
                        </a:lnSpc>
                        <a:spcAft>
                          <a:spcPts val="0"/>
                        </a:spcAft>
                      </a:pPr>
                      <a:r>
                        <a:rPr lang="es-MX" sz="900" u="sng">
                          <a:effectLst/>
                        </a:rPr>
                        <a:t>&lt;</a:t>
                      </a:r>
                      <a:r>
                        <a:rPr lang="es-MX" sz="900">
                          <a:effectLst/>
                        </a:rPr>
                        <a:t> Secundaria</a:t>
                      </a:r>
                      <a:endParaRPr lang="es-MX" sz="900">
                        <a:effectLst/>
                        <a:latin typeface="Calibri"/>
                        <a:ea typeface="Times New Roman"/>
                        <a:cs typeface="Times New Roman"/>
                      </a:endParaRPr>
                    </a:p>
                  </a:txBody>
                  <a:tcPr marL="53881" marR="53881" marT="0" marB="0" anchor="ctr"/>
                </a:tc>
                <a:tc>
                  <a:txBody>
                    <a:bodyPr/>
                    <a:lstStyle/>
                    <a:p>
                      <a:pPr marL="38100" marR="38100" algn="ctr">
                        <a:lnSpc>
                          <a:spcPct val="150000"/>
                        </a:lnSpc>
                        <a:spcAft>
                          <a:spcPts val="0"/>
                        </a:spcAft>
                      </a:pPr>
                      <a:r>
                        <a:rPr lang="es-MX" sz="900">
                          <a:effectLst/>
                        </a:rPr>
                        <a:t>13 (10)</a:t>
                      </a:r>
                      <a:endParaRPr lang="es-MX" sz="900">
                        <a:effectLst/>
                        <a:latin typeface="Calibri"/>
                        <a:ea typeface="Times New Roman"/>
                        <a:cs typeface="Times New Roman"/>
                      </a:endParaRPr>
                    </a:p>
                  </a:txBody>
                  <a:tcPr marL="53881" marR="53881" marT="0" marB="0" anchor="ctr"/>
                </a:tc>
                <a:tc gridSpan="2">
                  <a:txBody>
                    <a:bodyPr/>
                    <a:lstStyle/>
                    <a:p>
                      <a:pPr marL="38100" marR="38100" algn="ctr">
                        <a:lnSpc>
                          <a:spcPct val="150000"/>
                        </a:lnSpc>
                        <a:spcAft>
                          <a:spcPts val="0"/>
                        </a:spcAft>
                      </a:pPr>
                      <a:r>
                        <a:rPr lang="es-MX" sz="900">
                          <a:effectLst/>
                        </a:rPr>
                        <a:t>31 (23.8)</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rowSpan="2">
                  <a:txBody>
                    <a:bodyPr/>
                    <a:lstStyle/>
                    <a:p>
                      <a:pPr algn="ctr">
                        <a:lnSpc>
                          <a:spcPct val="150000"/>
                        </a:lnSpc>
                        <a:spcAft>
                          <a:spcPts val="0"/>
                        </a:spcAft>
                      </a:pPr>
                      <a:r>
                        <a:rPr lang="es-MX" sz="900">
                          <a:effectLst/>
                        </a:rPr>
                        <a:t>0.0.78</a:t>
                      </a:r>
                      <a:endParaRPr lang="es-MX" sz="900">
                        <a:effectLst/>
                        <a:latin typeface="Calibri"/>
                        <a:ea typeface="Times New Roman"/>
                        <a:cs typeface="Times New Roman"/>
                      </a:endParaRPr>
                    </a:p>
                  </a:txBody>
                  <a:tcPr marL="53881" marR="53881" marT="0" marB="0" anchor="ctr"/>
                </a:tc>
                <a:tc rowSpan="2">
                  <a:txBody>
                    <a:bodyPr/>
                    <a:lstStyle/>
                    <a:p>
                      <a:pPr algn="ctr">
                        <a:lnSpc>
                          <a:spcPct val="150000"/>
                        </a:lnSpc>
                        <a:spcAft>
                          <a:spcPts val="0"/>
                        </a:spcAft>
                      </a:pPr>
                      <a:r>
                        <a:rPr lang="es-MX" sz="900">
                          <a:effectLst/>
                        </a:rPr>
                        <a:t>0.46</a:t>
                      </a:r>
                      <a:endParaRPr lang="es-MX" sz="900">
                        <a:effectLst/>
                        <a:latin typeface="Calibri"/>
                        <a:ea typeface="Times New Roman"/>
                        <a:cs typeface="Times New Roman"/>
                      </a:endParaRPr>
                    </a:p>
                  </a:txBody>
                  <a:tcPr marL="53881" marR="53881" marT="0" marB="0" anchor="ctr"/>
                </a:tc>
                <a:tc rowSpan="2" gridSpan="2">
                  <a:txBody>
                    <a:bodyPr/>
                    <a:lstStyle/>
                    <a:p>
                      <a:pPr algn="ctr">
                        <a:lnSpc>
                          <a:spcPct val="150000"/>
                        </a:lnSpc>
                        <a:spcAft>
                          <a:spcPts val="0"/>
                        </a:spcAft>
                      </a:pPr>
                      <a:r>
                        <a:rPr lang="es-MX" sz="900">
                          <a:effectLst/>
                        </a:rPr>
                        <a:t>0.18-1.20</a:t>
                      </a:r>
                      <a:endParaRPr lang="es-MX" sz="900">
                        <a:effectLst/>
                        <a:latin typeface="Calibri"/>
                        <a:ea typeface="Times New Roman"/>
                        <a:cs typeface="Times New Roman"/>
                      </a:endParaRPr>
                    </a:p>
                  </a:txBody>
                  <a:tcPr marL="53881" marR="53881" marT="0" marB="0" anchor="ctr"/>
                </a:tc>
                <a:tc rowSpan="2" hMerge="1">
                  <a:txBody>
                    <a:bodyPr/>
                    <a:lstStyle/>
                    <a:p>
                      <a:endParaRPr lang="es-MX"/>
                    </a:p>
                  </a:txBody>
                  <a:tcPr/>
                </a:tc>
              </a:tr>
              <a:tr h="238306">
                <a:tc>
                  <a:txBody>
                    <a:bodyPr/>
                    <a:lstStyle/>
                    <a:p>
                      <a:pPr marL="38100" marR="38100" algn="ctr">
                        <a:lnSpc>
                          <a:spcPct val="150000"/>
                        </a:lnSpc>
                        <a:spcAft>
                          <a:spcPts val="0"/>
                        </a:spcAft>
                      </a:pPr>
                      <a:r>
                        <a:rPr lang="es-MX" sz="900">
                          <a:effectLst/>
                        </a:rPr>
                        <a:t>Preparatoria o mas</a:t>
                      </a:r>
                      <a:endParaRPr lang="es-MX" sz="900">
                        <a:effectLst/>
                        <a:latin typeface="Calibri"/>
                        <a:ea typeface="Times New Roman"/>
                        <a:cs typeface="Times New Roman"/>
                      </a:endParaRPr>
                    </a:p>
                  </a:txBody>
                  <a:tcPr marL="53881" marR="53881" marT="0" marB="0" anchor="ctr"/>
                </a:tc>
                <a:tc>
                  <a:txBody>
                    <a:bodyPr/>
                    <a:lstStyle/>
                    <a:p>
                      <a:pPr marL="38100" marR="38100" algn="ctr">
                        <a:lnSpc>
                          <a:spcPct val="150000"/>
                        </a:lnSpc>
                        <a:spcAft>
                          <a:spcPts val="0"/>
                        </a:spcAft>
                      </a:pPr>
                      <a:r>
                        <a:rPr lang="es-MX" sz="900">
                          <a:effectLst/>
                        </a:rPr>
                        <a:t>14 (10.8)</a:t>
                      </a:r>
                      <a:endParaRPr lang="es-MX" sz="900">
                        <a:effectLst/>
                        <a:latin typeface="Calibri"/>
                        <a:ea typeface="Times New Roman"/>
                        <a:cs typeface="Times New Roman"/>
                      </a:endParaRPr>
                    </a:p>
                  </a:txBody>
                  <a:tcPr marL="53881" marR="53881" marT="0" marB="0" anchor="ctr"/>
                </a:tc>
                <a:tc gridSpan="2">
                  <a:txBody>
                    <a:bodyPr/>
                    <a:lstStyle/>
                    <a:p>
                      <a:pPr marL="38100" marR="38100" algn="ctr">
                        <a:lnSpc>
                          <a:spcPct val="150000"/>
                        </a:lnSpc>
                        <a:spcAft>
                          <a:spcPts val="0"/>
                        </a:spcAft>
                      </a:pPr>
                      <a:r>
                        <a:rPr lang="es-MX" sz="900">
                          <a:effectLst/>
                        </a:rPr>
                        <a:t>72 (55.4)</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vMerge="1">
                  <a:txBody>
                    <a:bodyPr/>
                    <a:lstStyle/>
                    <a:p>
                      <a:endParaRPr lang="es-MX"/>
                    </a:p>
                  </a:txBody>
                  <a:tcPr/>
                </a:tc>
                <a:tc vMerge="1">
                  <a:txBody>
                    <a:bodyPr/>
                    <a:lstStyle/>
                    <a:p>
                      <a:endParaRPr lang="es-MX"/>
                    </a:p>
                  </a:txBody>
                  <a:tcPr/>
                </a:tc>
                <a:tc gridSpan="2" vMerge="1">
                  <a:txBody>
                    <a:bodyPr/>
                    <a:lstStyle/>
                    <a:p>
                      <a:endParaRPr lang="es-MX"/>
                    </a:p>
                  </a:txBody>
                  <a:tcPr/>
                </a:tc>
                <a:tc hMerge="1" vMerge="1">
                  <a:txBody>
                    <a:bodyPr/>
                    <a:lstStyle/>
                    <a:p>
                      <a:endParaRPr lang="es-MX"/>
                    </a:p>
                  </a:txBody>
                  <a:tcPr/>
                </a:tc>
              </a:tr>
              <a:tr h="238306">
                <a:tc>
                  <a:txBody>
                    <a:bodyPr/>
                    <a:lstStyle/>
                    <a:p>
                      <a:pPr>
                        <a:lnSpc>
                          <a:spcPct val="150000"/>
                        </a:lnSpc>
                        <a:spcAft>
                          <a:spcPts val="0"/>
                        </a:spcAft>
                      </a:pPr>
                      <a:r>
                        <a:rPr lang="es-MX" sz="900">
                          <a:effectLst/>
                        </a:rPr>
                        <a:t>Tipo de familia</a:t>
                      </a:r>
                      <a:endParaRPr lang="es-MX" sz="900">
                        <a:effectLst/>
                        <a:latin typeface="Calibri"/>
                        <a:ea typeface="Times New Roman"/>
                        <a:cs typeface="Times New Roman"/>
                      </a:endParaRPr>
                    </a:p>
                  </a:txBody>
                  <a:tcPr marL="53881" marR="53881" marT="0" marB="0" anchor="ctr"/>
                </a:tc>
                <a:tc gridSpan="7">
                  <a:txBody>
                    <a:bodyPr/>
                    <a:lstStyle/>
                    <a:p>
                      <a:pPr algn="ctr">
                        <a:lnSpc>
                          <a:spcPct val="150000"/>
                        </a:lnSpc>
                        <a:spcAft>
                          <a:spcPts val="0"/>
                        </a:spcAft>
                      </a:pPr>
                      <a:r>
                        <a:rPr lang="es-MX" sz="900">
                          <a:effectLst/>
                        </a:rPr>
                        <a:t> </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38306">
                <a:tc>
                  <a:txBody>
                    <a:bodyPr/>
                    <a:lstStyle/>
                    <a:p>
                      <a:pPr marL="38100" marR="38100" algn="ctr">
                        <a:lnSpc>
                          <a:spcPct val="150000"/>
                        </a:lnSpc>
                        <a:spcAft>
                          <a:spcPts val="0"/>
                        </a:spcAft>
                      </a:pPr>
                      <a:r>
                        <a:rPr lang="es-MX" sz="900">
                          <a:effectLst/>
                        </a:rPr>
                        <a:t> Nuclear</a:t>
                      </a:r>
                      <a:endParaRPr lang="es-MX" sz="900">
                        <a:effectLst/>
                        <a:latin typeface="Calibri"/>
                        <a:ea typeface="Times New Roman"/>
                        <a:cs typeface="Times New Roman"/>
                      </a:endParaRPr>
                    </a:p>
                  </a:txBody>
                  <a:tcPr marL="53881" marR="53881" marT="0" marB="0" anchor="ctr"/>
                </a:tc>
                <a:tc>
                  <a:txBody>
                    <a:bodyPr/>
                    <a:lstStyle/>
                    <a:p>
                      <a:pPr marL="38100" marR="38100" algn="ctr">
                        <a:lnSpc>
                          <a:spcPct val="150000"/>
                        </a:lnSpc>
                        <a:spcAft>
                          <a:spcPts val="0"/>
                        </a:spcAft>
                      </a:pPr>
                      <a:r>
                        <a:rPr lang="es-MX" sz="900">
                          <a:effectLst/>
                        </a:rPr>
                        <a:t>17 (13.1)</a:t>
                      </a:r>
                      <a:endParaRPr lang="es-MX" sz="900">
                        <a:effectLst/>
                        <a:latin typeface="Calibri"/>
                        <a:ea typeface="Times New Roman"/>
                        <a:cs typeface="Times New Roman"/>
                      </a:endParaRPr>
                    </a:p>
                  </a:txBody>
                  <a:tcPr marL="53881" marR="53881" marT="0" marB="0" anchor="ctr"/>
                </a:tc>
                <a:tc gridSpan="2">
                  <a:txBody>
                    <a:bodyPr/>
                    <a:lstStyle/>
                    <a:p>
                      <a:pPr marL="38100" marR="38100" algn="ctr">
                        <a:lnSpc>
                          <a:spcPct val="150000"/>
                        </a:lnSpc>
                        <a:spcAft>
                          <a:spcPts val="0"/>
                        </a:spcAft>
                      </a:pPr>
                      <a:r>
                        <a:rPr lang="es-MX" sz="900">
                          <a:effectLst/>
                        </a:rPr>
                        <a:t>49 (37.7)</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rowSpan="2">
                  <a:txBody>
                    <a:bodyPr/>
                    <a:lstStyle/>
                    <a:p>
                      <a:pPr algn="ctr">
                        <a:lnSpc>
                          <a:spcPct val="150000"/>
                        </a:lnSpc>
                        <a:spcAft>
                          <a:spcPts val="0"/>
                        </a:spcAft>
                      </a:pPr>
                      <a:r>
                        <a:rPr lang="es-MX" sz="900">
                          <a:effectLst/>
                        </a:rPr>
                        <a:t>0.15</a:t>
                      </a:r>
                      <a:endParaRPr lang="es-MX" sz="900">
                        <a:effectLst/>
                        <a:latin typeface="Calibri"/>
                        <a:ea typeface="Times New Roman"/>
                        <a:cs typeface="Times New Roman"/>
                      </a:endParaRPr>
                    </a:p>
                  </a:txBody>
                  <a:tcPr marL="53881" marR="53881" marT="0" marB="0" anchor="ctr"/>
                </a:tc>
                <a:tc rowSpan="2">
                  <a:txBody>
                    <a:bodyPr/>
                    <a:lstStyle/>
                    <a:p>
                      <a:pPr algn="ctr">
                        <a:lnSpc>
                          <a:spcPct val="150000"/>
                        </a:lnSpc>
                        <a:spcAft>
                          <a:spcPts val="0"/>
                        </a:spcAft>
                      </a:pPr>
                      <a:r>
                        <a:rPr lang="es-MX" sz="900">
                          <a:effectLst/>
                        </a:rPr>
                        <a:t>0.53</a:t>
                      </a:r>
                      <a:endParaRPr lang="es-MX" sz="900">
                        <a:effectLst/>
                        <a:latin typeface="Calibri"/>
                        <a:ea typeface="Times New Roman"/>
                        <a:cs typeface="Times New Roman"/>
                      </a:endParaRPr>
                    </a:p>
                  </a:txBody>
                  <a:tcPr marL="53881" marR="53881" marT="0" marB="0" anchor="ctr"/>
                </a:tc>
                <a:tc rowSpan="2" gridSpan="2">
                  <a:txBody>
                    <a:bodyPr/>
                    <a:lstStyle/>
                    <a:p>
                      <a:pPr algn="ctr">
                        <a:lnSpc>
                          <a:spcPct val="150000"/>
                        </a:lnSpc>
                        <a:spcAft>
                          <a:spcPts val="0"/>
                        </a:spcAft>
                      </a:pPr>
                      <a:r>
                        <a:rPr lang="es-MX" sz="900">
                          <a:effectLst/>
                        </a:rPr>
                        <a:t>0.20-1.38</a:t>
                      </a:r>
                      <a:endParaRPr lang="es-MX" sz="900">
                        <a:effectLst/>
                        <a:latin typeface="Calibri"/>
                        <a:ea typeface="Times New Roman"/>
                        <a:cs typeface="Times New Roman"/>
                      </a:endParaRPr>
                    </a:p>
                  </a:txBody>
                  <a:tcPr marL="53881" marR="53881" marT="0" marB="0" anchor="ctr"/>
                </a:tc>
                <a:tc rowSpan="2" hMerge="1">
                  <a:txBody>
                    <a:bodyPr/>
                    <a:lstStyle/>
                    <a:p>
                      <a:endParaRPr lang="es-MX"/>
                    </a:p>
                  </a:txBody>
                  <a:tcPr/>
                </a:tc>
              </a:tr>
              <a:tr h="238306">
                <a:tc>
                  <a:txBody>
                    <a:bodyPr/>
                    <a:lstStyle/>
                    <a:p>
                      <a:pPr marL="38100" marR="38100" algn="ctr">
                        <a:lnSpc>
                          <a:spcPct val="150000"/>
                        </a:lnSpc>
                        <a:spcAft>
                          <a:spcPts val="0"/>
                        </a:spcAft>
                      </a:pPr>
                      <a:r>
                        <a:rPr lang="es-MX" sz="900">
                          <a:effectLst/>
                        </a:rPr>
                        <a:t>Extensas</a:t>
                      </a:r>
                      <a:endParaRPr lang="es-MX" sz="900">
                        <a:effectLst/>
                        <a:latin typeface="Calibri"/>
                        <a:ea typeface="Times New Roman"/>
                        <a:cs typeface="Times New Roman"/>
                      </a:endParaRPr>
                    </a:p>
                  </a:txBody>
                  <a:tcPr marL="53881" marR="53881" marT="0" marB="0" anchor="ctr"/>
                </a:tc>
                <a:tc>
                  <a:txBody>
                    <a:bodyPr/>
                    <a:lstStyle/>
                    <a:p>
                      <a:pPr marL="38100" marR="38100" algn="ctr">
                        <a:lnSpc>
                          <a:spcPct val="150000"/>
                        </a:lnSpc>
                        <a:spcAft>
                          <a:spcPts val="0"/>
                        </a:spcAft>
                      </a:pPr>
                      <a:r>
                        <a:rPr lang="es-MX" sz="900">
                          <a:effectLst/>
                        </a:rPr>
                        <a:t>10 (7.7)</a:t>
                      </a:r>
                      <a:endParaRPr lang="es-MX" sz="900">
                        <a:effectLst/>
                        <a:latin typeface="Calibri"/>
                        <a:ea typeface="Times New Roman"/>
                        <a:cs typeface="Times New Roman"/>
                      </a:endParaRPr>
                    </a:p>
                  </a:txBody>
                  <a:tcPr marL="53881" marR="53881" marT="0" marB="0" anchor="ctr"/>
                </a:tc>
                <a:tc gridSpan="2">
                  <a:txBody>
                    <a:bodyPr/>
                    <a:lstStyle/>
                    <a:p>
                      <a:pPr marL="38100" marR="38100" algn="ctr">
                        <a:lnSpc>
                          <a:spcPct val="150000"/>
                        </a:lnSpc>
                        <a:spcAft>
                          <a:spcPts val="0"/>
                        </a:spcAft>
                      </a:pPr>
                      <a:r>
                        <a:rPr lang="es-MX" sz="900">
                          <a:effectLst/>
                        </a:rPr>
                        <a:t>54 (41.5)</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vMerge="1">
                  <a:txBody>
                    <a:bodyPr/>
                    <a:lstStyle/>
                    <a:p>
                      <a:endParaRPr lang="es-MX"/>
                    </a:p>
                  </a:txBody>
                  <a:tcPr/>
                </a:tc>
                <a:tc vMerge="1">
                  <a:txBody>
                    <a:bodyPr/>
                    <a:lstStyle/>
                    <a:p>
                      <a:endParaRPr lang="es-MX"/>
                    </a:p>
                  </a:txBody>
                  <a:tcPr/>
                </a:tc>
                <a:tc gridSpan="2" vMerge="1">
                  <a:txBody>
                    <a:bodyPr/>
                    <a:lstStyle/>
                    <a:p>
                      <a:endParaRPr lang="es-MX"/>
                    </a:p>
                  </a:txBody>
                  <a:tcPr/>
                </a:tc>
                <a:tc hMerge="1" vMerge="1">
                  <a:txBody>
                    <a:bodyPr/>
                    <a:lstStyle/>
                    <a:p>
                      <a:endParaRPr lang="es-MX"/>
                    </a:p>
                  </a:txBody>
                  <a:tcPr/>
                </a:tc>
              </a:tr>
              <a:tr h="238306">
                <a:tc>
                  <a:txBody>
                    <a:bodyPr/>
                    <a:lstStyle/>
                    <a:p>
                      <a:pPr>
                        <a:lnSpc>
                          <a:spcPct val="150000"/>
                        </a:lnSpc>
                        <a:spcAft>
                          <a:spcPts val="0"/>
                        </a:spcAft>
                      </a:pPr>
                      <a:r>
                        <a:rPr lang="es-MX" sz="900">
                          <a:effectLst/>
                        </a:rPr>
                        <a:t>Ingresos económicos</a:t>
                      </a:r>
                      <a:endParaRPr lang="es-MX" sz="900">
                        <a:effectLst/>
                        <a:latin typeface="Calibri"/>
                        <a:ea typeface="Times New Roman"/>
                        <a:cs typeface="Times New Roman"/>
                      </a:endParaRPr>
                    </a:p>
                  </a:txBody>
                  <a:tcPr marL="53881" marR="53881" marT="0" marB="0" anchor="ctr"/>
                </a:tc>
                <a:tc gridSpan="7">
                  <a:txBody>
                    <a:bodyPr/>
                    <a:lstStyle/>
                    <a:p>
                      <a:pPr algn="ctr">
                        <a:lnSpc>
                          <a:spcPct val="150000"/>
                        </a:lnSpc>
                        <a:spcAft>
                          <a:spcPts val="0"/>
                        </a:spcAft>
                      </a:pPr>
                      <a:r>
                        <a:rPr lang="es-MX" sz="900">
                          <a:effectLst/>
                        </a:rPr>
                        <a:t> </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38306">
                <a:tc>
                  <a:txBody>
                    <a:bodyPr/>
                    <a:lstStyle/>
                    <a:p>
                      <a:pPr marL="38100" marR="38100" algn="ctr">
                        <a:lnSpc>
                          <a:spcPct val="150000"/>
                        </a:lnSpc>
                        <a:spcAft>
                          <a:spcPts val="0"/>
                        </a:spcAft>
                      </a:pPr>
                      <a:r>
                        <a:rPr lang="es-MX" sz="900">
                          <a:effectLst/>
                        </a:rPr>
                        <a:t>Bajos</a:t>
                      </a:r>
                      <a:endParaRPr lang="es-MX" sz="900">
                        <a:effectLst/>
                        <a:latin typeface="Calibri"/>
                        <a:ea typeface="Times New Roman"/>
                        <a:cs typeface="Times New Roman"/>
                      </a:endParaRPr>
                    </a:p>
                  </a:txBody>
                  <a:tcPr marL="53881" marR="53881" marT="0" marB="0" anchor="ctr"/>
                </a:tc>
                <a:tc>
                  <a:txBody>
                    <a:bodyPr/>
                    <a:lstStyle/>
                    <a:p>
                      <a:pPr marL="38100" marR="38100" algn="ctr">
                        <a:lnSpc>
                          <a:spcPct val="150000"/>
                        </a:lnSpc>
                        <a:spcAft>
                          <a:spcPts val="0"/>
                        </a:spcAft>
                      </a:pPr>
                      <a:r>
                        <a:rPr lang="es-MX" sz="900">
                          <a:effectLst/>
                        </a:rPr>
                        <a:t>17 (13.1)</a:t>
                      </a:r>
                      <a:endParaRPr lang="es-MX" sz="900">
                        <a:effectLst/>
                        <a:latin typeface="Calibri"/>
                        <a:ea typeface="Times New Roman"/>
                        <a:cs typeface="Times New Roman"/>
                      </a:endParaRPr>
                    </a:p>
                  </a:txBody>
                  <a:tcPr marL="53881" marR="53881" marT="0" marB="0" anchor="ctr"/>
                </a:tc>
                <a:tc gridSpan="2">
                  <a:txBody>
                    <a:bodyPr/>
                    <a:lstStyle/>
                    <a:p>
                      <a:pPr marL="38100" marR="38100" algn="ctr">
                        <a:lnSpc>
                          <a:spcPct val="150000"/>
                        </a:lnSpc>
                        <a:spcAft>
                          <a:spcPts val="0"/>
                        </a:spcAft>
                      </a:pPr>
                      <a:r>
                        <a:rPr lang="es-MX" sz="900">
                          <a:effectLst/>
                        </a:rPr>
                        <a:t>54 (41.5)</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rowSpan="2">
                  <a:txBody>
                    <a:bodyPr/>
                    <a:lstStyle/>
                    <a:p>
                      <a:pPr algn="ctr">
                        <a:lnSpc>
                          <a:spcPct val="150000"/>
                        </a:lnSpc>
                        <a:spcAft>
                          <a:spcPts val="0"/>
                        </a:spcAft>
                      </a:pPr>
                      <a:r>
                        <a:rPr lang="es-MX" sz="900">
                          <a:effectLst/>
                        </a:rPr>
                        <a:t>0.32</a:t>
                      </a:r>
                      <a:endParaRPr lang="es-MX" sz="900">
                        <a:effectLst/>
                        <a:latin typeface="Calibri"/>
                        <a:ea typeface="Times New Roman"/>
                        <a:cs typeface="Times New Roman"/>
                      </a:endParaRPr>
                    </a:p>
                  </a:txBody>
                  <a:tcPr marL="53881" marR="53881" marT="0" marB="0" anchor="ctr"/>
                </a:tc>
                <a:tc rowSpan="2">
                  <a:txBody>
                    <a:bodyPr/>
                    <a:lstStyle/>
                    <a:p>
                      <a:pPr algn="ctr">
                        <a:lnSpc>
                          <a:spcPct val="150000"/>
                        </a:lnSpc>
                        <a:spcAft>
                          <a:spcPts val="0"/>
                        </a:spcAft>
                      </a:pPr>
                      <a:r>
                        <a:rPr lang="es-MX" sz="900">
                          <a:effectLst/>
                        </a:rPr>
                        <a:t>1.54</a:t>
                      </a:r>
                      <a:endParaRPr lang="es-MX" sz="900">
                        <a:effectLst/>
                        <a:latin typeface="Calibri"/>
                        <a:ea typeface="Times New Roman"/>
                        <a:cs typeface="Times New Roman"/>
                      </a:endParaRPr>
                    </a:p>
                  </a:txBody>
                  <a:tcPr marL="53881" marR="53881" marT="0" marB="0" anchor="ctr"/>
                </a:tc>
                <a:tc rowSpan="2" gridSpan="2">
                  <a:txBody>
                    <a:bodyPr/>
                    <a:lstStyle/>
                    <a:p>
                      <a:pPr algn="ctr">
                        <a:lnSpc>
                          <a:spcPct val="150000"/>
                        </a:lnSpc>
                        <a:spcAft>
                          <a:spcPts val="0"/>
                        </a:spcAft>
                      </a:pPr>
                      <a:r>
                        <a:rPr lang="es-MX" sz="900">
                          <a:effectLst/>
                        </a:rPr>
                        <a:t>0.60-4.04</a:t>
                      </a:r>
                      <a:endParaRPr lang="es-MX" sz="900">
                        <a:effectLst/>
                        <a:latin typeface="Calibri"/>
                        <a:ea typeface="Times New Roman"/>
                        <a:cs typeface="Times New Roman"/>
                      </a:endParaRPr>
                    </a:p>
                  </a:txBody>
                  <a:tcPr marL="53881" marR="53881" marT="0" marB="0" anchor="ctr"/>
                </a:tc>
                <a:tc rowSpan="2" hMerge="1">
                  <a:txBody>
                    <a:bodyPr/>
                    <a:lstStyle/>
                    <a:p>
                      <a:endParaRPr lang="es-MX"/>
                    </a:p>
                  </a:txBody>
                  <a:tcPr/>
                </a:tc>
              </a:tr>
              <a:tr h="238306">
                <a:tc>
                  <a:txBody>
                    <a:bodyPr/>
                    <a:lstStyle/>
                    <a:p>
                      <a:pPr marL="38100" marR="38100" algn="ctr">
                        <a:lnSpc>
                          <a:spcPct val="150000"/>
                        </a:lnSpc>
                        <a:spcAft>
                          <a:spcPts val="0"/>
                        </a:spcAft>
                      </a:pPr>
                      <a:r>
                        <a:rPr lang="es-MX" sz="900">
                          <a:effectLst/>
                        </a:rPr>
                        <a:t>Altos</a:t>
                      </a:r>
                      <a:endParaRPr lang="es-MX" sz="900">
                        <a:effectLst/>
                        <a:latin typeface="Calibri"/>
                        <a:ea typeface="Times New Roman"/>
                        <a:cs typeface="Times New Roman"/>
                      </a:endParaRPr>
                    </a:p>
                  </a:txBody>
                  <a:tcPr marL="53881" marR="53881" marT="0" marB="0" anchor="ctr"/>
                </a:tc>
                <a:tc>
                  <a:txBody>
                    <a:bodyPr/>
                    <a:lstStyle/>
                    <a:p>
                      <a:pPr marL="38100" marR="38100" algn="ctr">
                        <a:lnSpc>
                          <a:spcPct val="150000"/>
                        </a:lnSpc>
                        <a:spcAft>
                          <a:spcPts val="0"/>
                        </a:spcAft>
                      </a:pPr>
                      <a:r>
                        <a:rPr lang="es-MX" sz="900">
                          <a:effectLst/>
                        </a:rPr>
                        <a:t>10 (7.7)</a:t>
                      </a:r>
                      <a:endParaRPr lang="es-MX" sz="900">
                        <a:effectLst/>
                        <a:latin typeface="Calibri"/>
                        <a:ea typeface="Times New Roman"/>
                        <a:cs typeface="Times New Roman"/>
                      </a:endParaRPr>
                    </a:p>
                  </a:txBody>
                  <a:tcPr marL="53881" marR="53881" marT="0" marB="0" anchor="ctr"/>
                </a:tc>
                <a:tc gridSpan="2">
                  <a:txBody>
                    <a:bodyPr/>
                    <a:lstStyle/>
                    <a:p>
                      <a:pPr marL="38100" marR="38100" algn="ctr">
                        <a:lnSpc>
                          <a:spcPct val="150000"/>
                        </a:lnSpc>
                        <a:spcAft>
                          <a:spcPts val="0"/>
                        </a:spcAft>
                      </a:pPr>
                      <a:r>
                        <a:rPr lang="es-MX" sz="900">
                          <a:effectLst/>
                        </a:rPr>
                        <a:t>49 (37.7)</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vMerge="1">
                  <a:txBody>
                    <a:bodyPr/>
                    <a:lstStyle/>
                    <a:p>
                      <a:endParaRPr lang="es-MX"/>
                    </a:p>
                  </a:txBody>
                  <a:tcPr/>
                </a:tc>
                <a:tc vMerge="1">
                  <a:txBody>
                    <a:bodyPr/>
                    <a:lstStyle/>
                    <a:p>
                      <a:endParaRPr lang="es-MX"/>
                    </a:p>
                  </a:txBody>
                  <a:tcPr/>
                </a:tc>
                <a:tc gridSpan="2" vMerge="1">
                  <a:txBody>
                    <a:bodyPr/>
                    <a:lstStyle/>
                    <a:p>
                      <a:endParaRPr lang="es-MX"/>
                    </a:p>
                  </a:txBody>
                  <a:tcPr/>
                </a:tc>
                <a:tc hMerge="1" vMerge="1">
                  <a:txBody>
                    <a:bodyPr/>
                    <a:lstStyle/>
                    <a:p>
                      <a:endParaRPr lang="es-MX"/>
                    </a:p>
                  </a:txBody>
                  <a:tcPr/>
                </a:tc>
              </a:tr>
              <a:tr h="238306">
                <a:tc>
                  <a:txBody>
                    <a:bodyPr/>
                    <a:lstStyle/>
                    <a:p>
                      <a:pPr algn="ctr">
                        <a:lnSpc>
                          <a:spcPct val="150000"/>
                        </a:lnSpc>
                        <a:spcAft>
                          <a:spcPts val="0"/>
                        </a:spcAft>
                      </a:pPr>
                      <a:r>
                        <a:rPr lang="es-MX" sz="900">
                          <a:effectLst/>
                        </a:rPr>
                        <a:t>Embarazo planeado</a:t>
                      </a:r>
                      <a:endParaRPr lang="es-MX" sz="900">
                        <a:effectLst/>
                        <a:latin typeface="Calibri"/>
                        <a:ea typeface="Times New Roman"/>
                        <a:cs typeface="Times New Roman"/>
                      </a:endParaRPr>
                    </a:p>
                  </a:txBody>
                  <a:tcPr marL="53881" marR="53881" marT="0" marB="0" anchor="ctr"/>
                </a:tc>
                <a:tc gridSpan="7">
                  <a:txBody>
                    <a:bodyPr/>
                    <a:lstStyle/>
                    <a:p>
                      <a:pPr algn="ctr">
                        <a:lnSpc>
                          <a:spcPct val="150000"/>
                        </a:lnSpc>
                        <a:spcAft>
                          <a:spcPts val="0"/>
                        </a:spcAft>
                      </a:pPr>
                      <a:r>
                        <a:rPr lang="es-MX" sz="900">
                          <a:effectLst/>
                        </a:rPr>
                        <a:t> </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38306">
                <a:tc>
                  <a:txBody>
                    <a:bodyPr/>
                    <a:lstStyle/>
                    <a:p>
                      <a:pPr algn="ctr">
                        <a:lnSpc>
                          <a:spcPct val="150000"/>
                        </a:lnSpc>
                        <a:spcAft>
                          <a:spcPts val="0"/>
                        </a:spcAft>
                      </a:pPr>
                      <a:r>
                        <a:rPr lang="es-MX" sz="900">
                          <a:effectLst/>
                        </a:rPr>
                        <a:t>Planeado</a:t>
                      </a:r>
                      <a:endParaRPr lang="es-MX" sz="900">
                        <a:effectLst/>
                        <a:latin typeface="Calibri"/>
                        <a:ea typeface="Times New Roman"/>
                        <a:cs typeface="Times New Roman"/>
                      </a:endParaRPr>
                    </a:p>
                  </a:txBody>
                  <a:tcPr marL="53881" marR="53881" marT="0" marB="0" anchor="ctr"/>
                </a:tc>
                <a:tc>
                  <a:txBody>
                    <a:bodyPr/>
                    <a:lstStyle/>
                    <a:p>
                      <a:pPr marL="38100" marR="38100" algn="ctr">
                        <a:lnSpc>
                          <a:spcPct val="150000"/>
                        </a:lnSpc>
                        <a:spcAft>
                          <a:spcPts val="0"/>
                        </a:spcAft>
                      </a:pPr>
                      <a:r>
                        <a:rPr lang="es-MX" sz="900">
                          <a:effectLst/>
                        </a:rPr>
                        <a:t>24 (18.5)</a:t>
                      </a:r>
                      <a:endParaRPr lang="es-MX" sz="900">
                        <a:effectLst/>
                        <a:latin typeface="Calibri"/>
                        <a:ea typeface="Times New Roman"/>
                        <a:cs typeface="Times New Roman"/>
                      </a:endParaRPr>
                    </a:p>
                  </a:txBody>
                  <a:tcPr marL="53881" marR="53881" marT="0" marB="0" anchor="ctr"/>
                </a:tc>
                <a:tc gridSpan="2">
                  <a:txBody>
                    <a:bodyPr/>
                    <a:lstStyle/>
                    <a:p>
                      <a:pPr marL="38100" marR="38100" algn="ctr">
                        <a:lnSpc>
                          <a:spcPct val="150000"/>
                        </a:lnSpc>
                        <a:spcAft>
                          <a:spcPts val="0"/>
                        </a:spcAft>
                      </a:pPr>
                      <a:r>
                        <a:rPr lang="es-MX" sz="900">
                          <a:effectLst/>
                        </a:rPr>
                        <a:t>63 (48.5)</a:t>
                      </a:r>
                      <a:endParaRPr lang="es-MX" sz="900">
                        <a:effectLst/>
                        <a:latin typeface="Calibri"/>
                        <a:ea typeface="Times New Roman"/>
                        <a:cs typeface="Times New Roman"/>
                      </a:endParaRPr>
                    </a:p>
                  </a:txBody>
                  <a:tcPr marL="53881" marR="53881" marT="0" marB="0" anchor="ctr"/>
                </a:tc>
                <a:tc hMerge="1">
                  <a:txBody>
                    <a:bodyPr/>
                    <a:lstStyle/>
                    <a:p>
                      <a:endParaRPr lang="es-MX"/>
                    </a:p>
                  </a:txBody>
                  <a:tcPr/>
                </a:tc>
                <a:tc rowSpan="2">
                  <a:txBody>
                    <a:bodyPr/>
                    <a:lstStyle/>
                    <a:p>
                      <a:pPr algn="ctr">
                        <a:lnSpc>
                          <a:spcPct val="150000"/>
                        </a:lnSpc>
                        <a:spcAft>
                          <a:spcPts val="0"/>
                        </a:spcAft>
                      </a:pPr>
                      <a:r>
                        <a:rPr lang="es-MX" sz="900">
                          <a:effectLst/>
                        </a:rPr>
                        <a:t>0.006</a:t>
                      </a:r>
                      <a:endParaRPr lang="es-MX" sz="900">
                        <a:effectLst/>
                        <a:latin typeface="Calibri"/>
                        <a:ea typeface="Times New Roman"/>
                        <a:cs typeface="Times New Roman"/>
                      </a:endParaRPr>
                    </a:p>
                  </a:txBody>
                  <a:tcPr marL="53881" marR="53881" marT="0" marB="0" anchor="ctr"/>
                </a:tc>
                <a:tc rowSpan="2">
                  <a:txBody>
                    <a:bodyPr/>
                    <a:lstStyle/>
                    <a:p>
                      <a:pPr algn="ctr">
                        <a:lnSpc>
                          <a:spcPct val="150000"/>
                        </a:lnSpc>
                        <a:spcAft>
                          <a:spcPts val="0"/>
                        </a:spcAft>
                      </a:pPr>
                      <a:r>
                        <a:rPr lang="es-MX" sz="900">
                          <a:effectLst/>
                        </a:rPr>
                        <a:t>5.08</a:t>
                      </a:r>
                      <a:endParaRPr lang="es-MX" sz="900">
                        <a:effectLst/>
                        <a:latin typeface="Calibri"/>
                        <a:ea typeface="Times New Roman"/>
                        <a:cs typeface="Times New Roman"/>
                      </a:endParaRPr>
                    </a:p>
                  </a:txBody>
                  <a:tcPr marL="53881" marR="53881" marT="0" marB="0" anchor="ctr"/>
                </a:tc>
                <a:tc rowSpan="2" gridSpan="2">
                  <a:txBody>
                    <a:bodyPr/>
                    <a:lstStyle/>
                    <a:p>
                      <a:pPr algn="ctr">
                        <a:lnSpc>
                          <a:spcPct val="150000"/>
                        </a:lnSpc>
                        <a:spcAft>
                          <a:spcPts val="0"/>
                        </a:spcAft>
                      </a:pPr>
                      <a:r>
                        <a:rPr lang="es-MX" sz="900">
                          <a:effectLst/>
                        </a:rPr>
                        <a:t>1.33-22.74</a:t>
                      </a:r>
                      <a:endParaRPr lang="es-MX" sz="900">
                        <a:effectLst/>
                        <a:latin typeface="Calibri"/>
                        <a:ea typeface="Times New Roman"/>
                        <a:cs typeface="Times New Roman"/>
                      </a:endParaRPr>
                    </a:p>
                  </a:txBody>
                  <a:tcPr marL="53881" marR="53881" marT="0" marB="0" anchor="ctr"/>
                </a:tc>
                <a:tc rowSpan="2" hMerge="1">
                  <a:txBody>
                    <a:bodyPr/>
                    <a:lstStyle/>
                    <a:p>
                      <a:endParaRPr lang="es-MX"/>
                    </a:p>
                  </a:txBody>
                  <a:tcPr/>
                </a:tc>
              </a:tr>
              <a:tr h="238306">
                <a:tc>
                  <a:txBody>
                    <a:bodyPr/>
                    <a:lstStyle/>
                    <a:p>
                      <a:pPr algn="ctr">
                        <a:lnSpc>
                          <a:spcPct val="150000"/>
                        </a:lnSpc>
                        <a:spcAft>
                          <a:spcPts val="0"/>
                        </a:spcAft>
                      </a:pPr>
                      <a:r>
                        <a:rPr lang="es-MX" sz="900" dirty="0">
                          <a:effectLst/>
                        </a:rPr>
                        <a:t>No planeado</a:t>
                      </a:r>
                      <a:endParaRPr lang="es-MX" sz="900" dirty="0">
                        <a:effectLst/>
                        <a:latin typeface="Calibri"/>
                        <a:ea typeface="Times New Roman"/>
                        <a:cs typeface="Times New Roman"/>
                      </a:endParaRPr>
                    </a:p>
                  </a:txBody>
                  <a:tcPr marL="53881" marR="53881" marT="0" marB="0" anchor="ctr"/>
                </a:tc>
                <a:tc>
                  <a:txBody>
                    <a:bodyPr/>
                    <a:lstStyle/>
                    <a:p>
                      <a:pPr marL="38100" marR="38100" algn="ctr">
                        <a:lnSpc>
                          <a:spcPct val="150000"/>
                        </a:lnSpc>
                        <a:spcAft>
                          <a:spcPts val="0"/>
                        </a:spcAft>
                      </a:pPr>
                      <a:r>
                        <a:rPr lang="es-MX" sz="900">
                          <a:effectLst/>
                        </a:rPr>
                        <a:t>3 (2.3)</a:t>
                      </a:r>
                      <a:endParaRPr lang="es-MX" sz="900">
                        <a:effectLst/>
                        <a:latin typeface="Calibri"/>
                        <a:ea typeface="Times New Roman"/>
                        <a:cs typeface="Times New Roman"/>
                      </a:endParaRPr>
                    </a:p>
                  </a:txBody>
                  <a:tcPr marL="53881" marR="53881" marT="0" marB="0" anchor="ctr"/>
                </a:tc>
                <a:tc gridSpan="2">
                  <a:txBody>
                    <a:bodyPr/>
                    <a:lstStyle/>
                    <a:p>
                      <a:pPr marL="38100" marR="38100" algn="ctr">
                        <a:lnSpc>
                          <a:spcPct val="150000"/>
                        </a:lnSpc>
                        <a:spcAft>
                          <a:spcPts val="0"/>
                        </a:spcAft>
                      </a:pPr>
                      <a:r>
                        <a:rPr lang="es-MX" sz="900" dirty="0">
                          <a:effectLst/>
                        </a:rPr>
                        <a:t>40 (30.8)</a:t>
                      </a:r>
                      <a:endParaRPr lang="es-MX" sz="900" dirty="0">
                        <a:effectLst/>
                        <a:latin typeface="Calibri"/>
                        <a:ea typeface="Times New Roman"/>
                        <a:cs typeface="Times New Roman"/>
                      </a:endParaRPr>
                    </a:p>
                  </a:txBody>
                  <a:tcPr marL="53881" marR="53881" marT="0" marB="0" anchor="ctr"/>
                </a:tc>
                <a:tc hMerge="1">
                  <a:txBody>
                    <a:bodyPr/>
                    <a:lstStyle/>
                    <a:p>
                      <a:endParaRPr lang="es-MX"/>
                    </a:p>
                  </a:txBody>
                  <a:tcPr/>
                </a:tc>
                <a:tc vMerge="1">
                  <a:txBody>
                    <a:bodyPr/>
                    <a:lstStyle/>
                    <a:p>
                      <a:endParaRPr lang="es-MX"/>
                    </a:p>
                  </a:txBody>
                  <a:tcPr/>
                </a:tc>
                <a:tc vMerge="1">
                  <a:txBody>
                    <a:bodyPr/>
                    <a:lstStyle/>
                    <a:p>
                      <a:endParaRPr lang="es-MX"/>
                    </a:p>
                  </a:txBody>
                  <a:tcPr/>
                </a:tc>
                <a:tc gridSpan="2" vMerge="1">
                  <a:txBody>
                    <a:bodyPr/>
                    <a:lstStyle/>
                    <a:p>
                      <a:endParaRPr lang="es-MX"/>
                    </a:p>
                  </a:txBody>
                  <a:tcPr/>
                </a:tc>
                <a:tc hMerge="1" vMerge="1">
                  <a:txBody>
                    <a:bodyPr/>
                    <a:lstStyle/>
                    <a:p>
                      <a:endParaRPr lang="es-MX"/>
                    </a:p>
                  </a:txBody>
                  <a:tcPr/>
                </a:tc>
              </a:tr>
            </a:tbl>
          </a:graphicData>
        </a:graphic>
      </p:graphicFrame>
      <p:sp>
        <p:nvSpPr>
          <p:cNvPr id="10" name="9 CuadroTexto"/>
          <p:cNvSpPr txBox="1"/>
          <p:nvPr/>
        </p:nvSpPr>
        <p:spPr>
          <a:xfrm>
            <a:off x="4860032" y="692696"/>
            <a:ext cx="4176464" cy="923330"/>
          </a:xfrm>
          <a:prstGeom prst="rect">
            <a:avLst/>
          </a:prstGeom>
          <a:noFill/>
        </p:spPr>
        <p:txBody>
          <a:bodyPr wrap="square" rtlCol="0">
            <a:spAutoFit/>
          </a:bodyPr>
          <a:lstStyle/>
          <a:p>
            <a:r>
              <a:rPr kumimoji="0" lang="es-MX" b="1" i="0" u="none" strike="noStrike" cap="none" normalizeH="0" baseline="0" dirty="0" smtClean="0">
                <a:ln>
                  <a:noFill/>
                </a:ln>
                <a:solidFill>
                  <a:schemeClr val="tx1"/>
                </a:solidFill>
                <a:effectLst/>
                <a:latin typeface="Calibri" pitchFamily="34" charset="0"/>
                <a:ea typeface="Arial" pitchFamily="34" charset="0"/>
                <a:cs typeface="Times New Roman" pitchFamily="18" charset="0"/>
              </a:rPr>
              <a:t>Variables medico asistenciales en relación al abandono temprano de la lactancia materna</a:t>
            </a:r>
            <a:endParaRPr lang="es-MX" dirty="0"/>
          </a:p>
        </p:txBody>
      </p:sp>
      <p:sp>
        <p:nvSpPr>
          <p:cNvPr id="11" name="10 CuadroTexto"/>
          <p:cNvSpPr txBox="1"/>
          <p:nvPr/>
        </p:nvSpPr>
        <p:spPr>
          <a:xfrm>
            <a:off x="251520" y="692696"/>
            <a:ext cx="4104456" cy="1477328"/>
          </a:xfrm>
          <a:prstGeom prst="rect">
            <a:avLst/>
          </a:prstGeom>
          <a:noFill/>
        </p:spPr>
        <p:txBody>
          <a:bodyPr wrap="square" rtlCol="0">
            <a:spAutoFit/>
          </a:bodyPr>
          <a:lstStyle/>
          <a:p>
            <a:pPr lvl="0"/>
            <a:r>
              <a:rPr kumimoji="0" lang="es-MX" b="1" i="0" u="none" strike="noStrike" cap="none" normalizeH="0" baseline="0" dirty="0" smtClean="0">
                <a:ln>
                  <a:noFill/>
                </a:ln>
                <a:solidFill>
                  <a:schemeClr val="tx1"/>
                </a:solidFill>
                <a:effectLst/>
                <a:latin typeface="Calibri" pitchFamily="34" charset="0"/>
                <a:ea typeface="Arial" pitchFamily="34" charset="0"/>
                <a:cs typeface="Times New Roman" pitchFamily="18" charset="0"/>
              </a:rPr>
              <a:t>Variables clínicas y socioeconómicas de la madre y del embarazo en relación al abandono temprano de la lactancia materna. </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a:p>
            <a:endParaRPr lang="es-MX" dirty="0"/>
          </a:p>
        </p:txBody>
      </p:sp>
    </p:spTree>
    <p:extLst>
      <p:ext uri="{BB962C8B-B14F-4D97-AF65-F5344CB8AC3E}">
        <p14:creationId xmlns:p14="http://schemas.microsoft.com/office/powerpoint/2010/main" val="40080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discusion</a:t>
            </a:r>
            <a:endParaRPr lang="es-MX" dirty="0"/>
          </a:p>
        </p:txBody>
      </p:sp>
      <p:sp>
        <p:nvSpPr>
          <p:cNvPr id="3" name="2 Marcador de contenido"/>
          <p:cNvSpPr>
            <a:spLocks noGrp="1"/>
          </p:cNvSpPr>
          <p:nvPr>
            <p:ph sz="quarter" idx="13"/>
          </p:nvPr>
        </p:nvSpPr>
        <p:spPr>
          <a:xfrm>
            <a:off x="251520" y="1600200"/>
            <a:ext cx="8712968" cy="5141168"/>
          </a:xfrm>
        </p:spPr>
        <p:txBody>
          <a:bodyPr>
            <a:normAutofit/>
          </a:bodyPr>
          <a:lstStyle/>
          <a:p>
            <a:r>
              <a:rPr lang="es-MX" dirty="0"/>
              <a:t>En nuestro estudio se muestra que la baja capacitación de las mujeres embarazadas repercute importantemente en su decisión de abandonar la lactancia una vez que tienen a sus productos. El bajo nivel de conocimientos aumenta 18 veces más la posibilidad de que las mujeres de nuestro estudio abandonen la lactancia (OR=18.26 IC).  </a:t>
            </a:r>
          </a:p>
          <a:p>
            <a:r>
              <a:rPr lang="es-MX" dirty="0"/>
              <a:t>De acuerdo a lo que se comenta por </a:t>
            </a:r>
            <a:r>
              <a:rPr lang="es-MX" dirty="0" smtClean="0"/>
              <a:t>Flores, </a:t>
            </a:r>
            <a:r>
              <a:rPr lang="es-MX" dirty="0"/>
              <a:t>en su artículo publicado en el 2006, su resultado coincide con el nuestro. Contrastando la gran importancia que tiene la capacitación en las madres que inician la lactancia y su repercusión positiva a corto plazo, así como, la pobre capacitación en las madres es el principal factor que contribuye a una mala evolución de la lactancia, en su estudio, el autor lo enlista en una serie de factores como diversos al igual que en nuestro estudio, el nivel de significancia entre las otras variables no resulto estadísticamente significativo. </a:t>
            </a:r>
          </a:p>
          <a:p>
            <a:r>
              <a:rPr lang="es-MX" dirty="0"/>
              <a:t>Además del antes citado; nuestros resultados son análogos a lo reportado por Jiménez en </a:t>
            </a:r>
            <a:r>
              <a:rPr lang="es-MX" dirty="0" smtClean="0"/>
              <a:t>2009, </a:t>
            </a:r>
            <a:r>
              <a:rPr lang="es-MX" dirty="0"/>
              <a:t>quien establece la importancia fundamental que ejerce el personal de salud en el desarrollo de una lactancia materna satisfactoria y con una buena duración y evolución tanto para la madre como para el producto. </a:t>
            </a:r>
            <a:endParaRPr lang="es-MX" dirty="0" smtClean="0"/>
          </a:p>
          <a:p>
            <a:endParaRPr lang="es-MX" dirty="0"/>
          </a:p>
        </p:txBody>
      </p:sp>
    </p:spTree>
    <p:extLst>
      <p:ext uri="{BB962C8B-B14F-4D97-AF65-F5344CB8AC3E}">
        <p14:creationId xmlns:p14="http://schemas.microsoft.com/office/powerpoint/2010/main" val="3795427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sz="quarter" idx="13"/>
          </p:nvPr>
        </p:nvSpPr>
        <p:spPr/>
        <p:txBody>
          <a:bodyPr>
            <a:normAutofit lnSpcReduction="10000"/>
          </a:bodyPr>
          <a:lstStyle/>
          <a:p>
            <a:r>
              <a:rPr lang="es-MX" dirty="0"/>
              <a:t>Contrastando de manera importante con nuestro resultado principal se encontraron los resultados por Salazar en su artículo publicado en el año 2008, donde se resalta que el principal factor limitante de la lactancia materna es el ser madre trabajadora, la falta de tiempo y otros factores biológicos en la madre, lo que favorece a un abandono precoz de la lactancia</a:t>
            </a:r>
            <a:r>
              <a:rPr lang="es-MX" baseline="30000" dirty="0"/>
              <a:t>27   </a:t>
            </a:r>
            <a:r>
              <a:rPr lang="es-MX" dirty="0"/>
              <a:t>ya que en este se hace una clara referencia a factores como la baja producción de leche materna, ser madre de muchos hijos y trabajar, intervención del personal sanitario, vía de nacimiento etc., a todos estos factores se les da más relevancia en el abandono de la lactancia.</a:t>
            </a:r>
          </a:p>
          <a:p>
            <a:r>
              <a:rPr lang="es-MX" dirty="0"/>
              <a:t>En nuestro estudio encontramos como principales fortalezas la facilidad y rapidez para evaluar a las pacientes así como darles un seguimiento adecuado, se evitaron algunos  sesgos de memoria en los pacientes al ser un estudio seriado y de poco tiempo para la población estudiada. Entre las debilidades del estudio se cuenta con la población en la que se obtuvo la muestra, que se encuentra dentro de un estrato social especifico ya que cuenta con asistencia social al ser derechohabientes del IMSS. </a:t>
            </a:r>
          </a:p>
          <a:p>
            <a:r>
              <a:rPr lang="es-MX" dirty="0"/>
              <a:t> </a:t>
            </a:r>
          </a:p>
          <a:p>
            <a:endParaRPr lang="es-MX" dirty="0"/>
          </a:p>
        </p:txBody>
      </p:sp>
    </p:spTree>
    <p:extLst>
      <p:ext uri="{BB962C8B-B14F-4D97-AF65-F5344CB8AC3E}">
        <p14:creationId xmlns:p14="http://schemas.microsoft.com/office/powerpoint/2010/main" val="4268366337"/>
      </p:ext>
    </p:extLst>
  </p:cSld>
  <p:clrMapOvr>
    <a:masterClrMapping/>
  </p:clrMapOvr>
</p:sld>
</file>

<file path=ppt/theme/theme1.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331</TotalTime>
  <Words>1792</Words>
  <Application>Microsoft Office PowerPoint</Application>
  <PresentationFormat>Presentación en pantalla (4:3)</PresentationFormat>
  <Paragraphs>158</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Horizonte</vt:lpstr>
      <vt:lpstr>UNIVERSIDAD VERACRUZANA</vt:lpstr>
      <vt:lpstr>Antecedentes</vt:lpstr>
      <vt:lpstr>Justificacion</vt:lpstr>
      <vt:lpstr>Planteamiento</vt:lpstr>
      <vt:lpstr>Metodologia</vt:lpstr>
      <vt:lpstr>Resultados</vt:lpstr>
      <vt:lpstr>Presentación de PowerPoint</vt:lpstr>
      <vt:lpstr>discusion</vt:lpstr>
      <vt:lpstr>Presentación de PowerPoint</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Leo</dc:creator>
  <cp:lastModifiedBy>Leo</cp:lastModifiedBy>
  <cp:revision>24</cp:revision>
  <dcterms:created xsi:type="dcterms:W3CDTF">2014-01-31T04:43:10Z</dcterms:created>
  <dcterms:modified xsi:type="dcterms:W3CDTF">2014-02-17T04:49:55Z</dcterms:modified>
</cp:coreProperties>
</file>