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52"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anessa%20Pantoja\Desktop\ARCHIVOS%20%20PROTOCOLO\nausea_vomito.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Vanessa%20Pantoja\Desktop\ARCHIVOS%20%20PROTOCOLO\tiempo%20de%20al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HEMORRAGIA</a:t>
            </a:r>
            <a:r>
              <a:rPr lang="es-MX" baseline="0"/>
              <a:t> POST CESAREA</a:t>
            </a:r>
            <a:endParaRPr lang="es-MX"/>
          </a:p>
        </c:rich>
      </c:tx>
    </c:title>
    <c:view3D>
      <c:rotX val="10"/>
      <c:rotY val="10"/>
      <c:perspective val="20"/>
    </c:view3D>
    <c:plotArea>
      <c:layout/>
      <c:bar3DChart>
        <c:barDir val="col"/>
        <c:grouping val="clustered"/>
        <c:ser>
          <c:idx val="0"/>
          <c:order val="0"/>
          <c:tx>
            <c:strRef>
              <c:f>Sheet1!$H$36</c:f>
              <c:strCache>
                <c:ptCount val="1"/>
                <c:pt idx="0">
                  <c:v>NO</c:v>
                </c:pt>
              </c:strCache>
            </c:strRef>
          </c:tx>
          <c:cat>
            <c:strRef>
              <c:f>Sheet1!$I$35:$J$35</c:f>
              <c:strCache>
                <c:ptCount val="2"/>
                <c:pt idx="0">
                  <c:v>Frecuencia</c:v>
                </c:pt>
                <c:pt idx="1">
                  <c:v>Porcentaje</c:v>
                </c:pt>
              </c:strCache>
            </c:strRef>
          </c:cat>
          <c:val>
            <c:numRef>
              <c:f>Sheet1!$I$36:$J$36</c:f>
              <c:numCache>
                <c:formatCode>###0.0</c:formatCode>
                <c:ptCount val="2"/>
                <c:pt idx="0" formatCode="###0">
                  <c:v>93</c:v>
                </c:pt>
                <c:pt idx="1">
                  <c:v>95.876288659793801</c:v>
                </c:pt>
              </c:numCache>
            </c:numRef>
          </c:val>
        </c:ser>
        <c:ser>
          <c:idx val="1"/>
          <c:order val="1"/>
          <c:tx>
            <c:strRef>
              <c:f>Sheet1!$H$37</c:f>
              <c:strCache>
                <c:ptCount val="1"/>
                <c:pt idx="0">
                  <c:v>SI</c:v>
                </c:pt>
              </c:strCache>
            </c:strRef>
          </c:tx>
          <c:cat>
            <c:strRef>
              <c:f>Sheet1!$I$35:$J$35</c:f>
              <c:strCache>
                <c:ptCount val="2"/>
                <c:pt idx="0">
                  <c:v>Frecuencia</c:v>
                </c:pt>
                <c:pt idx="1">
                  <c:v>Porcentaje</c:v>
                </c:pt>
              </c:strCache>
            </c:strRef>
          </c:cat>
          <c:val>
            <c:numRef>
              <c:f>Sheet1!$I$37:$J$37</c:f>
              <c:numCache>
                <c:formatCode>###0.0</c:formatCode>
                <c:ptCount val="2"/>
                <c:pt idx="0" formatCode="###0">
                  <c:v>3</c:v>
                </c:pt>
                <c:pt idx="1">
                  <c:v>3.0927835051546393</c:v>
                </c:pt>
              </c:numCache>
            </c:numRef>
          </c:val>
        </c:ser>
        <c:dLbls>
          <c:showVal val="1"/>
        </c:dLbls>
        <c:gapWidth val="75"/>
        <c:shape val="cylinder"/>
        <c:axId val="69130112"/>
        <c:axId val="69131648"/>
        <c:axId val="0"/>
      </c:bar3DChart>
      <c:catAx>
        <c:axId val="69130112"/>
        <c:scaling>
          <c:orientation val="minMax"/>
        </c:scaling>
        <c:axPos val="b"/>
        <c:majorTickMark val="none"/>
        <c:tickLblPos val="nextTo"/>
        <c:crossAx val="69131648"/>
        <c:crosses val="autoZero"/>
        <c:auto val="1"/>
        <c:lblAlgn val="ctr"/>
        <c:lblOffset val="100"/>
      </c:catAx>
      <c:valAx>
        <c:axId val="69131648"/>
        <c:scaling>
          <c:orientation val="minMax"/>
        </c:scaling>
        <c:axPos val="l"/>
        <c:majorGridlines/>
        <c:numFmt formatCode="###0" sourceLinked="1"/>
        <c:majorTickMark val="none"/>
        <c:tickLblPos val="nextTo"/>
        <c:crossAx val="69130112"/>
        <c:crosses val="autoZero"/>
        <c:crossBetween val="between"/>
      </c:valAx>
      <c:dTable>
        <c:showHorzBorder val="1"/>
        <c:showVertBorder val="1"/>
        <c:showOutline val="1"/>
      </c:dTable>
    </c:plotArea>
    <c:legend>
      <c:legendPos val="b"/>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TIEMPO</a:t>
            </a:r>
            <a:r>
              <a:rPr lang="es-MX" baseline="0"/>
              <a:t>  DE ALTA</a:t>
            </a:r>
            <a:endParaRPr lang="es-MX"/>
          </a:p>
        </c:rich>
      </c:tx>
    </c:title>
    <c:view3D>
      <c:rAngAx val="1"/>
    </c:view3D>
    <c:plotArea>
      <c:layout/>
      <c:bar3DChart>
        <c:barDir val="col"/>
        <c:grouping val="clustered"/>
        <c:ser>
          <c:idx val="0"/>
          <c:order val="0"/>
          <c:tx>
            <c:strRef>
              <c:f>Hoja1!$K$22:$K$23</c:f>
              <c:strCache>
                <c:ptCount val="1"/>
                <c:pt idx="0">
                  <c:v>ALDRETE MODIFICADA ALTA</c:v>
                </c:pt>
              </c:strCache>
            </c:strRef>
          </c:tx>
          <c:cat>
            <c:numRef>
              <c:f>Hoja1!$J$24:$J$28</c:f>
              <c:numCache>
                <c:formatCode>General</c:formatCode>
                <c:ptCount val="5"/>
                <c:pt idx="0">
                  <c:v>0</c:v>
                </c:pt>
                <c:pt idx="1">
                  <c:v>30</c:v>
                </c:pt>
                <c:pt idx="2">
                  <c:v>60</c:v>
                </c:pt>
                <c:pt idx="3">
                  <c:v>90</c:v>
                </c:pt>
                <c:pt idx="4">
                  <c:v>120</c:v>
                </c:pt>
              </c:numCache>
            </c:numRef>
          </c:cat>
          <c:val>
            <c:numRef>
              <c:f>Hoja1!$K$24:$K$28</c:f>
              <c:numCache>
                <c:formatCode>General</c:formatCode>
                <c:ptCount val="5"/>
                <c:pt idx="0">
                  <c:v>6</c:v>
                </c:pt>
                <c:pt idx="1">
                  <c:v>30</c:v>
                </c:pt>
                <c:pt idx="2">
                  <c:v>35</c:v>
                </c:pt>
                <c:pt idx="3">
                  <c:v>21</c:v>
                </c:pt>
                <c:pt idx="4">
                  <c:v>4</c:v>
                </c:pt>
              </c:numCache>
            </c:numRef>
          </c:val>
        </c:ser>
        <c:ser>
          <c:idx val="1"/>
          <c:order val="1"/>
          <c:tx>
            <c:strRef>
              <c:f>Hoja1!$L$22:$L$23</c:f>
              <c:strCache>
                <c:ptCount val="1"/>
                <c:pt idx="0">
                  <c:v>ALDRETE OBSTETRICA ALTA</c:v>
                </c:pt>
              </c:strCache>
            </c:strRef>
          </c:tx>
          <c:cat>
            <c:numRef>
              <c:f>Hoja1!$J$24:$J$28</c:f>
              <c:numCache>
                <c:formatCode>General</c:formatCode>
                <c:ptCount val="5"/>
                <c:pt idx="0">
                  <c:v>0</c:v>
                </c:pt>
                <c:pt idx="1">
                  <c:v>30</c:v>
                </c:pt>
                <c:pt idx="2">
                  <c:v>60</c:v>
                </c:pt>
                <c:pt idx="3">
                  <c:v>90</c:v>
                </c:pt>
                <c:pt idx="4">
                  <c:v>120</c:v>
                </c:pt>
              </c:numCache>
            </c:numRef>
          </c:cat>
          <c:val>
            <c:numRef>
              <c:f>Hoja1!$L$24:$L$28</c:f>
              <c:numCache>
                <c:formatCode>General</c:formatCode>
                <c:ptCount val="5"/>
                <c:pt idx="0">
                  <c:v>0</c:v>
                </c:pt>
                <c:pt idx="1">
                  <c:v>9</c:v>
                </c:pt>
                <c:pt idx="2">
                  <c:v>42</c:v>
                </c:pt>
                <c:pt idx="3">
                  <c:v>35</c:v>
                </c:pt>
                <c:pt idx="4">
                  <c:v>10</c:v>
                </c:pt>
              </c:numCache>
            </c:numRef>
          </c:val>
        </c:ser>
        <c:dLbls/>
        <c:shape val="cylinder"/>
        <c:axId val="70077056"/>
        <c:axId val="70099328"/>
        <c:axId val="0"/>
      </c:bar3DChart>
      <c:catAx>
        <c:axId val="70077056"/>
        <c:scaling>
          <c:orientation val="minMax"/>
        </c:scaling>
        <c:axPos val="b"/>
        <c:numFmt formatCode="General" sourceLinked="1"/>
        <c:majorTickMark val="none"/>
        <c:tickLblPos val="nextTo"/>
        <c:crossAx val="70099328"/>
        <c:crosses val="autoZero"/>
        <c:auto val="1"/>
        <c:lblAlgn val="ctr"/>
        <c:lblOffset val="100"/>
      </c:catAx>
      <c:valAx>
        <c:axId val="70099328"/>
        <c:scaling>
          <c:orientation val="minMax"/>
        </c:scaling>
        <c:axPos val="l"/>
        <c:majorGridlines/>
        <c:title>
          <c:tx>
            <c:rich>
              <a:bodyPr rot="0" vert="wordArtVert"/>
              <a:lstStyle/>
              <a:p>
                <a:pPr>
                  <a:defRPr/>
                </a:pPr>
                <a:r>
                  <a:rPr lang="es-MX"/>
                  <a:t>%</a:t>
                </a:r>
              </a:p>
            </c:rich>
          </c:tx>
        </c:title>
        <c:numFmt formatCode="General" sourceLinked="1"/>
        <c:majorTickMark val="none"/>
        <c:tickLblPos val="nextTo"/>
        <c:crossAx val="70077056"/>
        <c:crosses val="autoZero"/>
        <c:crossBetween val="between"/>
      </c:valAx>
    </c:plotArea>
    <c:legend>
      <c:legendPos val="r"/>
    </c:legend>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E9052CC-4037-48E3-80D7-9613CE042C8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E9052CC-4037-48E3-80D7-9613CE042C80}" type="slidenum">
              <a:rPr lang="es-MX" smtClean="0"/>
              <a:pPr/>
              <a:t>‹Nº›</a:t>
            </a:fld>
            <a:endParaRPr lang="es-MX"/>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8BBB970A-EE8B-446E-AC53-AFC4DAB4EB7A}" type="datetimeFigureOut">
              <a:rPr lang="es-MX" smtClean="0"/>
              <a:pPr/>
              <a:t>26/08/2014</a:t>
            </a:fld>
            <a:endParaRPr lang="es-MX"/>
          </a:p>
        </p:txBody>
      </p:sp>
      <p:sp>
        <p:nvSpPr>
          <p:cNvPr id="9" name="Slide Number Placeholder 8"/>
          <p:cNvSpPr>
            <a:spLocks noGrp="1"/>
          </p:cNvSpPr>
          <p:nvPr>
            <p:ph type="sldNum" sz="quarter" idx="11"/>
          </p:nvPr>
        </p:nvSpPr>
        <p:spPr/>
        <p:txBody>
          <a:bodyPr/>
          <a:lstStyle/>
          <a:p>
            <a:fld id="{BE9052CC-4037-48E3-80D7-9613CE042C80}" type="slidenum">
              <a:rPr lang="es-MX" smtClean="0"/>
              <a:pPr/>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E9052CC-4037-48E3-80D7-9613CE042C80}" type="slidenum">
              <a:rPr lang="es-MX" smtClean="0"/>
              <a:pPr/>
              <a:t>‹Nº›</a:t>
            </a:fld>
            <a:endParaRPr lang="es-MX"/>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MX"/>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BB970A-EE8B-446E-AC53-AFC4DAB4EB7A}" type="datetimeFigureOut">
              <a:rPr lang="es-MX" smtClean="0"/>
              <a:pPr/>
              <a:t>26/08/2014</a:t>
            </a:fld>
            <a:endParaRPr lang="es-MX"/>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12068" y="1861667"/>
            <a:ext cx="7543800" cy="905862"/>
          </a:xfrm>
        </p:spPr>
        <p:txBody>
          <a:bodyPr/>
          <a:lstStyle/>
          <a:p>
            <a:pPr algn="ctr"/>
            <a:r>
              <a:rPr lang="es-MX" sz="2000" dirty="0"/>
              <a:t>“ESCALA DE  VALORACIÓN DE ALDRETE MODIFICADA vs SU ADAPTACIÓN PARA  PACIENTES OBSTÉTRICAS. ESTUDIO COMPARATIVO.”</a:t>
            </a:r>
          </a:p>
        </p:txBody>
      </p:sp>
      <p:sp>
        <p:nvSpPr>
          <p:cNvPr id="3" name="2 Subtítulo"/>
          <p:cNvSpPr>
            <a:spLocks noGrp="1"/>
          </p:cNvSpPr>
          <p:nvPr>
            <p:ph type="subTitle" idx="1"/>
          </p:nvPr>
        </p:nvSpPr>
        <p:spPr>
          <a:xfrm>
            <a:off x="1227841" y="2924944"/>
            <a:ext cx="6461760" cy="1224136"/>
          </a:xfrm>
        </p:spPr>
        <p:txBody>
          <a:bodyPr>
            <a:noAutofit/>
          </a:bodyPr>
          <a:lstStyle/>
          <a:p>
            <a:pPr algn="ctr"/>
            <a:r>
              <a:rPr lang="es-MX" sz="1600" b="1" dirty="0" smtClean="0"/>
              <a:t>TESIS</a:t>
            </a:r>
            <a:endParaRPr lang="es-MX" sz="1600" dirty="0"/>
          </a:p>
          <a:p>
            <a:pPr algn="ctr"/>
            <a:r>
              <a:rPr lang="es-MX" sz="1600" dirty="0"/>
              <a:t>PARA OBTENER EL TITULO EN LA ESPECIALIDAD DE</a:t>
            </a:r>
            <a:r>
              <a:rPr lang="es-MX" sz="1600" dirty="0" smtClean="0"/>
              <a:t>:</a:t>
            </a:r>
            <a:r>
              <a:rPr lang="es-MX" sz="1600" dirty="0"/>
              <a:t> </a:t>
            </a:r>
          </a:p>
          <a:p>
            <a:pPr algn="ctr"/>
            <a:r>
              <a:rPr lang="es-MX" sz="1600" b="1" dirty="0"/>
              <a:t>ANESTESIOLOGÍA</a:t>
            </a:r>
            <a:endParaRPr lang="es-MX" sz="1600" dirty="0"/>
          </a:p>
          <a:p>
            <a:pPr algn="ctr"/>
            <a:r>
              <a:rPr lang="es-MX" sz="1600" b="1" dirty="0"/>
              <a:t> </a:t>
            </a:r>
            <a:r>
              <a:rPr lang="es-MX" sz="1600" dirty="0"/>
              <a:t> </a:t>
            </a:r>
          </a:p>
          <a:p>
            <a:pPr algn="ctr"/>
            <a:r>
              <a:rPr lang="es-MX" sz="1600" b="1" dirty="0"/>
              <a:t>PRESENTA</a:t>
            </a:r>
            <a:r>
              <a:rPr lang="es-MX" sz="1600" b="1" dirty="0" smtClean="0"/>
              <a:t>:</a:t>
            </a:r>
            <a:r>
              <a:rPr lang="es-MX" sz="1600" dirty="0"/>
              <a:t> </a:t>
            </a:r>
          </a:p>
          <a:p>
            <a:pPr algn="ctr"/>
            <a:r>
              <a:rPr lang="es-MX" sz="1600" b="1" dirty="0"/>
              <a:t>DRA. IRMA VANESSA PÉREZ PANTOJA</a:t>
            </a:r>
            <a:endParaRPr lang="es-MX" sz="1600" dirty="0"/>
          </a:p>
          <a:p>
            <a:pPr algn="ctr"/>
            <a:r>
              <a:rPr lang="es-MX" sz="1800" b="1" dirty="0"/>
              <a:t> </a:t>
            </a:r>
            <a:endParaRPr lang="es-MX" sz="1800" dirty="0"/>
          </a:p>
          <a:p>
            <a:pPr algn="ctr"/>
            <a:r>
              <a:rPr lang="es-MX" sz="1800" b="1" dirty="0"/>
              <a:t> </a:t>
            </a:r>
            <a:endParaRPr lang="es-MX" sz="1800" dirty="0"/>
          </a:p>
          <a:p>
            <a:pPr algn="ctr"/>
            <a:r>
              <a:rPr lang="es-MX" sz="1800" b="1" dirty="0"/>
              <a:t> </a:t>
            </a:r>
            <a:endParaRPr lang="es-MX" sz="1800" dirty="0"/>
          </a:p>
        </p:txBody>
      </p:sp>
      <p:pic>
        <p:nvPicPr>
          <p:cNvPr id="4" name="3 Imagen"/>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399584"/>
            <a:ext cx="1085215" cy="1207135"/>
          </a:xfrm>
          <a:prstGeom prst="rect">
            <a:avLst/>
          </a:prstGeom>
          <a:noFill/>
          <a:ln>
            <a:noFill/>
          </a:ln>
        </p:spPr>
      </p:pic>
      <p:pic>
        <p:nvPicPr>
          <p:cNvPr id="5" name="4 Imagen" descr="http://www.uv.mx/imagenuv/LIS%20UV%20COLOR.jpg"/>
          <p:cNvPicPr/>
          <p:nvPr/>
        </p:nvPicPr>
        <p:blipFill rotWithShape="1">
          <a:blip r:embed="rId3" cstate="print">
            <a:extLst>
              <a:ext uri="{28A0092B-C50C-407E-A947-70E740481C1C}">
                <a14:useLocalDpi xmlns:a14="http://schemas.microsoft.com/office/drawing/2010/main" xmlns="" val="0"/>
              </a:ext>
            </a:extLst>
          </a:blip>
          <a:srcRect l="16580" r="17616" b="11095"/>
          <a:stretch/>
        </p:blipFill>
        <p:spPr bwMode="auto">
          <a:xfrm>
            <a:off x="6876256" y="291634"/>
            <a:ext cx="1125220" cy="1320165"/>
          </a:xfrm>
          <a:prstGeom prst="rect">
            <a:avLst/>
          </a:prstGeom>
          <a:noFill/>
          <a:ln>
            <a:noFill/>
          </a:ln>
          <a:extLst>
            <a:ext uri="{53640926-AAD7-44D8-BBD7-CCE9431645EC}">
              <a14:shadowObscured xmlns:a14="http://schemas.microsoft.com/office/drawing/2010/main" xmlns=""/>
            </a:ext>
          </a:extLst>
        </p:spPr>
      </p:pic>
      <p:sp>
        <p:nvSpPr>
          <p:cNvPr id="6" name="5 CuadroTexto"/>
          <p:cNvSpPr txBox="1"/>
          <p:nvPr/>
        </p:nvSpPr>
        <p:spPr>
          <a:xfrm>
            <a:off x="2123728" y="476672"/>
            <a:ext cx="4320480" cy="1384995"/>
          </a:xfrm>
          <a:prstGeom prst="rect">
            <a:avLst/>
          </a:prstGeom>
          <a:noFill/>
        </p:spPr>
        <p:txBody>
          <a:bodyPr wrap="square" rtlCol="0">
            <a:spAutoFit/>
          </a:bodyPr>
          <a:lstStyle/>
          <a:p>
            <a:pPr algn="ctr"/>
            <a:r>
              <a:rPr lang="es-MX" sz="1200" b="1" dirty="0" smtClean="0"/>
              <a:t>UNIVERSIDAD VERACRUZANA</a:t>
            </a:r>
            <a:endParaRPr lang="es-MX" sz="1200" dirty="0" smtClean="0"/>
          </a:p>
          <a:p>
            <a:pPr algn="ctr"/>
            <a:r>
              <a:rPr lang="es-MX" sz="1200" b="1" dirty="0" smtClean="0"/>
              <a:t>INSTITUTO MEXICANO DEL SEGURO SOCIAL</a:t>
            </a:r>
            <a:endParaRPr lang="es-MX" sz="1200" dirty="0" smtClean="0"/>
          </a:p>
          <a:p>
            <a:pPr algn="ctr"/>
            <a:r>
              <a:rPr lang="es-MX" sz="1200" b="1" dirty="0" smtClean="0"/>
              <a:t>DELEGACIÓN VERACRUZ NORTE</a:t>
            </a:r>
            <a:endParaRPr lang="es-MX" sz="1200" dirty="0" smtClean="0"/>
          </a:p>
          <a:p>
            <a:pPr algn="ctr"/>
            <a:r>
              <a:rPr lang="es-MX" sz="1200" b="1" dirty="0" smtClean="0"/>
              <a:t>UNIDAD MEDICA DE ALTA ESPECIALIDAD 189 H.E No. 14</a:t>
            </a:r>
            <a:endParaRPr lang="es-MX" sz="1200" dirty="0" smtClean="0"/>
          </a:p>
          <a:p>
            <a:pPr algn="ctr"/>
            <a:r>
              <a:rPr lang="es-MX" sz="1200" b="1" dirty="0" smtClean="0"/>
              <a:t>CENTRO MÉDICO NACIONAL “ADOLFO RUIZ CORTINES”</a:t>
            </a:r>
            <a:endParaRPr lang="es-MX" sz="1200" dirty="0" smtClean="0"/>
          </a:p>
          <a:p>
            <a:pPr algn="ctr"/>
            <a:r>
              <a:rPr lang="es-MX" sz="1200" b="1" dirty="0" smtClean="0"/>
              <a:t> </a:t>
            </a:r>
            <a:endParaRPr lang="es-MX" sz="1200" dirty="0" smtClean="0"/>
          </a:p>
          <a:p>
            <a:pPr algn="ctr"/>
            <a:endParaRPr lang="es-MX" sz="1200" dirty="0"/>
          </a:p>
        </p:txBody>
      </p:sp>
      <p:sp>
        <p:nvSpPr>
          <p:cNvPr id="8" name="2 Subtítulo"/>
          <p:cNvSpPr txBox="1">
            <a:spLocks/>
          </p:cNvSpPr>
          <p:nvPr/>
        </p:nvSpPr>
        <p:spPr>
          <a:xfrm>
            <a:off x="1154167" y="5085184"/>
            <a:ext cx="6461760" cy="792088"/>
          </a:xfrm>
          <a:prstGeom prst="rect">
            <a:avLst/>
          </a:prstGeom>
        </p:spPr>
        <p:txBody>
          <a:bodyPr vert="horz" lIns="91440" tIns="45720" rIns="91440" bIns="45720" rtlCol="0" anchor="t">
            <a:no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r>
              <a:rPr lang="es-MX" sz="1400" b="1" dirty="0" smtClean="0"/>
              <a:t>ASESORES</a:t>
            </a:r>
            <a:r>
              <a:rPr lang="es-MX" sz="1400" b="1" dirty="0"/>
              <a:t>:</a:t>
            </a:r>
            <a:endParaRPr lang="es-MX" sz="1400" dirty="0"/>
          </a:p>
          <a:p>
            <a:pPr algn="ctr"/>
            <a:r>
              <a:rPr lang="es-MX" sz="1400" b="1" dirty="0"/>
              <a:t>                                       </a:t>
            </a:r>
            <a:endParaRPr lang="es-MX" sz="1400" dirty="0"/>
          </a:p>
          <a:p>
            <a:pPr algn="ctr"/>
            <a:r>
              <a:rPr lang="es-MX" sz="1400" b="1" dirty="0"/>
              <a:t>DR. FELIPE  GONZALEZ VELAZQUEZ</a:t>
            </a:r>
            <a:endParaRPr lang="es-MX" sz="1400" dirty="0"/>
          </a:p>
          <a:p>
            <a:pPr algn="ctr"/>
            <a:r>
              <a:rPr lang="es-MX" sz="1400" b="1" dirty="0"/>
              <a:t>DRA. ROSA ISELA DOMINGUEZ REYES</a:t>
            </a:r>
            <a:endParaRPr lang="es-MX" sz="1400" dirty="0"/>
          </a:p>
          <a:p>
            <a:pPr algn="ctr"/>
            <a:r>
              <a:rPr lang="es-MX" sz="1400" b="1" dirty="0"/>
              <a:t>DRA. GLADYS JULIETA PACHECO RUBIO</a:t>
            </a:r>
            <a:endParaRPr lang="es-MX" sz="1400" dirty="0"/>
          </a:p>
          <a:p>
            <a:pPr algn="ctr"/>
            <a:r>
              <a:rPr lang="es-MX" sz="700" b="1" dirty="0"/>
              <a:t> </a:t>
            </a:r>
            <a:endParaRPr lang="es-MX" sz="700" dirty="0"/>
          </a:p>
        </p:txBody>
      </p:sp>
      <p:sp>
        <p:nvSpPr>
          <p:cNvPr id="9" name="8 Rectángulo"/>
          <p:cNvSpPr/>
          <p:nvPr/>
        </p:nvSpPr>
        <p:spPr>
          <a:xfrm>
            <a:off x="5940152" y="6428261"/>
            <a:ext cx="2421560" cy="276999"/>
          </a:xfrm>
          <a:prstGeom prst="rect">
            <a:avLst/>
          </a:prstGeom>
        </p:spPr>
        <p:txBody>
          <a:bodyPr wrap="none">
            <a:spAutoFit/>
          </a:bodyPr>
          <a:lstStyle/>
          <a:p>
            <a:pPr algn="r"/>
            <a:r>
              <a:rPr lang="es-MX" sz="1200" b="1" dirty="0" smtClean="0"/>
              <a:t>H. VERACRUZ, VER.  FEBRERO 2014</a:t>
            </a:r>
            <a:endParaRPr lang="es-MX" sz="1200" dirty="0"/>
          </a:p>
        </p:txBody>
      </p:sp>
    </p:spTree>
    <p:extLst>
      <p:ext uri="{BB962C8B-B14F-4D97-AF65-F5344CB8AC3E}">
        <p14:creationId xmlns:p14="http://schemas.microsoft.com/office/powerpoint/2010/main" xmlns="" val="354542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Conclusiones:</a:t>
            </a:r>
            <a:r>
              <a:rPr lang="es-MX" dirty="0"/>
              <a:t> </a:t>
            </a:r>
          </a:p>
        </p:txBody>
      </p:sp>
      <p:sp>
        <p:nvSpPr>
          <p:cNvPr id="3" name="2 Marcador de contenido"/>
          <p:cNvSpPr>
            <a:spLocks noGrp="1"/>
          </p:cNvSpPr>
          <p:nvPr>
            <p:ph idx="1"/>
          </p:nvPr>
        </p:nvSpPr>
        <p:spPr/>
        <p:txBody>
          <a:bodyPr/>
          <a:lstStyle/>
          <a:p>
            <a:pPr algn="just"/>
            <a:r>
              <a:rPr lang="es-MX" dirty="0" smtClean="0"/>
              <a:t>Con </a:t>
            </a:r>
            <a:r>
              <a:rPr lang="es-MX" dirty="0"/>
              <a:t>el uso de los criterios modificados para la  paciente obstétrica requiere un tiempo más largo hasta alcanzar el   alta de la sala de  recuperación post anestésica. Esto permite la vigilancia estrecha que  lleva  a  la  detección y manejo oportuno de complicaciones.</a:t>
            </a:r>
          </a:p>
          <a:p>
            <a:pPr algn="just"/>
            <a:endParaRPr lang="es-MX" dirty="0"/>
          </a:p>
        </p:txBody>
      </p:sp>
    </p:spTree>
    <p:extLst>
      <p:ext uri="{BB962C8B-B14F-4D97-AF65-F5344CB8AC3E}">
        <p14:creationId xmlns:p14="http://schemas.microsoft.com/office/powerpoint/2010/main" xmlns="" val="3989592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052736"/>
            <a:ext cx="7543800" cy="443880"/>
          </a:xfrm>
        </p:spPr>
        <p:txBody>
          <a:bodyPr/>
          <a:lstStyle/>
          <a:p>
            <a:r>
              <a:rPr lang="es-MX" sz="4000" dirty="0" smtClean="0"/>
              <a:t>Introducción </a:t>
            </a:r>
            <a:endParaRPr lang="es-MX" sz="4000" dirty="0"/>
          </a:p>
        </p:txBody>
      </p:sp>
      <p:sp>
        <p:nvSpPr>
          <p:cNvPr id="3" name="2 Subtítulo"/>
          <p:cNvSpPr>
            <a:spLocks noGrp="1"/>
          </p:cNvSpPr>
          <p:nvPr>
            <p:ph type="subTitle" idx="1"/>
          </p:nvPr>
        </p:nvSpPr>
        <p:spPr>
          <a:xfrm>
            <a:off x="755576" y="2276872"/>
            <a:ext cx="7200800" cy="1944216"/>
          </a:xfrm>
        </p:spPr>
        <p:txBody>
          <a:bodyPr>
            <a:normAutofit/>
          </a:bodyPr>
          <a:lstStyle/>
          <a:p>
            <a:pPr algn="just"/>
            <a:r>
              <a:rPr lang="es-MX" sz="2400" dirty="0" smtClean="0">
                <a:solidFill>
                  <a:schemeClr val="tx1"/>
                </a:solidFill>
              </a:rPr>
              <a:t>Se </a:t>
            </a:r>
            <a:r>
              <a:rPr lang="es-MX" sz="2400" dirty="0">
                <a:solidFill>
                  <a:schemeClr val="tx1"/>
                </a:solidFill>
              </a:rPr>
              <a:t>presenta el esquema modificado para la paciente obstétrica  el  cual promete evaluar, con mayor detalle la condición clínica de las pacientes al final de la </a:t>
            </a:r>
            <a:r>
              <a:rPr lang="es-MX" sz="2400" dirty="0" smtClean="0">
                <a:solidFill>
                  <a:schemeClr val="tx1"/>
                </a:solidFill>
              </a:rPr>
              <a:t>anestesia, </a:t>
            </a:r>
            <a:r>
              <a:rPr lang="es-MX" sz="2400" dirty="0">
                <a:solidFill>
                  <a:schemeClr val="tx1"/>
                </a:solidFill>
              </a:rPr>
              <a:t>seguir su recuperación gradual  y la detección temprana de complicaciones.</a:t>
            </a:r>
          </a:p>
          <a:p>
            <a:pPr algn="just"/>
            <a:endParaRPr lang="es-MX" sz="2400" dirty="0">
              <a:solidFill>
                <a:schemeClr val="tx1"/>
              </a:solidFill>
            </a:endParaRPr>
          </a:p>
        </p:txBody>
      </p:sp>
    </p:spTree>
    <p:extLst>
      <p:ext uri="{BB962C8B-B14F-4D97-AF65-F5344CB8AC3E}">
        <p14:creationId xmlns:p14="http://schemas.microsoft.com/office/powerpoint/2010/main" xmlns="" val="2015203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Justificación </a:t>
            </a:r>
            <a:endParaRPr lang="es-MX" dirty="0"/>
          </a:p>
        </p:txBody>
      </p:sp>
      <p:sp>
        <p:nvSpPr>
          <p:cNvPr id="3" name="2 Marcador de contenido"/>
          <p:cNvSpPr>
            <a:spLocks noGrp="1"/>
          </p:cNvSpPr>
          <p:nvPr>
            <p:ph idx="1"/>
          </p:nvPr>
        </p:nvSpPr>
        <p:spPr/>
        <p:txBody>
          <a:bodyPr/>
          <a:lstStyle/>
          <a:p>
            <a:pPr algn="just"/>
            <a:endParaRPr lang="es-MX" dirty="0" smtClean="0"/>
          </a:p>
          <a:p>
            <a:pPr algn="just"/>
            <a:r>
              <a:rPr lang="es-MX" dirty="0" smtClean="0"/>
              <a:t>El </a:t>
            </a:r>
            <a:r>
              <a:rPr lang="es-MX" dirty="0"/>
              <a:t>presente  trabajo  se  realiza  con la  finalidad  evaluar  la  eficiencia del uso de la escala  modificada  para  la  paciente  obstétrica de  forma  sistematizada como una  herramienta sencilla de  valoración integral de la recuperación post </a:t>
            </a:r>
            <a:r>
              <a:rPr lang="es-MX" dirty="0" smtClean="0"/>
              <a:t>anestésica. Con </a:t>
            </a:r>
            <a:r>
              <a:rPr lang="es-MX" dirty="0"/>
              <a:t>esta  escala  se  permitirá  obtener datos clínicos  tempranos, para  la  intervención oportuna de la paciente  potencialmente  complicada, disminuyendo así la  morbimortalidad  materna</a:t>
            </a:r>
            <a:r>
              <a:rPr lang="es-MX" dirty="0" smtClean="0"/>
              <a:t>.</a:t>
            </a:r>
            <a:r>
              <a:rPr lang="es-MX" dirty="0"/>
              <a:t> </a:t>
            </a:r>
            <a:endParaRPr lang="es-MX" dirty="0" smtClean="0"/>
          </a:p>
          <a:p>
            <a:pPr algn="just"/>
            <a:endParaRPr lang="es-MX" dirty="0"/>
          </a:p>
        </p:txBody>
      </p:sp>
    </p:spTree>
    <p:extLst>
      <p:ext uri="{BB962C8B-B14F-4D97-AF65-F5344CB8AC3E}">
        <p14:creationId xmlns:p14="http://schemas.microsoft.com/office/powerpoint/2010/main" xmlns="" val="2051234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4400" b="1" dirty="0" smtClean="0"/>
              <a:t/>
            </a:r>
            <a:br>
              <a:rPr lang="es-MX" sz="4400" b="1" dirty="0" smtClean="0"/>
            </a:br>
            <a:r>
              <a:rPr lang="es-MX" sz="4400" b="1" dirty="0"/>
              <a:t/>
            </a:r>
            <a:br>
              <a:rPr lang="es-MX" sz="4400" b="1" dirty="0"/>
            </a:br>
            <a:r>
              <a:rPr lang="es-MX" sz="4400" b="1" dirty="0" smtClean="0"/>
              <a:t>Planteamiento </a:t>
            </a:r>
            <a:r>
              <a:rPr lang="es-MX" sz="4400" b="1" dirty="0"/>
              <a:t>del problema. </a:t>
            </a:r>
            <a:r>
              <a:rPr lang="es-MX" sz="4400" dirty="0"/>
              <a:t/>
            </a:r>
            <a:br>
              <a:rPr lang="es-MX" sz="4400" dirty="0"/>
            </a:br>
            <a:endParaRPr lang="es-MX" sz="5400" dirty="0"/>
          </a:p>
        </p:txBody>
      </p:sp>
      <p:sp>
        <p:nvSpPr>
          <p:cNvPr id="3" name="2 Marcador de contenido"/>
          <p:cNvSpPr>
            <a:spLocks noGrp="1"/>
          </p:cNvSpPr>
          <p:nvPr>
            <p:ph idx="1"/>
          </p:nvPr>
        </p:nvSpPr>
        <p:spPr>
          <a:xfrm>
            <a:off x="457200" y="2276872"/>
            <a:ext cx="7620000" cy="4123928"/>
          </a:xfrm>
        </p:spPr>
        <p:txBody>
          <a:bodyPr/>
          <a:lstStyle/>
          <a:p>
            <a:pPr algn="just"/>
            <a:r>
              <a:rPr lang="es-MX" dirty="0" smtClean="0"/>
              <a:t>¿</a:t>
            </a:r>
            <a:r>
              <a:rPr lang="es-MX" dirty="0"/>
              <a:t>Es   la escala de Aldrete para pacientes obstétricas más  eficaz  en la detección  temprana de  complicaciones que la  escala  de  Aldrete modificada en pacientes  post operadas  de  cesárea?</a:t>
            </a:r>
          </a:p>
          <a:p>
            <a:pPr algn="just"/>
            <a:endParaRPr lang="es-MX" dirty="0"/>
          </a:p>
        </p:txBody>
      </p:sp>
    </p:spTree>
    <p:extLst>
      <p:ext uri="{BB962C8B-B14F-4D97-AF65-F5344CB8AC3E}">
        <p14:creationId xmlns:p14="http://schemas.microsoft.com/office/powerpoint/2010/main" xmlns="" val="636231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Hipótesis </a:t>
            </a:r>
            <a:endParaRPr lang="es-MX" dirty="0"/>
          </a:p>
        </p:txBody>
      </p:sp>
      <p:sp>
        <p:nvSpPr>
          <p:cNvPr id="3" name="2 Marcador de contenido"/>
          <p:cNvSpPr>
            <a:spLocks noGrp="1"/>
          </p:cNvSpPr>
          <p:nvPr>
            <p:ph idx="1"/>
          </p:nvPr>
        </p:nvSpPr>
        <p:spPr/>
        <p:txBody>
          <a:bodyPr/>
          <a:lstStyle/>
          <a:p>
            <a:pPr algn="just"/>
            <a:r>
              <a:rPr lang="es-MX" dirty="0"/>
              <a:t>Hipótesis alterna: La  valoración de  Aldrete  modificada para  la  paciente  obstétrica  será  más eficaz  en la  detección temprana de complicaciones como  hemorragia  post parto, nausea y vomito  postoperatorio comparada con la valoración de  Aldrete modificada.</a:t>
            </a:r>
          </a:p>
          <a:p>
            <a:pPr algn="just"/>
            <a:endParaRPr lang="es-MX" dirty="0" smtClean="0"/>
          </a:p>
          <a:p>
            <a:pPr algn="just"/>
            <a:r>
              <a:rPr lang="es-MX" dirty="0" smtClean="0"/>
              <a:t>Hipótesis  </a:t>
            </a:r>
            <a:r>
              <a:rPr lang="es-MX" dirty="0"/>
              <a:t>nula: La  valoración de Aldrete modificada  para  la  paciente   obstétrica  no  es más  eficaz  para la  detección temprana  de complicaciones que  la  escala  de  Aldrete  modificada.</a:t>
            </a:r>
          </a:p>
          <a:p>
            <a:pPr algn="just"/>
            <a:endParaRPr lang="es-MX" dirty="0"/>
          </a:p>
        </p:txBody>
      </p:sp>
    </p:spTree>
    <p:extLst>
      <p:ext uri="{BB962C8B-B14F-4D97-AF65-F5344CB8AC3E}">
        <p14:creationId xmlns:p14="http://schemas.microsoft.com/office/powerpoint/2010/main" xmlns="" val="326293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Material y Métodos:</a:t>
            </a:r>
            <a:r>
              <a:rPr lang="es-MX" dirty="0"/>
              <a:t> </a:t>
            </a:r>
          </a:p>
        </p:txBody>
      </p:sp>
      <p:sp>
        <p:nvSpPr>
          <p:cNvPr id="3" name="2 Marcador de contenido"/>
          <p:cNvSpPr>
            <a:spLocks noGrp="1"/>
          </p:cNvSpPr>
          <p:nvPr>
            <p:ph idx="1"/>
          </p:nvPr>
        </p:nvSpPr>
        <p:spPr/>
        <p:txBody>
          <a:bodyPr/>
          <a:lstStyle/>
          <a:p>
            <a:r>
              <a:rPr lang="es-MX" dirty="0" smtClean="0"/>
              <a:t>Se </a:t>
            </a:r>
            <a:r>
              <a:rPr lang="es-MX" dirty="0"/>
              <a:t>realizó un análisis comparativo que incluyeron 96 pacientes obstétricas sometidas a cesárea </a:t>
            </a:r>
            <a:r>
              <a:rPr lang="es-MX" dirty="0" err="1"/>
              <a:t>Kerr</a:t>
            </a:r>
            <a:r>
              <a:rPr lang="es-MX" dirty="0"/>
              <a:t>  bajo  procedimiento  anestésico (regional o general), con clasificación ASA II y III a las que  se  aplicó la escala  de  valoración de  Aldrete  modificada y valoración  de Aldrete  modificada  para   la  paciente  obstétrica de  forma  comparativa para  la  detección temprana  de  complicaciones   como  hemorragia  post parto,  nausea  y  vomito post operatorio. </a:t>
            </a:r>
          </a:p>
          <a:p>
            <a:r>
              <a:rPr lang="es-MX" dirty="0"/>
              <a:t>La evaluación de la  escala  de  Aldrete  modificada fue  cegada al objetivo  del  estudio, y la  escala  de  valoración  modificada  para  la  paciente obstétrica no fue cegada. Se midieron a los 0, 30, 60, 90 y 120 minutos. </a:t>
            </a:r>
          </a:p>
          <a:p>
            <a:endParaRPr lang="es-MX" dirty="0"/>
          </a:p>
        </p:txBody>
      </p:sp>
    </p:spTree>
    <p:extLst>
      <p:ext uri="{BB962C8B-B14F-4D97-AF65-F5344CB8AC3E}">
        <p14:creationId xmlns:p14="http://schemas.microsoft.com/office/powerpoint/2010/main" xmlns="" val="626884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
            </a:r>
            <a:br>
              <a:rPr lang="es-MX" b="1" dirty="0" smtClean="0"/>
            </a:br>
            <a:r>
              <a:rPr lang="es-MX" b="1" dirty="0" smtClean="0"/>
              <a:t>Resultados</a:t>
            </a:r>
            <a:r>
              <a:rPr lang="es-MX" b="1" dirty="0"/>
              <a:t>:</a:t>
            </a:r>
            <a:r>
              <a:rPr lang="es-MX" dirty="0"/>
              <a:t/>
            </a:r>
            <a:br>
              <a:rPr lang="es-MX" dirty="0"/>
            </a:br>
            <a:endParaRPr lang="es-MX" dirty="0"/>
          </a:p>
        </p:txBody>
      </p:sp>
      <p:sp>
        <p:nvSpPr>
          <p:cNvPr id="3" name="2 Marcador de contenido"/>
          <p:cNvSpPr>
            <a:spLocks noGrp="1"/>
          </p:cNvSpPr>
          <p:nvPr>
            <p:ph idx="1"/>
          </p:nvPr>
        </p:nvSpPr>
        <p:spPr/>
        <p:txBody>
          <a:bodyPr/>
          <a:lstStyle/>
          <a:p>
            <a:pPr algn="just"/>
            <a:r>
              <a:rPr lang="es-MX" dirty="0" smtClean="0"/>
              <a:t>La </a:t>
            </a:r>
            <a:r>
              <a:rPr lang="es-MX" dirty="0"/>
              <a:t>presencia de hemorragia con sangrados mayores a lo habitual se presentó en 3 pacientes  (3.1%). La náusea y vomito se presentaron en 2 pacientes (2.1%). La clasificación de Aldrete modificada para la paciente obstétrica  otorgo el alta a 42 pacientes (43.8%) a los 60 minutos,  en 35 pacientes (36.5%) a los 90 minutos, 10 pacientes (10.4%) a los 120 minutos y 9 pacientes (9.4%) a los 30 minutos. En comparación con los criterios modificados de Aldrete, el uso de los criterios modificados para la  paciente obstétrica precisó un tiempo más largo hasta alcanzar el alta, sin embargo permitió la vigilancia estrecha y documentada que  llevo  a  la  detección y manejo oportuno de complicaciones.</a:t>
            </a:r>
          </a:p>
          <a:p>
            <a:pPr algn="just"/>
            <a:endParaRPr lang="es-MX" dirty="0"/>
          </a:p>
        </p:txBody>
      </p:sp>
    </p:spTree>
    <p:extLst>
      <p:ext uri="{BB962C8B-B14F-4D97-AF65-F5344CB8AC3E}">
        <p14:creationId xmlns:p14="http://schemas.microsoft.com/office/powerpoint/2010/main" xmlns="" val="4021212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4065209299"/>
              </p:ext>
            </p:extLst>
          </p:nvPr>
        </p:nvGraphicFramePr>
        <p:xfrm>
          <a:off x="1043608" y="1916832"/>
          <a:ext cx="6408712" cy="3096341"/>
        </p:xfrm>
        <a:graphic>
          <a:graphicData uri="http://schemas.openxmlformats.org/drawingml/2006/table">
            <a:tbl>
              <a:tblPr firstRow="1" firstCol="1" bandRow="1">
                <a:tableStyleId>{5C22544A-7EE6-4342-B048-85BDC9FD1C3A}</a:tableStyleId>
              </a:tblPr>
              <a:tblGrid>
                <a:gridCol w="751392"/>
                <a:gridCol w="751392"/>
                <a:gridCol w="713885"/>
                <a:gridCol w="713885"/>
                <a:gridCol w="713885"/>
                <a:gridCol w="713885"/>
                <a:gridCol w="1025194"/>
                <a:gridCol w="1025194"/>
              </a:tblGrid>
              <a:tr h="245459">
                <a:tc gridSpan="8">
                  <a:txBody>
                    <a:bodyPr/>
                    <a:lstStyle/>
                    <a:p>
                      <a:pPr algn="ctr">
                        <a:lnSpc>
                          <a:spcPct val="115000"/>
                        </a:lnSpc>
                        <a:spcAft>
                          <a:spcPts val="0"/>
                        </a:spcAft>
                      </a:pPr>
                      <a:r>
                        <a:rPr lang="es-MX" sz="1000">
                          <a:effectLst/>
                        </a:rPr>
                        <a:t>TABLA  DE  CONTINGENCIA TIEMPO DE ALTA OBSTETRICA * ALDRETE MODIFICADA</a:t>
                      </a:r>
                      <a:endParaRPr lang="es-MX" sz="1100">
                        <a:effectLst/>
                        <a:latin typeface="Calibri"/>
                        <a:ea typeface="Calibri"/>
                        <a:cs typeface="Times New Roman"/>
                      </a:endParaRPr>
                    </a:p>
                  </a:txBody>
                  <a:tcPr marL="44450" marR="44450"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45459">
                <a:tc rowSpan="12">
                  <a:txBody>
                    <a:bodyPr/>
                    <a:lstStyle/>
                    <a:p>
                      <a:pPr algn="ctr">
                        <a:lnSpc>
                          <a:spcPct val="115000"/>
                        </a:lnSpc>
                        <a:spcAft>
                          <a:spcPts val="0"/>
                        </a:spcAft>
                      </a:pPr>
                      <a:r>
                        <a:rPr lang="es-MX" sz="1000">
                          <a:effectLst/>
                        </a:rPr>
                        <a:t>TIEMPO DE ALTA ALDRETE  OBSTETRICA</a:t>
                      </a:r>
                      <a:endParaRPr lang="es-MX" sz="1100">
                        <a:effectLst/>
                        <a:latin typeface="Calibri"/>
                        <a:ea typeface="Calibri"/>
                        <a:cs typeface="Times New Roman"/>
                      </a:endParaRPr>
                    </a:p>
                  </a:txBody>
                  <a:tcPr marL="44450" marR="44450" marT="0" marB="0" vert="vert270" anchor="b"/>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gridSpan="5">
                  <a:txBody>
                    <a:bodyPr/>
                    <a:lstStyle/>
                    <a:p>
                      <a:pPr algn="ctr">
                        <a:lnSpc>
                          <a:spcPct val="115000"/>
                        </a:lnSpc>
                        <a:spcAft>
                          <a:spcPts val="0"/>
                        </a:spcAft>
                      </a:pPr>
                      <a:r>
                        <a:rPr lang="es-MX" sz="1000">
                          <a:effectLst/>
                        </a:rPr>
                        <a:t>TIEMPO DE ALTA ESCALA  MODIFICADA</a:t>
                      </a:r>
                      <a:endParaRPr lang="es-MX" sz="1100">
                        <a:effectLst/>
                        <a:latin typeface="Calibri"/>
                        <a:ea typeface="Calibri"/>
                        <a:cs typeface="Times New Roman"/>
                      </a:endParaRPr>
                    </a:p>
                  </a:txBody>
                  <a:tcPr marL="44450" marR="44450"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2">
                  <a:txBody>
                    <a:bodyPr/>
                    <a:lstStyle/>
                    <a:p>
                      <a:pPr algn="ctr">
                        <a:lnSpc>
                          <a:spcPct val="115000"/>
                        </a:lnSpc>
                        <a:spcAft>
                          <a:spcPts val="0"/>
                        </a:spcAft>
                      </a:pPr>
                      <a:r>
                        <a:rPr lang="es-MX" sz="1000">
                          <a:effectLst/>
                        </a:rPr>
                        <a:t>Total</a:t>
                      </a:r>
                      <a:endParaRPr lang="es-MX" sz="1100">
                        <a:effectLst/>
                        <a:latin typeface="Calibri"/>
                        <a:ea typeface="Calibri"/>
                        <a:cs typeface="Times New Roman"/>
                      </a:endParaRPr>
                    </a:p>
                  </a:txBody>
                  <a:tcPr marL="44450" marR="44450" marT="0" marB="0" anchor="b"/>
                </a:tc>
              </a:tr>
              <a:tr h="245459">
                <a:tc vMerge="1">
                  <a:txBody>
                    <a:bodyPr/>
                    <a:lstStyle/>
                    <a:p>
                      <a:endParaRPr lang="es-MX"/>
                    </a:p>
                  </a:txBody>
                  <a:tcPr/>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30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60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90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120</a:t>
                      </a:r>
                      <a:endParaRPr lang="es-MX" sz="1100">
                        <a:effectLst/>
                        <a:latin typeface="Calibri"/>
                        <a:ea typeface="Calibri"/>
                        <a:cs typeface="Times New Roman"/>
                      </a:endParaRPr>
                    </a:p>
                  </a:txBody>
                  <a:tcPr marL="44450" marR="44450" marT="0" marB="0" anchor="b"/>
                </a:tc>
                <a:tc vMerge="1">
                  <a:txBody>
                    <a:bodyPr/>
                    <a:lstStyle/>
                    <a:p>
                      <a:endParaRPr lang="es-MX"/>
                    </a:p>
                  </a:txBody>
                  <a:tcPr/>
                </a:tc>
              </a:tr>
              <a:tr h="245459">
                <a:tc vMerge="1">
                  <a:txBody>
                    <a:bodyPr/>
                    <a:lstStyle/>
                    <a:p>
                      <a:endParaRPr lang="es-MX"/>
                    </a:p>
                  </a:txBody>
                  <a:tcPr/>
                </a:tc>
                <a:tc>
                  <a:txBody>
                    <a:bodyPr/>
                    <a:lstStyle/>
                    <a:p>
                      <a:pPr algn="r">
                        <a:lnSpc>
                          <a:spcPct val="115000"/>
                        </a:lnSpc>
                        <a:spcAft>
                          <a:spcPts val="0"/>
                        </a:spcAft>
                      </a:pPr>
                      <a:r>
                        <a:rPr lang="es-MX" sz="1000">
                          <a:effectLst/>
                        </a:rPr>
                        <a:t>30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4</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5</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9</a:t>
                      </a:r>
                      <a:endParaRPr lang="es-MX" sz="1100">
                        <a:effectLst/>
                        <a:latin typeface="Calibri"/>
                        <a:ea typeface="Calibri"/>
                        <a:cs typeface="Times New Roman"/>
                      </a:endParaRPr>
                    </a:p>
                  </a:txBody>
                  <a:tcPr marL="44450" marR="44450" marT="0" marB="0" anchor="ctr"/>
                </a:tc>
              </a:tr>
              <a:tr h="245459">
                <a:tc vMerge="1">
                  <a:txBody>
                    <a:bodyPr/>
                    <a:lstStyle/>
                    <a:p>
                      <a:endParaRPr lang="es-MX"/>
                    </a:p>
                  </a:txBody>
                  <a:tcPr/>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66.7%</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16.7%</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9.4%</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gn="r">
                        <a:lnSpc>
                          <a:spcPct val="115000"/>
                        </a:lnSpc>
                        <a:spcAft>
                          <a:spcPts val="0"/>
                        </a:spcAft>
                      </a:pPr>
                      <a:r>
                        <a:rPr lang="es-MX" sz="1000">
                          <a:effectLst/>
                        </a:rPr>
                        <a:t>60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2</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22</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18</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42</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33.3%</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73.3%</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51.4%</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43.8%</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gn="r">
                        <a:lnSpc>
                          <a:spcPct val="115000"/>
                        </a:lnSpc>
                        <a:spcAft>
                          <a:spcPts val="0"/>
                        </a:spcAft>
                      </a:pPr>
                      <a:r>
                        <a:rPr lang="es-MX" sz="1000">
                          <a:effectLst/>
                        </a:rPr>
                        <a:t>90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14</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18</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35</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40.0%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85.7%</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36.5%</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gn="r">
                        <a:lnSpc>
                          <a:spcPct val="115000"/>
                        </a:lnSpc>
                        <a:spcAft>
                          <a:spcPts val="0"/>
                        </a:spcAft>
                      </a:pPr>
                      <a:r>
                        <a:rPr lang="es-MX" sz="1000">
                          <a:effectLst/>
                        </a:rPr>
                        <a:t>120</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4</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8.6%</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14.3%</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10.4%</a:t>
                      </a:r>
                      <a:endParaRPr lang="es-MX" sz="1100">
                        <a:effectLst/>
                        <a:latin typeface="Calibri"/>
                        <a:ea typeface="Calibri"/>
                        <a:cs typeface="Times New Roman"/>
                      </a:endParaRPr>
                    </a:p>
                  </a:txBody>
                  <a:tcPr marL="44450" marR="44450" marT="0" marB="0" anchor="ctr"/>
                </a:tc>
              </a:tr>
              <a:tr h="231941">
                <a:tc vMerge="1">
                  <a:txBody>
                    <a:bodyPr/>
                    <a:lstStyle/>
                    <a:p>
                      <a:endParaRPr lang="es-MX"/>
                    </a:p>
                  </a:txBody>
                  <a:tcPr/>
                </a:tc>
                <a:tc>
                  <a:txBody>
                    <a:bodyPr/>
                    <a:lstStyle/>
                    <a:p>
                      <a:pPr>
                        <a:lnSpc>
                          <a:spcPct val="115000"/>
                        </a:lnSpc>
                        <a:spcAft>
                          <a:spcPts val="0"/>
                        </a:spcAft>
                      </a:pPr>
                      <a:r>
                        <a:rPr lang="es-MX" sz="1000">
                          <a:effectLst/>
                        </a:rPr>
                        <a:t>TOTAL</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6</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35</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21</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4</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96</a:t>
                      </a:r>
                      <a:endParaRPr lang="es-MX" sz="1100">
                        <a:effectLst/>
                        <a:latin typeface="Calibri"/>
                        <a:ea typeface="Calibri"/>
                        <a:cs typeface="Times New Roman"/>
                      </a:endParaRPr>
                    </a:p>
                  </a:txBody>
                  <a:tcPr marL="44450" marR="44450" marT="0" marB="0" anchor="ctr"/>
                </a:tc>
              </a:tr>
              <a:tr h="245459">
                <a:tc vMerge="1">
                  <a:txBody>
                    <a:bodyPr/>
                    <a:lstStyle/>
                    <a:p>
                      <a:endParaRPr lang="es-MX"/>
                    </a:p>
                  </a:txBody>
                  <a:tcPr/>
                </a:tc>
                <a:tc>
                  <a:txBody>
                    <a:bodyPr/>
                    <a:lstStyle/>
                    <a:p>
                      <a:pPr>
                        <a:lnSpc>
                          <a:spcPct val="115000"/>
                        </a:lnSpc>
                        <a:spcAft>
                          <a:spcPts val="0"/>
                        </a:spcAft>
                      </a:pPr>
                      <a:r>
                        <a:rPr lang="es-MX" sz="1000">
                          <a:effectLst/>
                        </a:rPr>
                        <a:t> </a:t>
                      </a:r>
                      <a:endParaRPr lang="es-MX"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MX" sz="1000">
                          <a:effectLst/>
                        </a:rPr>
                        <a:t>100.0%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a:effectLst/>
                        </a:rPr>
                        <a:t>100.0%</a:t>
                      </a:r>
                      <a:endParaRPr lang="es-MX" sz="11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MX" sz="1000" dirty="0">
                          <a:effectLst/>
                        </a:rPr>
                        <a:t>100.0%</a:t>
                      </a:r>
                      <a:endParaRPr lang="es-MX" sz="11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xmlns="" val="4201160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xmlns="" val="2485705049"/>
              </p:ext>
            </p:extLst>
          </p:nvPr>
        </p:nvGraphicFramePr>
        <p:xfrm>
          <a:off x="251521" y="260649"/>
          <a:ext cx="4824535" cy="29523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extLst>
              <p:ext uri="{D42A27DB-BD31-4B8C-83A1-F6EECF244321}">
                <p14:modId xmlns:p14="http://schemas.microsoft.com/office/powerpoint/2010/main" xmlns="" val="1176842063"/>
              </p:ext>
            </p:extLst>
          </p:nvPr>
        </p:nvGraphicFramePr>
        <p:xfrm>
          <a:off x="2339752" y="3140968"/>
          <a:ext cx="5534025" cy="3133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290402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131</TotalTime>
  <Words>709</Words>
  <Application>Microsoft Office PowerPoint</Application>
  <PresentationFormat>Presentación en pantalla (4:3)</PresentationFormat>
  <Paragraphs>125</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Adyacencia</vt:lpstr>
      <vt:lpstr>“ESCALA DE  VALORACIÓN DE ALDRETE MODIFICADA vs SU ADAPTACIÓN PARA  PACIENTES OBSTÉTRICAS. ESTUDIO COMPARATIVO.”</vt:lpstr>
      <vt:lpstr>Introducción </vt:lpstr>
      <vt:lpstr>Justificación </vt:lpstr>
      <vt:lpstr>  Planteamiento del problema.  </vt:lpstr>
      <vt:lpstr>Hipótesis </vt:lpstr>
      <vt:lpstr>Material y Métodos: </vt:lpstr>
      <vt:lpstr> Resultados: </vt:lpstr>
      <vt:lpstr>Diapositiva 8</vt:lpstr>
      <vt:lpstr>Diapositiva 9</vt:lpstr>
      <vt:lpstr>Conclusiones: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“ESCALA DE  VALORACIÓN DE ALDRETE MODIFICADA vs SU ADAPTACIÓN PARA  PACIENTES OBSTÉTRICAS. ESTUDIO COMPARATIVO.”</dc:title>
  <dc:creator>Vanessa Pantoja</dc:creator>
  <cp:lastModifiedBy>Rosy</cp:lastModifiedBy>
  <cp:revision>6</cp:revision>
  <dcterms:created xsi:type="dcterms:W3CDTF">2014-01-30T20:46:00Z</dcterms:created>
  <dcterms:modified xsi:type="dcterms:W3CDTF">2014-08-26T17:10:52Z</dcterms:modified>
</cp:coreProperties>
</file>