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24/02/14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febrero 24,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febrero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ografias.com/trabajos14/dinamica-grupos/dinamica-grupos.s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6/configuraciones-productivas/configuraciones-productivas.shtml" TargetMode="External"/><Relationship Id="rId4" Type="http://schemas.openxmlformats.org/officeDocument/2006/relationships/hyperlink" Target="http://www.monografias.com/trabajos14/propiedadmateriales/propiedadmateriales.shtml" TargetMode="External"/><Relationship Id="rId5" Type="http://schemas.openxmlformats.org/officeDocument/2006/relationships/hyperlink" Target="http://www.monografias.com/Salud/index.shtml" TargetMode="External"/><Relationship Id="rId6" Type="http://schemas.openxmlformats.org/officeDocument/2006/relationships/hyperlink" Target="http://www.monografias.com/trabajos12/elproduc/elproduc.s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ografias.com/trabajos13/renla/renla.s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3450030" y="4322388"/>
            <a:ext cx="5693970" cy="2535611"/>
          </a:xfrm>
        </p:spPr>
        <p:txBody>
          <a:bodyPr>
            <a:normAutofit/>
          </a:bodyPr>
          <a:lstStyle/>
          <a:p>
            <a:r>
              <a:rPr lang="es-ES_tradnl" sz="2000" b="1" dirty="0"/>
              <a:t>ANGELA SOFIA JUAREZ </a:t>
            </a:r>
            <a:r>
              <a:rPr lang="es-ES_tradnl" sz="2000" b="1" dirty="0" smtClean="0"/>
              <a:t>GUERRA  R4GyO</a:t>
            </a:r>
          </a:p>
          <a:p>
            <a:endParaRPr lang="es-ES_tradnl" sz="2000" b="1" dirty="0" smtClean="0"/>
          </a:p>
          <a:p>
            <a:r>
              <a:rPr lang="es-ES_tradnl" sz="2000" b="1" dirty="0"/>
              <a:t>INVESTIGADOR RESPONSABLE</a:t>
            </a:r>
            <a:endParaRPr lang="es-ES_tradnl" sz="2000" dirty="0"/>
          </a:p>
          <a:p>
            <a:r>
              <a:rPr lang="es-ES_tradnl" sz="2000" b="1" dirty="0"/>
              <a:t>DR.  HETELBERTO RODRIGUEZ </a:t>
            </a:r>
            <a:r>
              <a:rPr lang="es-ES_tradnl" sz="2000" b="1" dirty="0" smtClean="0"/>
              <a:t>SOSA</a:t>
            </a:r>
          </a:p>
          <a:p>
            <a:r>
              <a:rPr lang="es-ES_tradnl" sz="2000" b="1" dirty="0"/>
              <a:t>ASESOR</a:t>
            </a:r>
            <a:endParaRPr lang="es-ES_tradnl" sz="2000" dirty="0"/>
          </a:p>
          <a:p>
            <a:r>
              <a:rPr lang="es-ES_tradnl" sz="2000" b="1" dirty="0"/>
              <a:t>DR SAMUEL GUTIERREZ VIRUES</a:t>
            </a:r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73905" y="379157"/>
            <a:ext cx="8386631" cy="4132809"/>
          </a:xfrm>
        </p:spPr>
        <p:txBody>
          <a:bodyPr>
            <a:normAutofit/>
          </a:bodyPr>
          <a:lstStyle/>
          <a:p>
            <a:pPr algn="ctr"/>
            <a:r>
              <a:rPr lang="es-ES_tradnl" sz="2000" b="1" dirty="0"/>
              <a:t>INSTITUTO MEXICANO DEL SEGURO SOCIAL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b="1" dirty="0"/>
              <a:t>UNIVERSIDAD VERACRUZANA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1800" b="1" dirty="0"/>
              <a:t>DEPARTAMENTO DE ESTUDIOS DE </a:t>
            </a:r>
            <a:r>
              <a:rPr lang="es-ES_tradnl" sz="1800" b="1" dirty="0" smtClean="0"/>
              <a:t>POSTGRADO</a:t>
            </a:r>
            <a:br>
              <a:rPr lang="es-ES_tradnl" sz="1800" b="1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sz="3600" b="1" dirty="0"/>
              <a:t>“RESULTADOS PERINATALES ADVERSOS EN EMBARAZADA </a:t>
            </a:r>
            <a:r>
              <a:rPr lang="es-ES_tradnl" sz="3600" dirty="0"/>
              <a:t/>
            </a:r>
            <a:br>
              <a:rPr lang="es-ES_tradnl" sz="3600" dirty="0"/>
            </a:br>
            <a:r>
              <a:rPr lang="es-ES_tradnl" sz="3600" b="1" dirty="0"/>
              <a:t>AÑOSA”</a:t>
            </a: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246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400" b="1" dirty="0"/>
              <a:t>CUADRO III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b="1" dirty="0"/>
              <a:t>COMPLICACIONES </a:t>
            </a:r>
            <a:r>
              <a:rPr lang="es-ES_tradnl" sz="2400" b="1" dirty="0" smtClean="0"/>
              <a:t>PERINATALES</a:t>
            </a:r>
            <a:r>
              <a:rPr lang="es-ES_tradnl" sz="2400" dirty="0"/>
              <a:t> </a:t>
            </a:r>
            <a:r>
              <a:rPr lang="es-ES_tradnl" sz="2400" b="1" dirty="0" smtClean="0"/>
              <a:t>DE </a:t>
            </a:r>
            <a:r>
              <a:rPr lang="es-ES_tradnl" sz="2400" b="1" dirty="0"/>
              <a:t>LAS PACIENTESGRAVIDAS AÑOSAS Y </a:t>
            </a:r>
            <a:r>
              <a:rPr lang="es-ES_tradnl" sz="2400" dirty="0"/>
              <a:t> </a:t>
            </a:r>
            <a:r>
              <a:rPr lang="es-ES_tradnl" sz="2400" b="1" dirty="0" smtClean="0"/>
              <a:t>NO </a:t>
            </a:r>
            <a:r>
              <a:rPr lang="es-ES_tradnl" sz="2400" b="1" dirty="0"/>
              <a:t>AÑOSAS</a:t>
            </a:r>
            <a:r>
              <a:rPr lang="es-ES_tradnl" sz="2400" dirty="0"/>
              <a:t> 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74320" y="2009530"/>
            <a:ext cx="8595360" cy="4226677"/>
          </a:xfrm>
        </p:spPr>
        <p:txBody>
          <a:bodyPr>
            <a:noAutofit/>
          </a:bodyPr>
          <a:lstStyle/>
          <a:p>
            <a:r>
              <a:rPr lang="es-ES_tradnl" sz="1400" b="1" dirty="0" smtClean="0"/>
              <a:t>COMPLICACIONES</a:t>
            </a:r>
            <a:r>
              <a:rPr lang="es-ES_tradnl" sz="1400" dirty="0"/>
              <a:t> </a:t>
            </a:r>
            <a:r>
              <a:rPr lang="es-ES_tradnl" sz="1400" dirty="0" smtClean="0"/>
              <a:t>          </a:t>
            </a:r>
            <a:r>
              <a:rPr lang="es-ES_tradnl" sz="1400" b="1" dirty="0" smtClean="0"/>
              <a:t>GESTANTE AÑOSA</a:t>
            </a:r>
            <a:r>
              <a:rPr lang="es-ES_tradnl" sz="1400" dirty="0"/>
              <a:t> </a:t>
            </a:r>
            <a:r>
              <a:rPr lang="es-ES_tradnl" sz="1400" dirty="0" smtClean="0"/>
              <a:t>           </a:t>
            </a:r>
            <a:r>
              <a:rPr lang="es-ES_tradnl" sz="1400" b="1" dirty="0" smtClean="0"/>
              <a:t>GESTANTE </a:t>
            </a:r>
            <a:r>
              <a:rPr lang="es-ES_tradnl" sz="1400" b="1" dirty="0"/>
              <a:t>NO </a:t>
            </a:r>
            <a:r>
              <a:rPr lang="es-ES_tradnl" sz="1400" b="1" dirty="0" smtClean="0"/>
              <a:t>AÑOSA</a:t>
            </a:r>
            <a:r>
              <a:rPr lang="es-ES_tradnl" sz="1400" dirty="0"/>
              <a:t> </a:t>
            </a:r>
            <a:r>
              <a:rPr lang="es-ES_tradnl" sz="1400" dirty="0" smtClean="0"/>
              <a:t>           </a:t>
            </a:r>
            <a:r>
              <a:rPr lang="es-ES_tradnl" sz="1400" b="1" dirty="0" smtClean="0"/>
              <a:t>OR</a:t>
            </a:r>
            <a:r>
              <a:rPr lang="es-ES_tradnl" sz="1400" b="1" baseline="30000" dirty="0" smtClean="0"/>
              <a:t>1</a:t>
            </a:r>
            <a:r>
              <a:rPr lang="es-ES_tradnl" sz="1400" dirty="0"/>
              <a:t> </a:t>
            </a:r>
            <a:r>
              <a:rPr lang="es-ES_tradnl" sz="1400" dirty="0" smtClean="0"/>
              <a:t>                             </a:t>
            </a:r>
            <a:r>
              <a:rPr lang="es-ES_tradnl" sz="1400" b="1" dirty="0" smtClean="0"/>
              <a:t>P</a:t>
            </a:r>
            <a:r>
              <a:rPr lang="es-ES_tradnl" sz="1400" b="1" baseline="30000" dirty="0" smtClean="0"/>
              <a:t>2</a:t>
            </a:r>
            <a:endParaRPr lang="es-ES_tradnl" sz="1400" dirty="0"/>
          </a:p>
          <a:p>
            <a:r>
              <a:rPr lang="es-ES_tradnl" sz="1400" b="1" dirty="0" smtClean="0"/>
              <a:t>PREECLAMPSIA</a:t>
            </a:r>
            <a:r>
              <a:rPr lang="es-ES_tradnl" sz="1400" dirty="0"/>
              <a:t> </a:t>
            </a:r>
            <a:r>
              <a:rPr lang="es-ES_tradnl" sz="1400" dirty="0" smtClean="0"/>
              <a:t>                 11</a:t>
            </a:r>
            <a:r>
              <a:rPr lang="es-ES_tradnl" sz="1400" dirty="0"/>
              <a:t>% (21</a:t>
            </a:r>
            <a:r>
              <a:rPr lang="es-ES_tradnl" sz="1400" dirty="0" smtClean="0"/>
              <a:t>)                                  </a:t>
            </a:r>
            <a:r>
              <a:rPr lang="es-ES_tradnl" sz="1400" dirty="0"/>
              <a:t>4% (8</a:t>
            </a:r>
            <a:r>
              <a:rPr lang="es-ES_tradnl" sz="1400" dirty="0" smtClean="0"/>
              <a:t>)                                        2.6 </a:t>
            </a:r>
            <a:r>
              <a:rPr lang="es-ES_tradnl" sz="1400" dirty="0"/>
              <a:t>(1.1-6</a:t>
            </a:r>
            <a:r>
              <a:rPr lang="es-ES_tradnl" sz="1400" dirty="0" smtClean="0"/>
              <a:t>)               &lt;</a:t>
            </a:r>
            <a:r>
              <a:rPr lang="es-ES_tradnl" sz="1400" dirty="0"/>
              <a:t>0.022</a:t>
            </a:r>
          </a:p>
          <a:p>
            <a:r>
              <a:rPr lang="es-ES_tradnl" sz="1400" b="1" dirty="0"/>
              <a:t>DIABETES EN </a:t>
            </a:r>
            <a:r>
              <a:rPr lang="es-ES_tradnl" sz="1400" b="1" dirty="0" smtClean="0"/>
              <a:t>EL</a:t>
            </a:r>
          </a:p>
          <a:p>
            <a:r>
              <a:rPr lang="es-ES_tradnl" sz="1400" b="1" dirty="0" smtClean="0"/>
              <a:t> EMBARAZO</a:t>
            </a:r>
            <a:r>
              <a:rPr lang="es-ES_tradnl" sz="1400" dirty="0"/>
              <a:t> </a:t>
            </a:r>
            <a:r>
              <a:rPr lang="es-ES_tradnl" sz="1400" dirty="0" smtClean="0"/>
              <a:t>                        4</a:t>
            </a:r>
            <a:r>
              <a:rPr lang="es-ES_tradnl" sz="1400" dirty="0"/>
              <a:t>% (7</a:t>
            </a:r>
            <a:r>
              <a:rPr lang="es-ES_tradnl" sz="1400" dirty="0" smtClean="0"/>
              <a:t>)                                    </a:t>
            </a:r>
            <a:r>
              <a:rPr lang="es-ES_tradnl" sz="1400" dirty="0"/>
              <a:t>1% (1</a:t>
            </a:r>
            <a:r>
              <a:rPr lang="es-ES_tradnl" sz="1400" dirty="0" smtClean="0"/>
              <a:t>)                                          7 </a:t>
            </a:r>
            <a:r>
              <a:rPr lang="es-ES_tradnl" sz="1400" dirty="0"/>
              <a:t>(0.75-1.7</a:t>
            </a:r>
            <a:r>
              <a:rPr lang="es-ES_tradnl" sz="1400" dirty="0" smtClean="0"/>
              <a:t>)            &lt;</a:t>
            </a:r>
            <a:r>
              <a:rPr lang="es-ES_tradnl" sz="1400" dirty="0"/>
              <a:t>0.035</a:t>
            </a:r>
          </a:p>
          <a:p>
            <a:r>
              <a:rPr lang="es-ES_tradnl" sz="1400" b="1" dirty="0"/>
              <a:t>HEMORRAGIA </a:t>
            </a:r>
            <a:r>
              <a:rPr lang="es-ES_tradnl" sz="1400" b="1" dirty="0" smtClean="0"/>
              <a:t>UTERINA</a:t>
            </a:r>
            <a:r>
              <a:rPr lang="es-ES_tradnl" sz="1400" dirty="0"/>
              <a:t> </a:t>
            </a:r>
            <a:r>
              <a:rPr lang="es-ES_tradnl" sz="1400" dirty="0" smtClean="0"/>
              <a:t>  </a:t>
            </a:r>
            <a:r>
              <a:rPr lang="es-ES_tradnl" sz="1400" dirty="0"/>
              <a:t>9% (18</a:t>
            </a:r>
            <a:r>
              <a:rPr lang="es-ES_tradnl" sz="1400" dirty="0" smtClean="0"/>
              <a:t>)                                   </a:t>
            </a:r>
            <a:r>
              <a:rPr lang="es-ES_tradnl" sz="1400" dirty="0"/>
              <a:t>3% (6</a:t>
            </a:r>
            <a:r>
              <a:rPr lang="es-ES_tradnl" sz="1400" dirty="0" smtClean="0"/>
              <a:t>)                                        3 </a:t>
            </a:r>
            <a:r>
              <a:rPr lang="es-ES_tradnl" sz="1400" dirty="0"/>
              <a:t>(1.1-7.6</a:t>
            </a:r>
            <a:r>
              <a:rPr lang="es-ES_tradnl" sz="1400" dirty="0" smtClean="0"/>
              <a:t>)              &lt;</a:t>
            </a:r>
            <a:r>
              <a:rPr lang="es-ES_tradnl" sz="1400" dirty="0"/>
              <a:t>0.021</a:t>
            </a:r>
          </a:p>
          <a:p>
            <a:r>
              <a:rPr lang="es-ES_tradnl" sz="1400" b="1" dirty="0"/>
              <a:t>INFECCION </a:t>
            </a:r>
            <a:r>
              <a:rPr lang="es-ES_tradnl" sz="1400" b="1" dirty="0" smtClean="0"/>
              <a:t>PERINATAL</a:t>
            </a:r>
            <a:r>
              <a:rPr lang="es-ES_tradnl" sz="1400" dirty="0"/>
              <a:t> </a:t>
            </a:r>
            <a:r>
              <a:rPr lang="es-ES_tradnl" sz="1400" dirty="0" smtClean="0"/>
              <a:t>    14</a:t>
            </a:r>
            <a:r>
              <a:rPr lang="es-ES_tradnl" sz="1400" dirty="0"/>
              <a:t>% (28</a:t>
            </a:r>
            <a:r>
              <a:rPr lang="es-ES_tradnl" sz="1400" dirty="0" smtClean="0"/>
              <a:t>)                                26</a:t>
            </a:r>
            <a:r>
              <a:rPr lang="es-ES_tradnl" sz="1400" dirty="0"/>
              <a:t>% (49</a:t>
            </a:r>
            <a:r>
              <a:rPr lang="es-ES_tradnl" sz="1400" dirty="0" smtClean="0"/>
              <a:t>)                                    0.48 </a:t>
            </a:r>
            <a:r>
              <a:rPr lang="es-ES_tradnl" sz="1400" dirty="0"/>
              <a:t>(0.28-0.8</a:t>
            </a:r>
            <a:r>
              <a:rPr lang="es-ES_tradnl" sz="1400" dirty="0" smtClean="0"/>
              <a:t>)    &lt;</a:t>
            </a:r>
            <a:r>
              <a:rPr lang="es-ES_tradnl" sz="1400" dirty="0"/>
              <a:t>0.005</a:t>
            </a:r>
          </a:p>
          <a:p>
            <a:r>
              <a:rPr lang="es-ES_tradnl" sz="1400" b="1" dirty="0" smtClean="0"/>
              <a:t>PREMATUREZ</a:t>
            </a:r>
            <a:r>
              <a:rPr lang="es-ES_tradnl" sz="1400" dirty="0"/>
              <a:t> </a:t>
            </a:r>
            <a:r>
              <a:rPr lang="es-ES_tradnl" sz="1400" dirty="0" smtClean="0"/>
              <a:t>                     35</a:t>
            </a:r>
            <a:r>
              <a:rPr lang="es-ES_tradnl" sz="1400" dirty="0"/>
              <a:t>% (67</a:t>
            </a:r>
            <a:r>
              <a:rPr lang="es-ES_tradnl" sz="1400" dirty="0" smtClean="0"/>
              <a:t>)                                12</a:t>
            </a:r>
            <a:r>
              <a:rPr lang="es-ES_tradnl" sz="1400" dirty="0"/>
              <a:t>% (22</a:t>
            </a:r>
            <a:r>
              <a:rPr lang="es-ES_tradnl" sz="1400" dirty="0" smtClean="0"/>
              <a:t>)                                     4 </a:t>
            </a:r>
            <a:r>
              <a:rPr lang="es-ES_tradnl" sz="1400" dirty="0"/>
              <a:t>(2.3-6.8</a:t>
            </a:r>
            <a:r>
              <a:rPr lang="es-ES_tradnl" sz="1400" dirty="0" smtClean="0"/>
              <a:t>)            &lt;</a:t>
            </a:r>
            <a:r>
              <a:rPr lang="es-ES_tradnl" sz="1400" dirty="0"/>
              <a:t>0.000</a:t>
            </a:r>
          </a:p>
          <a:p>
            <a:r>
              <a:rPr lang="es-ES_tradnl" sz="1400" b="1" dirty="0"/>
              <a:t>MORTALIDAD </a:t>
            </a:r>
            <a:endParaRPr lang="es-ES_tradnl" sz="1400" b="1" dirty="0" smtClean="0"/>
          </a:p>
          <a:p>
            <a:r>
              <a:rPr lang="es-ES_tradnl" sz="1400" b="1" dirty="0" smtClean="0"/>
              <a:t>NEONATAL                           </a:t>
            </a:r>
            <a:r>
              <a:rPr lang="es-ES_tradnl" sz="1400" dirty="0" smtClean="0"/>
              <a:t>53</a:t>
            </a:r>
            <a:r>
              <a:rPr lang="es-ES_tradnl" sz="1400" dirty="0"/>
              <a:t>% (70</a:t>
            </a:r>
            <a:r>
              <a:rPr lang="es-ES_tradnl" sz="1400" dirty="0" smtClean="0"/>
              <a:t>)                                </a:t>
            </a:r>
            <a:r>
              <a:rPr lang="es-ES_tradnl" sz="1400" dirty="0"/>
              <a:t>47% (62</a:t>
            </a:r>
            <a:r>
              <a:rPr lang="es-ES_tradnl" sz="1400" dirty="0" smtClean="0"/>
              <a:t>)                                    0.15 </a:t>
            </a:r>
            <a:r>
              <a:rPr lang="es-ES_tradnl" sz="1400" dirty="0"/>
              <a:t>(0.08-0.29</a:t>
            </a:r>
            <a:r>
              <a:rPr lang="es-ES_tradnl" sz="1400" dirty="0" smtClean="0"/>
              <a:t>)   &lt;</a:t>
            </a:r>
            <a:r>
              <a:rPr lang="es-ES_tradnl" sz="1400" dirty="0"/>
              <a:t>0.524</a:t>
            </a:r>
          </a:p>
          <a:p>
            <a:r>
              <a:rPr lang="es-ES_tradnl" sz="1400" b="1" dirty="0"/>
              <a:t>MALFORMACION </a:t>
            </a:r>
            <a:endParaRPr lang="es-ES_tradnl" sz="1400" b="1" dirty="0" smtClean="0"/>
          </a:p>
          <a:p>
            <a:r>
              <a:rPr lang="es-ES_tradnl" sz="1400" b="1" dirty="0" smtClean="0"/>
              <a:t>CONGENITA</a:t>
            </a:r>
            <a:r>
              <a:rPr lang="es-ES_tradnl" sz="1400" dirty="0"/>
              <a:t> </a:t>
            </a:r>
            <a:r>
              <a:rPr lang="es-ES_tradnl" sz="1400" dirty="0" smtClean="0"/>
              <a:t>                        14</a:t>
            </a:r>
            <a:r>
              <a:rPr lang="es-ES_tradnl" sz="1400" dirty="0"/>
              <a:t>% (28</a:t>
            </a:r>
            <a:r>
              <a:rPr lang="es-ES_tradnl" sz="1400" dirty="0" smtClean="0"/>
              <a:t>)                                  </a:t>
            </a:r>
            <a:r>
              <a:rPr lang="es-ES_tradnl" sz="1400" dirty="0"/>
              <a:t>0% (0</a:t>
            </a:r>
            <a:r>
              <a:rPr lang="es-ES_tradnl" sz="1400" dirty="0" smtClean="0"/>
              <a:t>)                                       _______</a:t>
            </a:r>
            <a:r>
              <a:rPr lang="es-ES_tradnl" sz="1400" dirty="0"/>
              <a:t> </a:t>
            </a:r>
            <a:r>
              <a:rPr lang="es-ES_tradnl" sz="1400" dirty="0" smtClean="0"/>
              <a:t>               _____</a:t>
            </a:r>
            <a:endParaRPr lang="es-ES_tradnl" sz="1100" dirty="0"/>
          </a:p>
          <a:p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86426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INTRODUCCION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2400" dirty="0"/>
              <a:t>En 1958, la International </a:t>
            </a:r>
            <a:r>
              <a:rPr lang="es-ES_tradnl" sz="2400" dirty="0" err="1"/>
              <a:t>Federation</a:t>
            </a:r>
            <a:r>
              <a:rPr lang="es-ES_tradnl" sz="2400" dirty="0"/>
              <a:t> of </a:t>
            </a:r>
            <a:r>
              <a:rPr lang="es-ES_tradnl" sz="2400" dirty="0" err="1"/>
              <a:t>Gynecology</a:t>
            </a:r>
            <a:r>
              <a:rPr lang="es-ES_tradnl" sz="2400" dirty="0"/>
              <a:t> and </a:t>
            </a:r>
            <a:r>
              <a:rPr lang="es-ES_tradnl" sz="2400" dirty="0" err="1"/>
              <a:t>Obstetrics</a:t>
            </a:r>
            <a:r>
              <a:rPr lang="es-ES_tradnl" sz="2400" dirty="0"/>
              <a:t> definió como “</a:t>
            </a:r>
            <a:r>
              <a:rPr lang="es-ES_tradnl" sz="2400" dirty="0" smtClean="0"/>
              <a:t>añosa</a:t>
            </a:r>
            <a:r>
              <a:rPr lang="es-ES_tradnl" sz="2400" dirty="0"/>
              <a:t>” </a:t>
            </a:r>
            <a:r>
              <a:rPr lang="es-ES_tradnl" sz="2400" dirty="0" smtClean="0"/>
              <a:t>a toda </a:t>
            </a:r>
            <a:r>
              <a:rPr lang="es-ES_tradnl" sz="2400" dirty="0"/>
              <a:t>mujer que se embaraza después de los 35 años </a:t>
            </a:r>
            <a:endParaRPr lang="es-ES_tradnl" sz="2400" dirty="0" smtClean="0"/>
          </a:p>
          <a:p>
            <a:pPr algn="just"/>
            <a:r>
              <a:rPr lang="es-ES_tradnl" sz="2400" dirty="0"/>
              <a:t>El período fértil se considera entre los 15 y 49 años, y alcanza su máxima capacidad entre los 20 y 35 años </a:t>
            </a:r>
            <a:endParaRPr lang="es-ES_tradnl" sz="2400" dirty="0" smtClean="0"/>
          </a:p>
          <a:p>
            <a:pPr algn="just"/>
            <a:r>
              <a:rPr lang="es-ES_tradnl" sz="2400" dirty="0"/>
              <a:t>A partir de los 35 años la salud reproductiva comienza a declinar por lo tanto no deberían existir embarazos después de esta edad, ya que aumentan los riesgos asociados al embarazo y parto</a:t>
            </a:r>
            <a:r>
              <a:rPr lang="es-ES_tradnl" sz="2400" dirty="0" smtClean="0"/>
              <a:t>.</a:t>
            </a:r>
            <a:endParaRPr lang="es-ES_tradnl" sz="2400" dirty="0"/>
          </a:p>
          <a:p>
            <a:pPr algn="just"/>
            <a:r>
              <a:rPr lang="es-ES_tradnl" sz="2400" dirty="0"/>
              <a:t>Se trata de una paciente de alto riesgo obstétrico y al igual que las menores de 19 años, se clasifican como </a:t>
            </a:r>
            <a:r>
              <a:rPr lang="es-ES_tradnl" sz="2400" u="sng" dirty="0">
                <a:hlinkClick r:id="rId2"/>
              </a:rPr>
              <a:t>grupo</a:t>
            </a:r>
            <a:r>
              <a:rPr lang="es-ES_tradnl" sz="2400" dirty="0"/>
              <a:t> de riesgo en la edad extrema de la vida. </a:t>
            </a:r>
          </a:p>
        </p:txBody>
      </p:sp>
    </p:spTree>
    <p:extLst>
      <p:ext uri="{BB962C8B-B14F-4D97-AF65-F5344CB8AC3E}">
        <p14:creationId xmlns:p14="http://schemas.microsoft.com/office/powerpoint/2010/main" val="257331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s-ES_tradnl" dirty="0"/>
              <a:t>El embarazo en mujeres de 35 años o mayores es más frecuente en la </a:t>
            </a:r>
            <a:r>
              <a:rPr lang="es-ES_tradnl" dirty="0" smtClean="0"/>
              <a:t>actualidad</a:t>
            </a:r>
          </a:p>
          <a:p>
            <a:pPr algn="just"/>
            <a:r>
              <a:rPr lang="es-ES_tradnl" dirty="0"/>
              <a:t>C</a:t>
            </a:r>
            <a:r>
              <a:rPr lang="es-ES_tradnl" dirty="0" smtClean="0"/>
              <a:t>ircunstancias </a:t>
            </a:r>
            <a:r>
              <a:rPr lang="es-ES_tradnl" dirty="0"/>
              <a:t>que hacen postergar la </a:t>
            </a:r>
            <a:r>
              <a:rPr lang="es-ES_tradnl" dirty="0" smtClean="0"/>
              <a:t>maternidad:  </a:t>
            </a:r>
            <a:r>
              <a:rPr lang="es-ES_tradnl" dirty="0"/>
              <a:t>la finalización de una carrera o de estudios superiores, la espera de una mejor situación emocional o </a:t>
            </a:r>
            <a:r>
              <a:rPr lang="es-ES_tradnl" u="sng" dirty="0">
                <a:solidFill>
                  <a:srgbClr val="48231E"/>
                </a:solidFill>
                <a:hlinkClick r:id="rId2"/>
              </a:rPr>
              <a:t>laboral</a:t>
            </a:r>
            <a:r>
              <a:rPr lang="es-ES_tradnl" dirty="0">
                <a:solidFill>
                  <a:srgbClr val="48231E"/>
                </a:solidFill>
              </a:rPr>
              <a:t>, </a:t>
            </a:r>
            <a:r>
              <a:rPr lang="es-ES_tradnl" dirty="0"/>
              <a:t>la realización de ciertas metas, o por otro lado, la obtención de ciertos </a:t>
            </a:r>
            <a:r>
              <a:rPr lang="es-ES_tradnl" u="sng" dirty="0">
                <a:solidFill>
                  <a:srgbClr val="48231E"/>
                </a:solidFill>
                <a:hlinkClick r:id="rId3"/>
              </a:rPr>
              <a:t>bienes</a:t>
            </a:r>
            <a:r>
              <a:rPr lang="es-ES_tradnl" dirty="0">
                <a:solidFill>
                  <a:srgbClr val="48231E"/>
                </a:solidFill>
              </a:rPr>
              <a:t> </a:t>
            </a:r>
            <a:r>
              <a:rPr lang="es-ES_tradnl" u="sng" dirty="0">
                <a:solidFill>
                  <a:srgbClr val="48231E"/>
                </a:solidFill>
                <a:hlinkClick r:id="rId4"/>
              </a:rPr>
              <a:t>materiales</a:t>
            </a:r>
            <a:r>
              <a:rPr lang="es-ES_tradnl" dirty="0">
                <a:solidFill>
                  <a:srgbClr val="48231E"/>
                </a:solidFill>
              </a:rPr>
              <a:t> </a:t>
            </a:r>
            <a:endParaRPr lang="es-ES_tradnl" dirty="0" smtClean="0">
              <a:solidFill>
                <a:srgbClr val="48231E"/>
              </a:solidFill>
            </a:endParaRPr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Si bien el embarazo en madres mayores a partir de cierta edad, conlleva el beneficio de una mejor atención </a:t>
            </a:r>
            <a:r>
              <a:rPr lang="es-ES_tradnl" dirty="0" smtClean="0"/>
              <a:t>( </a:t>
            </a:r>
            <a:r>
              <a:rPr lang="es-ES_tradnl" dirty="0"/>
              <a:t>estabilidad laboral), madurez y responsabilidad por parte de los padres, muchas de estas pacientes acarrean una serie de patologías médicas que afectan contra la </a:t>
            </a:r>
            <a:r>
              <a:rPr lang="es-ES_tradnl" u="sng" dirty="0">
                <a:hlinkClick r:id="rId5"/>
              </a:rPr>
              <a:t>salud</a:t>
            </a:r>
            <a:r>
              <a:rPr lang="es-ES_tradnl" dirty="0"/>
              <a:t> de la madre y del </a:t>
            </a:r>
            <a:r>
              <a:rPr lang="es-ES_tradnl" u="sng" dirty="0">
                <a:hlinkClick r:id="rId6"/>
              </a:rPr>
              <a:t>producto</a:t>
            </a:r>
            <a:r>
              <a:rPr lang="es-ES_tradnl" dirty="0"/>
              <a:t> </a:t>
            </a:r>
            <a:r>
              <a:rPr lang="es-ES_tradnl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297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/>
              <a:t>Se considera que la maternidad tardía se asocia a alteraciones preexistentes que inevitablemente incrementan con la </a:t>
            </a:r>
            <a:r>
              <a:rPr lang="es-ES_tradnl" dirty="0" smtClean="0"/>
              <a:t>edad</a:t>
            </a:r>
          </a:p>
          <a:p>
            <a:pPr algn="just"/>
            <a:r>
              <a:rPr lang="es-ES_tradnl" dirty="0"/>
              <a:t>P</a:t>
            </a:r>
            <a:r>
              <a:rPr lang="es-ES_tradnl" dirty="0" smtClean="0"/>
              <a:t>atologías </a:t>
            </a:r>
            <a:r>
              <a:rPr lang="es-ES_tradnl" dirty="0"/>
              <a:t>como hipertensión, </a:t>
            </a:r>
            <a:r>
              <a:rPr lang="es-ES_tradnl" dirty="0" err="1"/>
              <a:t>miomatosis</a:t>
            </a:r>
            <a:r>
              <a:rPr lang="es-ES_tradnl" dirty="0"/>
              <a:t> uterina, </a:t>
            </a:r>
            <a:r>
              <a:rPr lang="es-ES_tradnl" dirty="0" err="1"/>
              <a:t>prematurez</a:t>
            </a:r>
            <a:r>
              <a:rPr lang="es-ES_tradnl" dirty="0"/>
              <a:t>, malformaciones congénitas, alteraciones cromosómicas, entre otras. </a:t>
            </a:r>
            <a:endParaRPr lang="es-ES_tradnl" dirty="0" smtClean="0"/>
          </a:p>
          <a:p>
            <a:pPr algn="just"/>
            <a:r>
              <a:rPr lang="es-ES_tradnl" dirty="0" smtClean="0"/>
              <a:t>Estas </a:t>
            </a:r>
            <a:r>
              <a:rPr lang="es-ES_tradnl" dirty="0"/>
              <a:t>afectan sensiblemente la morbimortalidad materno infantil, por mayor frecuencia de afecciones médicas y obstétricas, que favorecen las complicaciones en el parto y aumentan las intervenciones quirúrgicas </a:t>
            </a:r>
            <a:endParaRPr lang="es-ES_tradnl" dirty="0" smtClean="0"/>
          </a:p>
          <a:p>
            <a:pPr algn="just"/>
            <a:r>
              <a:rPr lang="es-ES_tradnl" dirty="0"/>
              <a:t>P</a:t>
            </a:r>
            <a:r>
              <a:rPr lang="es-ES_tradnl" dirty="0" smtClean="0"/>
              <a:t>roblemas </a:t>
            </a:r>
            <a:r>
              <a:rPr lang="es-ES_tradnl" dirty="0"/>
              <a:t>específicos durante el </a:t>
            </a:r>
            <a:r>
              <a:rPr lang="es-ES_tradnl" dirty="0" smtClean="0"/>
              <a:t>embarazo: Diabetes</a:t>
            </a:r>
            <a:r>
              <a:rPr lang="es-ES_tradnl" dirty="0"/>
              <a:t>, hipertensión arterial, placenta previa, </a:t>
            </a:r>
            <a:r>
              <a:rPr lang="es-ES_tradnl" dirty="0" err="1"/>
              <a:t>abruptio</a:t>
            </a:r>
            <a:r>
              <a:rPr lang="es-ES_tradnl" dirty="0"/>
              <a:t> </a:t>
            </a:r>
            <a:r>
              <a:rPr lang="es-ES_tradnl" dirty="0" err="1"/>
              <a:t>placentae</a:t>
            </a:r>
            <a:r>
              <a:rPr lang="es-ES_tradnl" dirty="0"/>
              <a:t>, abortos, parto </a:t>
            </a:r>
            <a:r>
              <a:rPr lang="es-ES_tradnl" dirty="0" smtClean="0"/>
              <a:t>prematuro,  </a:t>
            </a:r>
            <a:r>
              <a:rPr lang="es-ES_tradnl" dirty="0"/>
              <a:t>aumento de cesáreas, más mortalidad fetal así como el mayor riesgo de malformaciones </a:t>
            </a:r>
            <a:r>
              <a:rPr lang="es-ES_tradnl" dirty="0" smtClean="0"/>
              <a:t>cromosómicas.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422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METODOLOGIA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74320" y="1819952"/>
            <a:ext cx="8595360" cy="4416255"/>
          </a:xfrm>
        </p:spPr>
        <p:txBody>
          <a:bodyPr>
            <a:noAutofit/>
          </a:bodyPr>
          <a:lstStyle/>
          <a:p>
            <a:pPr algn="just"/>
            <a:r>
              <a:rPr lang="es-ES_tradnl" sz="2400" dirty="0"/>
              <a:t>D</a:t>
            </a:r>
            <a:r>
              <a:rPr lang="es-ES_tradnl" sz="2400" dirty="0" smtClean="0"/>
              <a:t>iseño </a:t>
            </a:r>
            <a:r>
              <a:rPr lang="es-ES_tradnl" sz="2400" dirty="0"/>
              <a:t>observacional, retrospectivo, transversal, </a:t>
            </a:r>
            <a:r>
              <a:rPr lang="es-ES_tradnl" sz="2400" dirty="0" smtClean="0"/>
              <a:t>analítico.</a:t>
            </a:r>
          </a:p>
          <a:p>
            <a:pPr algn="just"/>
            <a:r>
              <a:rPr lang="es-ES_tradnl" sz="2400" dirty="0" smtClean="0"/>
              <a:t>Lugar:  </a:t>
            </a:r>
            <a:r>
              <a:rPr lang="es-ES_tradnl" sz="2400" dirty="0"/>
              <a:t>HGZ 71 durante los meses de Septiembre y Octubre </a:t>
            </a:r>
            <a:endParaRPr lang="es-ES_tradnl" sz="2400" dirty="0" smtClean="0"/>
          </a:p>
          <a:p>
            <a:pPr algn="just"/>
            <a:r>
              <a:rPr lang="es-ES_tradnl" sz="2400" dirty="0"/>
              <a:t>R</a:t>
            </a:r>
            <a:r>
              <a:rPr lang="es-ES_tradnl" sz="2400" dirty="0" smtClean="0"/>
              <a:t>ecolección </a:t>
            </a:r>
            <a:r>
              <a:rPr lang="es-ES_tradnl" sz="2400" dirty="0"/>
              <a:t>de variables de manera retroactiva de una base de datos manejada en la Jefatura de Pediatría </a:t>
            </a:r>
            <a:endParaRPr lang="es-ES_tradnl" sz="2400" dirty="0" smtClean="0"/>
          </a:p>
          <a:p>
            <a:pPr algn="just"/>
            <a:r>
              <a:rPr lang="es-ES_tradnl" sz="2400" dirty="0"/>
              <a:t>V</a:t>
            </a:r>
            <a:r>
              <a:rPr lang="es-ES_tradnl" sz="2400" dirty="0" smtClean="0"/>
              <a:t>ariables </a:t>
            </a:r>
            <a:r>
              <a:rPr lang="es-ES_tradnl" sz="2400" dirty="0"/>
              <a:t>de </a:t>
            </a:r>
            <a:r>
              <a:rPr lang="es-ES_tradnl" sz="2400" dirty="0" smtClean="0"/>
              <a:t>estudio: Edad </a:t>
            </a:r>
            <a:r>
              <a:rPr lang="es-ES_tradnl" sz="2400" dirty="0"/>
              <a:t>de la madre, parto </a:t>
            </a:r>
            <a:r>
              <a:rPr lang="es-ES_tradnl" sz="2400" dirty="0" err="1"/>
              <a:t>pretérmino</a:t>
            </a:r>
            <a:r>
              <a:rPr lang="es-ES_tradnl" sz="2400" dirty="0"/>
              <a:t>, mortalidad neonatal, malformaciones congénitas, hemorragia </a:t>
            </a:r>
            <a:r>
              <a:rPr lang="es-ES_tradnl" sz="2400" dirty="0" err="1"/>
              <a:t>trasvaginal</a:t>
            </a:r>
            <a:r>
              <a:rPr lang="es-ES_tradnl" sz="2400" dirty="0"/>
              <a:t>, </a:t>
            </a:r>
            <a:r>
              <a:rPr lang="es-ES_tradnl" sz="2400" dirty="0" err="1"/>
              <a:t>preeclampsia</a:t>
            </a:r>
            <a:r>
              <a:rPr lang="es-ES_tradnl" sz="2400" dirty="0"/>
              <a:t>, diabetes y vía del nacimiento </a:t>
            </a:r>
            <a:endParaRPr lang="es-ES_tradnl" sz="2400" dirty="0" smtClean="0"/>
          </a:p>
          <a:p>
            <a:pPr algn="just"/>
            <a:r>
              <a:rPr lang="es-ES_tradnl" sz="2400" dirty="0" smtClean="0"/>
              <a:t>Grupos: </a:t>
            </a:r>
            <a:r>
              <a:rPr lang="es-ES_tradnl" sz="2400" dirty="0"/>
              <a:t>P</a:t>
            </a:r>
            <a:r>
              <a:rPr lang="es-ES_tradnl" sz="2400" dirty="0" smtClean="0"/>
              <a:t>acientes </a:t>
            </a:r>
            <a:r>
              <a:rPr lang="es-ES_tradnl" sz="2400" dirty="0"/>
              <a:t>embarazadas de 35 años en adelante y pacientes embarazadas de 20 a </a:t>
            </a:r>
            <a:r>
              <a:rPr lang="es-ES_tradnl" sz="2400" dirty="0" smtClean="0"/>
              <a:t>34 </a:t>
            </a:r>
            <a:r>
              <a:rPr lang="es-ES_tradnl" sz="2400" dirty="0"/>
              <a:t>años </a:t>
            </a:r>
            <a:r>
              <a:rPr lang="es-ES_tradnl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2387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27992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Criterios de Inclusión:</a:t>
            </a:r>
            <a:r>
              <a:rPr lang="es-ES_tradnl" dirty="0"/>
              <a:t>embarazadas de 20 a 35 años; que fueran atendidas en el HGZ 71 y que contaran con los diagnósticos de certeza para la investigación. </a:t>
            </a:r>
          </a:p>
          <a:p>
            <a:pPr algn="just"/>
            <a:r>
              <a:rPr lang="es-ES_tradnl" dirty="0"/>
              <a:t>No inclusión: pacientes con diabetes anterior al embarazo, pacientes con hipotiroidismo</a:t>
            </a:r>
            <a:r>
              <a:rPr lang="es-ES_tradnl" dirty="0" smtClean="0"/>
              <a:t>.</a:t>
            </a:r>
            <a:endParaRPr lang="es-ES_tradnl" dirty="0"/>
          </a:p>
          <a:p>
            <a:pPr algn="just"/>
            <a:r>
              <a:rPr lang="es-ES_tradnl" dirty="0" smtClean="0"/>
              <a:t> </a:t>
            </a:r>
            <a:r>
              <a:rPr lang="es-ES_tradnl" dirty="0"/>
              <a:t>De </a:t>
            </a:r>
            <a:r>
              <a:rPr lang="es-ES_tradnl" dirty="0" smtClean="0"/>
              <a:t>eliminación: </a:t>
            </a:r>
            <a:r>
              <a:rPr lang="es-ES_tradnl" dirty="0"/>
              <a:t>datos incompletos en registros </a:t>
            </a:r>
            <a:endParaRPr lang="es-ES_tradnl" dirty="0" smtClean="0"/>
          </a:p>
          <a:p>
            <a:pPr algn="just"/>
            <a:r>
              <a:rPr lang="es-ES_tradnl" dirty="0"/>
              <a:t>Se recolecto la totalidad de partos de 3 años retroactivos a la fecha de pacientes mayores de 35 años del HGZ </a:t>
            </a:r>
            <a:r>
              <a:rPr lang="es-ES_tradnl" dirty="0" smtClean="0"/>
              <a:t>71</a:t>
            </a:r>
            <a:endParaRPr lang="es-ES_tradnl" dirty="0"/>
          </a:p>
          <a:p>
            <a:pPr algn="just"/>
            <a:r>
              <a:rPr lang="es-ES_tradnl" dirty="0"/>
              <a:t>El muestreo y tamaño de muestra fueron no probabilísticos</a:t>
            </a:r>
            <a:r>
              <a:rPr lang="es-ES_tradnl" dirty="0" smtClean="0"/>
              <a:t>.</a:t>
            </a:r>
            <a:endParaRPr lang="es-ES_tradnl" dirty="0"/>
          </a:p>
          <a:p>
            <a:pPr algn="just"/>
            <a:r>
              <a:rPr lang="es-ES_tradnl" dirty="0"/>
              <a:t>Posteriormente se codifico en Excel 2010, se efectuó  cálculo de frecuencias y números absolutos y relativos, con media y desviación estándar; el inferencial se hizo en base a Chi cuadrada con corrección de Yates, cálculo de OR con Intervalo de Confianza al 95%;  y con una significancia de p&lt;0.05.</a:t>
            </a:r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984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RESULTADOS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dirty="0"/>
              <a:t>Se recolectaron 382 pacientes de las cuales 194 fueron gestantes añosas de 37 ± 3 años de edad y 188 gestantes con promedio de edad de 28 ± 2 años </a:t>
            </a:r>
            <a:endParaRPr lang="es-ES_tradnl" dirty="0" smtClean="0"/>
          </a:p>
          <a:p>
            <a:r>
              <a:rPr lang="es-ES_tradnl" dirty="0"/>
              <a:t>vía de nacimiento vaginal de 40% (78) en añosas con significancia estadística no significativa y </a:t>
            </a:r>
            <a:r>
              <a:rPr lang="es-ES_tradnl" dirty="0" err="1"/>
              <a:t>multigestas</a:t>
            </a:r>
            <a:r>
              <a:rPr lang="es-ES_tradnl" dirty="0"/>
              <a:t> de 82% (159) en añosas con p&lt;0.000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57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000" b="1" dirty="0" smtClean="0"/>
              <a:t>Cuadro I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b="1" dirty="0"/>
              <a:t>CARACTERISTICAS OBSTETRICAS 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b="1" dirty="0"/>
              <a:t>DE LAS PACIENTES GRAVIDAS AÑOSAS</a:t>
            </a:r>
            <a:r>
              <a:rPr lang="es-ES_tradnl" sz="2000" dirty="0"/>
              <a:t> 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es-ES_tradnl" sz="8000" b="1" dirty="0" smtClean="0"/>
          </a:p>
          <a:p>
            <a:endParaRPr lang="es-ES_tradnl" sz="8000" b="1" dirty="0"/>
          </a:p>
          <a:p>
            <a:r>
              <a:rPr lang="es-ES_tradnl" sz="8000" b="1" dirty="0" smtClean="0"/>
              <a:t>CARACTERISTICAS            AÑOSAS </a:t>
            </a:r>
            <a:r>
              <a:rPr lang="es-ES_tradnl" sz="8000" b="1" dirty="0"/>
              <a:t>n= </a:t>
            </a:r>
            <a:r>
              <a:rPr lang="es-ES_tradnl" sz="8000" b="1" dirty="0" smtClean="0"/>
              <a:t>194</a:t>
            </a:r>
            <a:r>
              <a:rPr lang="es-ES_tradnl" sz="8000" dirty="0"/>
              <a:t> </a:t>
            </a:r>
            <a:r>
              <a:rPr lang="es-ES_tradnl" sz="8000" dirty="0" smtClean="0"/>
              <a:t>      </a:t>
            </a:r>
            <a:r>
              <a:rPr lang="es-ES_tradnl" sz="8000" b="1" dirty="0" smtClean="0"/>
              <a:t>NO </a:t>
            </a:r>
            <a:r>
              <a:rPr lang="es-ES_tradnl" sz="8000" b="1" dirty="0"/>
              <a:t>AÑOSAS n= </a:t>
            </a:r>
            <a:r>
              <a:rPr lang="es-ES_tradnl" sz="8000" b="1" dirty="0" smtClean="0"/>
              <a:t>188</a:t>
            </a:r>
            <a:r>
              <a:rPr lang="es-ES_tradnl" sz="8000" dirty="0"/>
              <a:t> </a:t>
            </a:r>
            <a:r>
              <a:rPr lang="es-ES_tradnl" sz="8000" dirty="0" smtClean="0"/>
              <a:t>      </a:t>
            </a:r>
            <a:r>
              <a:rPr lang="es-ES_tradnl" sz="8000" b="1" dirty="0" smtClean="0"/>
              <a:t>P</a:t>
            </a:r>
            <a:r>
              <a:rPr lang="es-ES_tradnl" sz="8000" baseline="30000" dirty="0" smtClean="0"/>
              <a:t>1</a:t>
            </a:r>
            <a:endParaRPr lang="es-ES_tradnl" sz="8000" dirty="0"/>
          </a:p>
          <a:p>
            <a:pPr marL="0" indent="0">
              <a:buNone/>
            </a:pPr>
            <a:r>
              <a:rPr lang="es-ES_tradnl" sz="8000" b="1" dirty="0"/>
              <a:t> </a:t>
            </a:r>
            <a:endParaRPr lang="es-ES_tradnl" sz="8000" dirty="0"/>
          </a:p>
          <a:p>
            <a:r>
              <a:rPr lang="es-ES_tradnl" sz="8000" b="1" dirty="0"/>
              <a:t>VIA DE </a:t>
            </a:r>
            <a:r>
              <a:rPr lang="es-ES_tradnl" sz="8000" b="1" dirty="0" smtClean="0"/>
              <a:t>NACIMIENTO</a:t>
            </a:r>
            <a:r>
              <a:rPr lang="es-ES_tradnl" sz="8000" dirty="0"/>
              <a:t> </a:t>
            </a:r>
            <a:r>
              <a:rPr lang="es-ES_tradnl" sz="8000" dirty="0" smtClean="0"/>
              <a:t>                                                                                     &lt;</a:t>
            </a:r>
            <a:r>
              <a:rPr lang="es-ES_tradnl" sz="8000" dirty="0"/>
              <a:t>0.237</a:t>
            </a:r>
          </a:p>
          <a:p>
            <a:r>
              <a:rPr lang="es-ES_tradnl" sz="8000" dirty="0" smtClean="0"/>
              <a:t>VAGINAL                               40</a:t>
            </a:r>
            <a:r>
              <a:rPr lang="es-ES_tradnl" sz="8000" dirty="0"/>
              <a:t>% (78</a:t>
            </a:r>
            <a:r>
              <a:rPr lang="es-ES_tradnl" sz="8000" dirty="0" smtClean="0"/>
              <a:t>)                     34</a:t>
            </a:r>
            <a:r>
              <a:rPr lang="es-ES_tradnl" sz="8000" dirty="0"/>
              <a:t>% (64)</a:t>
            </a:r>
          </a:p>
          <a:p>
            <a:pPr marL="0" indent="0">
              <a:buNone/>
            </a:pPr>
            <a:r>
              <a:rPr lang="es-ES_tradnl" sz="8000" dirty="0" smtClean="0"/>
              <a:t> </a:t>
            </a:r>
          </a:p>
          <a:p>
            <a:r>
              <a:rPr lang="es-ES_tradnl" sz="8000" dirty="0" smtClean="0"/>
              <a:t>ABDOMINAL                        60</a:t>
            </a:r>
            <a:r>
              <a:rPr lang="es-ES_tradnl" sz="8000" dirty="0"/>
              <a:t>% (116</a:t>
            </a:r>
            <a:r>
              <a:rPr lang="es-ES_tradnl" sz="8000" dirty="0" smtClean="0"/>
              <a:t>)                    66</a:t>
            </a:r>
            <a:r>
              <a:rPr lang="es-ES_tradnl" sz="8000" dirty="0"/>
              <a:t>% (124)</a:t>
            </a:r>
          </a:p>
          <a:p>
            <a:pPr marL="0" indent="0">
              <a:buNone/>
            </a:pPr>
            <a:r>
              <a:rPr lang="es-ES_tradnl" sz="8000" dirty="0"/>
              <a:t> </a:t>
            </a:r>
          </a:p>
          <a:p>
            <a:r>
              <a:rPr lang="es-ES_tradnl" sz="8000" b="1" dirty="0" smtClean="0"/>
              <a:t>GESTACIONES</a:t>
            </a:r>
            <a:r>
              <a:rPr lang="es-ES_tradnl" sz="8000" dirty="0"/>
              <a:t> </a:t>
            </a:r>
            <a:r>
              <a:rPr lang="es-ES_tradnl" sz="8000" dirty="0" smtClean="0"/>
              <a:t>                                                                                                 &lt;</a:t>
            </a:r>
            <a:r>
              <a:rPr lang="es-ES_tradnl" sz="8000" dirty="0"/>
              <a:t>0.000</a:t>
            </a:r>
          </a:p>
          <a:p>
            <a:r>
              <a:rPr lang="es-ES_tradnl" sz="8000" dirty="0" smtClean="0"/>
              <a:t>PRIMIGESTA                        18</a:t>
            </a:r>
            <a:r>
              <a:rPr lang="es-ES_tradnl" sz="8000" dirty="0"/>
              <a:t>% (35</a:t>
            </a:r>
            <a:r>
              <a:rPr lang="es-ES_tradnl" sz="8000" dirty="0" smtClean="0"/>
              <a:t>)                      36</a:t>
            </a:r>
            <a:r>
              <a:rPr lang="es-ES_tradnl" sz="8000" dirty="0"/>
              <a:t>% (68)</a:t>
            </a:r>
          </a:p>
          <a:p>
            <a:endParaRPr lang="es-ES_tradnl" sz="8000" dirty="0"/>
          </a:p>
          <a:p>
            <a:r>
              <a:rPr lang="es-ES_tradnl" sz="8000" dirty="0" smtClean="0"/>
              <a:t>MULTIGESTA                       82</a:t>
            </a:r>
            <a:r>
              <a:rPr lang="es-ES_tradnl" sz="8000" dirty="0"/>
              <a:t>% (159</a:t>
            </a:r>
            <a:r>
              <a:rPr lang="es-ES_tradnl" sz="8000" dirty="0" smtClean="0"/>
              <a:t>)                   64</a:t>
            </a:r>
            <a:r>
              <a:rPr lang="es-ES_tradnl" sz="8000" dirty="0"/>
              <a:t>% (120)</a:t>
            </a:r>
          </a:p>
          <a:p>
            <a:r>
              <a:rPr lang="es-ES_tradnl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95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_tradnl" sz="2000" b="1" dirty="0"/>
              <a:t>CUADRO II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b="1" dirty="0"/>
              <a:t>COMPLICACIONES </a:t>
            </a:r>
            <a:r>
              <a:rPr lang="es-ES_tradnl" sz="2000" b="1" dirty="0" smtClean="0"/>
              <a:t>PERINATALES</a:t>
            </a:r>
            <a:r>
              <a:rPr lang="es-ES_tradnl" sz="2000" dirty="0"/>
              <a:t> </a:t>
            </a:r>
            <a:r>
              <a:rPr lang="es-ES_tradnl" sz="2000" b="1" dirty="0" smtClean="0"/>
              <a:t>DE </a:t>
            </a:r>
            <a:r>
              <a:rPr lang="es-ES_tradnl" sz="2000" b="1" dirty="0"/>
              <a:t>LAS PACIENTES GRAVIDAS AÑOSAS</a:t>
            </a: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sz="2000" b="1" dirty="0"/>
              <a:t>SEGÚN EDAD</a:t>
            </a:r>
            <a:r>
              <a:rPr lang="es-ES_tradnl" sz="2000" dirty="0"/>
              <a:t> 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s-ES_tradnl" sz="5600" b="1" dirty="0" smtClean="0">
                <a:latin typeface="Arial"/>
                <a:ea typeface="Calibri"/>
                <a:cs typeface="Times New Roman"/>
              </a:rPr>
              <a:t>EDAD EN AÑOS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</a:t>
            </a:r>
            <a:r>
              <a:rPr lang="es-ES_tradnl" sz="5600" b="1" dirty="0" smtClean="0">
                <a:latin typeface="Arial"/>
                <a:ea typeface="Calibri"/>
                <a:cs typeface="Times New Roman"/>
              </a:rPr>
              <a:t>CON COMPLICACION</a:t>
            </a:r>
            <a:r>
              <a:rPr lang="es-ES_tradnl" sz="4800" dirty="0">
                <a:latin typeface="Calibri"/>
                <a:ea typeface="Calibri"/>
                <a:cs typeface="Times New Roman"/>
              </a:rPr>
              <a:t> 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</a:t>
            </a:r>
            <a:r>
              <a:rPr lang="es-ES_tradnl" sz="5600" b="1" dirty="0" smtClean="0">
                <a:latin typeface="Arial"/>
                <a:ea typeface="Calibri"/>
                <a:cs typeface="Times New Roman"/>
              </a:rPr>
              <a:t>SIN </a:t>
            </a:r>
            <a:r>
              <a:rPr lang="es-ES_tradnl" sz="5600" b="1" dirty="0">
                <a:latin typeface="Arial"/>
                <a:ea typeface="Calibri"/>
                <a:cs typeface="Times New Roman"/>
              </a:rPr>
              <a:t>COMPLICACION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b="1" dirty="0" smtClean="0">
                <a:latin typeface="Arial"/>
                <a:ea typeface="Calibri"/>
                <a:cs typeface="Times New Roman"/>
              </a:rPr>
              <a:t>                                              n</a:t>
            </a:r>
            <a:r>
              <a:rPr lang="es-ES_tradnl" sz="5600" b="1" dirty="0">
                <a:latin typeface="Arial"/>
                <a:ea typeface="Calibri"/>
                <a:cs typeface="Times New Roman"/>
              </a:rPr>
              <a:t>= </a:t>
            </a:r>
            <a:r>
              <a:rPr lang="es-ES_tradnl" sz="5600" b="1" dirty="0" smtClean="0">
                <a:latin typeface="Arial"/>
                <a:ea typeface="Calibri"/>
                <a:cs typeface="Times New Roman"/>
              </a:rPr>
              <a:t>108                                                n= 86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35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32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(35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36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(33)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36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19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(20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12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(10)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38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10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(11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 16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(14)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37                                           10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(11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 10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(9)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39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8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(9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     8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(7)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40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7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(8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     6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(5)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41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6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(7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     6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(5)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42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5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(6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     2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(2)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45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3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(1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)                                                  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0%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43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0%                                                       1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(1)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44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0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                                                     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1% (1)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47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0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%                                                       1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% (1)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s-ES_tradnl" sz="5600" dirty="0" smtClean="0">
                <a:latin typeface="Arial"/>
                <a:ea typeface="Calibri"/>
                <a:cs typeface="Times New Roman"/>
              </a:rPr>
              <a:t>48</a:t>
            </a:r>
            <a:r>
              <a:rPr lang="es-ES_tradnl" sz="4800" dirty="0" smtClean="0">
                <a:latin typeface="Calibri"/>
                <a:ea typeface="Calibri"/>
                <a:cs typeface="Times New Roman"/>
              </a:rPr>
              <a:t>                                                          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0</a:t>
            </a:r>
            <a:r>
              <a:rPr lang="es-ES_tradnl" sz="5600" dirty="0" smtClean="0">
                <a:latin typeface="Arial"/>
                <a:ea typeface="Calibri"/>
                <a:cs typeface="Times New Roman"/>
              </a:rPr>
              <a:t>%                                                       </a:t>
            </a:r>
            <a:r>
              <a:rPr lang="es-ES_tradnl" sz="5600" dirty="0">
                <a:latin typeface="Arial"/>
                <a:ea typeface="Calibri"/>
                <a:cs typeface="Times New Roman"/>
              </a:rPr>
              <a:t>1% (1)</a:t>
            </a:r>
            <a:endParaRPr lang="es-ES_tradnl" sz="4800" dirty="0">
              <a:latin typeface="Calibri"/>
              <a:ea typeface="Calibri"/>
              <a:cs typeface="Times New Roman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3477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86</TotalTime>
  <Words>944</Words>
  <Application>Microsoft Macintosh PowerPoint</Application>
  <PresentationFormat>Presentación en pantalla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SOHO</vt:lpstr>
      <vt:lpstr>INSTITUTO MEXICANO DEL SEGURO SOCIAL UNIVERSIDAD VERACRUZANA DEPARTAMENTO DE ESTUDIOS DE POSTGRADO  “RESULTADOS PERINATALES ADVERSOS EN EMBARAZADA  AÑOSA” </vt:lpstr>
      <vt:lpstr>INTRODUCCION</vt:lpstr>
      <vt:lpstr>Presentación de PowerPoint</vt:lpstr>
      <vt:lpstr>Presentación de PowerPoint</vt:lpstr>
      <vt:lpstr>METODOLOGIA</vt:lpstr>
      <vt:lpstr>Presentación de PowerPoint</vt:lpstr>
      <vt:lpstr>RESULTADOS</vt:lpstr>
      <vt:lpstr>Cuadro I CARACTERISTICAS OBSTETRICAS  DE LAS PACIENTES GRAVIDAS AÑOSAS </vt:lpstr>
      <vt:lpstr>CUADRO II COMPLICACIONES PERINATALES DE LAS PACIENTES GRAVIDAS AÑOSAS SEGÚN EDAD </vt:lpstr>
      <vt:lpstr>CUADRO III COMPLICACIONES PERINATALES DE LAS PACIENTESGRAVIDAS AÑOSAS Y  NO AÑOSAS </vt:lpstr>
    </vt:vector>
  </TitlesOfParts>
  <Company>MELPIN RECORDS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MEXICANO DEL SEGURO SOCIAL UNIVERSIDAD VERACRUZANA DEPARTAMENTO DE ESTUDIOS DE POSTGRADO  “RESULTADOS PERINATALES ADVERSOS EN EMBARAZADA  AÑOSA” </dc:title>
  <dc:creator>Ruben Melgarejo</dc:creator>
  <cp:lastModifiedBy>Ruben Melgarejo</cp:lastModifiedBy>
  <cp:revision>10</cp:revision>
  <dcterms:created xsi:type="dcterms:W3CDTF">2013-11-14T11:55:03Z</dcterms:created>
  <dcterms:modified xsi:type="dcterms:W3CDTF">2014-02-24T14:28:12Z</dcterms:modified>
</cp:coreProperties>
</file>