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9" r:id="rId4"/>
    <p:sldId id="260" r:id="rId5"/>
    <p:sldId id="261" r:id="rId6"/>
    <p:sldId id="262" r:id="rId7"/>
    <p:sldId id="263" r:id="rId8"/>
    <p:sldId id="264" r:id="rId9"/>
    <p:sldId id="266" r:id="rId10"/>
    <p:sldId id="265"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53" autoAdjust="0"/>
    <p:restoredTop sz="94660"/>
  </p:normalViewPr>
  <p:slideViewPr>
    <p:cSldViewPr>
      <p:cViewPr varScale="1">
        <p:scale>
          <a:sx n="69" d="100"/>
          <a:sy n="69" d="100"/>
        </p:scale>
        <p:origin x="-124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7E73AE-E85B-4404-8FB3-DCCBD5919905}" type="datetimeFigureOut">
              <a:rPr lang="es-MX" smtClean="0"/>
              <a:pPr/>
              <a:t>20/02/2014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4CDD55-91D0-45BC-94DC-A2A50EAB748C}"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14CDD55-91D0-45BC-94DC-A2A50EAB748C}" type="slidenum">
              <a:rPr lang="es-MX" smtClean="0"/>
              <a:pPr/>
              <a:t>1</a:t>
            </a:fld>
            <a:endParaRPr lang="es-MX"/>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14CDD55-91D0-45BC-94DC-A2A50EAB748C}" type="slidenum">
              <a:rPr lang="es-MX" smtClean="0"/>
              <a:pPr/>
              <a:t>10</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14CDD55-91D0-45BC-94DC-A2A50EAB748C}" type="slidenum">
              <a:rPr lang="es-MX" smtClean="0"/>
              <a:pPr/>
              <a:t>2</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14CDD55-91D0-45BC-94DC-A2A50EAB748C}" type="slidenum">
              <a:rPr lang="es-MX" smtClean="0"/>
              <a:pPr/>
              <a:t>3</a:t>
            </a:fld>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14CDD55-91D0-45BC-94DC-A2A50EAB748C}" type="slidenum">
              <a:rPr lang="es-MX" smtClean="0"/>
              <a:pPr/>
              <a:t>4</a:t>
            </a:fld>
            <a:endParaRPr lang="es-MX"/>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14CDD55-91D0-45BC-94DC-A2A50EAB748C}" type="slidenum">
              <a:rPr lang="es-MX" smtClean="0"/>
              <a:pPr/>
              <a:t>5</a:t>
            </a:fld>
            <a:endParaRPr 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14CDD55-91D0-45BC-94DC-A2A50EAB748C}" type="slidenum">
              <a:rPr lang="es-MX" smtClean="0"/>
              <a:pPr/>
              <a:t>6</a:t>
            </a:fld>
            <a:endParaRPr lang="es-MX"/>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14CDD55-91D0-45BC-94DC-A2A50EAB748C}" type="slidenum">
              <a:rPr lang="es-MX" smtClean="0"/>
              <a:pPr/>
              <a:t>7</a:t>
            </a:fld>
            <a:endParaRPr lang="es-MX"/>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14CDD55-91D0-45BC-94DC-A2A50EAB748C}" type="slidenum">
              <a:rPr lang="es-MX" smtClean="0"/>
              <a:pPr/>
              <a:t>8</a:t>
            </a:fld>
            <a:endParaRPr lang="es-MX"/>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214CDD55-91D0-45BC-94DC-A2A50EAB748C}" type="slidenum">
              <a:rPr lang="es-MX" smtClean="0"/>
              <a:pPr/>
              <a:t>9</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DDB2F5AA-664D-42C8-B4A9-0F88E69636A2}" type="datetimeFigureOut">
              <a:rPr lang="es-MX" smtClean="0"/>
              <a:pPr/>
              <a:t>20/02/2014</a:t>
            </a:fld>
            <a:endParaRPr lang="es-MX"/>
          </a:p>
        </p:txBody>
      </p:sp>
      <p:sp>
        <p:nvSpPr>
          <p:cNvPr id="19" name="18 Marcador de pie de página"/>
          <p:cNvSpPr>
            <a:spLocks noGrp="1"/>
          </p:cNvSpPr>
          <p:nvPr>
            <p:ph type="ftr" sz="quarter" idx="11"/>
          </p:nvPr>
        </p:nvSpPr>
        <p:spPr/>
        <p:txBody>
          <a:bodyPr/>
          <a:lstStyle/>
          <a:p>
            <a:endParaRPr lang="es-MX"/>
          </a:p>
        </p:txBody>
      </p:sp>
      <p:sp>
        <p:nvSpPr>
          <p:cNvPr id="27" name="26 Marcador de número de diapositiva"/>
          <p:cNvSpPr>
            <a:spLocks noGrp="1"/>
          </p:cNvSpPr>
          <p:nvPr>
            <p:ph type="sldNum" sz="quarter" idx="12"/>
          </p:nvPr>
        </p:nvSpPr>
        <p:spPr/>
        <p:txBody>
          <a:bodyPr/>
          <a:lstStyle/>
          <a:p>
            <a:fld id="{D6DE0E38-8788-4244-B806-155C9D62F67C}"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DB2F5AA-664D-42C8-B4A9-0F88E69636A2}" type="datetimeFigureOut">
              <a:rPr lang="es-MX" smtClean="0"/>
              <a:pPr/>
              <a:t>20/02/2014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6DE0E38-8788-4244-B806-155C9D62F67C}"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DB2F5AA-664D-42C8-B4A9-0F88E69636A2}" type="datetimeFigureOut">
              <a:rPr lang="es-MX" smtClean="0"/>
              <a:pPr/>
              <a:t>20/02/2014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6DE0E38-8788-4244-B806-155C9D62F67C}"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DB2F5AA-664D-42C8-B4A9-0F88E69636A2}" type="datetimeFigureOut">
              <a:rPr lang="es-MX" smtClean="0"/>
              <a:pPr/>
              <a:t>20/02/2014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6DE0E38-8788-4244-B806-155C9D62F67C}"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DB2F5AA-664D-42C8-B4A9-0F88E69636A2}" type="datetimeFigureOut">
              <a:rPr lang="es-MX" smtClean="0"/>
              <a:pPr/>
              <a:t>20/02/2014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6DE0E38-8788-4244-B806-155C9D62F67C}"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DB2F5AA-664D-42C8-B4A9-0F88E69636A2}" type="datetimeFigureOut">
              <a:rPr lang="es-MX" smtClean="0"/>
              <a:pPr/>
              <a:t>20/02/2014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6DE0E38-8788-4244-B806-155C9D62F67C}"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DB2F5AA-664D-42C8-B4A9-0F88E69636A2}" type="datetimeFigureOut">
              <a:rPr lang="es-MX" smtClean="0"/>
              <a:pPr/>
              <a:t>20/02/2014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6DE0E38-8788-4244-B806-155C9D62F67C}"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DB2F5AA-664D-42C8-B4A9-0F88E69636A2}" type="datetimeFigureOut">
              <a:rPr lang="es-MX" smtClean="0"/>
              <a:pPr/>
              <a:t>20/02/2014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6DE0E38-8788-4244-B806-155C9D62F67C}"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DB2F5AA-664D-42C8-B4A9-0F88E69636A2}" type="datetimeFigureOut">
              <a:rPr lang="es-MX" smtClean="0"/>
              <a:pPr/>
              <a:t>20/02/2014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6DE0E38-8788-4244-B806-155C9D62F67C}"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DB2F5AA-664D-42C8-B4A9-0F88E69636A2}" type="datetimeFigureOut">
              <a:rPr lang="es-MX" smtClean="0"/>
              <a:pPr/>
              <a:t>20/02/2014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6DE0E38-8788-4244-B806-155C9D62F67C}"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DDB2F5AA-664D-42C8-B4A9-0F88E69636A2}" type="datetimeFigureOut">
              <a:rPr lang="es-MX" smtClean="0"/>
              <a:pPr/>
              <a:t>20/02/2014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077200" y="6356350"/>
            <a:ext cx="609600" cy="365125"/>
          </a:xfrm>
        </p:spPr>
        <p:txBody>
          <a:bodyPr/>
          <a:lstStyle/>
          <a:p>
            <a:fld id="{D6DE0E38-8788-4244-B806-155C9D62F67C}" type="slidenum">
              <a:rPr lang="es-MX" smtClean="0"/>
              <a:pPr/>
              <a:t>‹Nº›</a:t>
            </a:fld>
            <a:endParaRPr lang="es-MX"/>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DB2F5AA-664D-42C8-B4A9-0F88E69636A2}" type="datetimeFigureOut">
              <a:rPr lang="es-MX" smtClean="0"/>
              <a:pPr/>
              <a:t>20/02/2014</a:t>
            </a:fld>
            <a:endParaRPr lang="es-MX"/>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MX"/>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6DE0E38-8788-4244-B806-155C9D62F67C}" type="slidenum">
              <a:rPr lang="es-MX" smtClean="0"/>
              <a:pPr/>
              <a:t>‹Nº›</a:t>
            </a:fld>
            <a:endParaRPr lang="es-MX"/>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04864"/>
            <a:ext cx="7851648" cy="1828800"/>
          </a:xfrm>
        </p:spPr>
        <p:txBody>
          <a:bodyPr>
            <a:noAutofit/>
          </a:bodyPr>
          <a:lstStyle/>
          <a:p>
            <a:pPr algn="ctr"/>
            <a:r>
              <a:rPr lang="es-MX" sz="4400" dirty="0" smtClean="0"/>
              <a:t>Prevalencia de Dependencia Funcional y su Asociación con Caídas en Adultos Mayores en  una Unidad de Medicina Familiar.</a:t>
            </a:r>
            <a:endParaRPr lang="es-MX" sz="4400" dirty="0"/>
          </a:p>
        </p:txBody>
      </p:sp>
      <p:sp>
        <p:nvSpPr>
          <p:cNvPr id="3" name="2 Subtítulo"/>
          <p:cNvSpPr>
            <a:spLocks noGrp="1"/>
          </p:cNvSpPr>
          <p:nvPr>
            <p:ph type="subTitle" idx="1"/>
          </p:nvPr>
        </p:nvSpPr>
        <p:spPr>
          <a:xfrm>
            <a:off x="683568" y="4653136"/>
            <a:ext cx="7854696" cy="1752600"/>
          </a:xfrm>
        </p:spPr>
        <p:txBody>
          <a:bodyPr/>
          <a:lstStyle/>
          <a:p>
            <a:r>
              <a:rPr lang="es-MX" dirty="0" smtClean="0"/>
              <a:t>Grado a obtener: especialista en medicina familiar.</a:t>
            </a:r>
          </a:p>
          <a:p>
            <a:r>
              <a:rPr lang="es-MX" dirty="0" err="1" smtClean="0"/>
              <a:t>Presenta:Dr</a:t>
            </a:r>
            <a:r>
              <a:rPr lang="es-MX" dirty="0" smtClean="0"/>
              <a:t>. Felipe de Jesús Aarón Ramírez Barbosa.</a:t>
            </a:r>
          </a:p>
          <a:p>
            <a:r>
              <a:rPr lang="es-MX" dirty="0" smtClean="0"/>
              <a:t>Asesor: LEO. Carmela Resendiz Dattoly..</a:t>
            </a:r>
            <a:endParaRPr lang="es-MX" dirty="0"/>
          </a:p>
        </p:txBody>
      </p:sp>
      <p:pic>
        <p:nvPicPr>
          <p:cNvPr id="4" name="Imagen 2" descr="IMSS"/>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1122362" cy="1470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68344" y="1"/>
            <a:ext cx="1475656" cy="16288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CONCLUSIONES.</a:t>
            </a:r>
            <a:endParaRPr lang="es-MX" dirty="0"/>
          </a:p>
        </p:txBody>
      </p:sp>
      <p:sp>
        <p:nvSpPr>
          <p:cNvPr id="3" name="2 Marcador de contenido"/>
          <p:cNvSpPr>
            <a:spLocks noGrp="1"/>
          </p:cNvSpPr>
          <p:nvPr>
            <p:ph idx="1"/>
          </p:nvPr>
        </p:nvSpPr>
        <p:spPr/>
        <p:txBody>
          <a:bodyPr>
            <a:normAutofit fontScale="92500" lnSpcReduction="20000"/>
          </a:bodyPr>
          <a:lstStyle/>
          <a:p>
            <a:r>
              <a:rPr lang="es-MX" dirty="0" smtClean="0"/>
              <a:t>Se concluye del presente estudio que la dependencia funcional esta presente en distintos grados de los adultos mayores encuestados. Sin embargo la incapacidad severa esta presente solo en aquellos que han presentado </a:t>
            </a:r>
            <a:r>
              <a:rPr lang="es-MX" dirty="0" err="1" smtClean="0"/>
              <a:t>caidas</a:t>
            </a:r>
            <a:r>
              <a:rPr lang="es-MX" dirty="0" smtClean="0"/>
              <a:t> recientes.</a:t>
            </a:r>
          </a:p>
          <a:p>
            <a:r>
              <a:rPr lang="es-MX" dirty="0" smtClean="0"/>
              <a:t>Por lo anterior se concluye que la prevalencia de la dependencia funcional es alta y que esta en </a:t>
            </a:r>
            <a:r>
              <a:rPr lang="es-MX" dirty="0" err="1" smtClean="0"/>
              <a:t>relacion</a:t>
            </a:r>
            <a:r>
              <a:rPr lang="es-MX" dirty="0" smtClean="0"/>
              <a:t> con las caídas en su modalidad de grave.</a:t>
            </a:r>
          </a:p>
          <a:p>
            <a:r>
              <a:rPr lang="es-MX" dirty="0" smtClean="0"/>
              <a:t>De tal manera es evidente la necesidad de la educación en la prevención de estos fenómenos en los adultos mayores que por condiciones propias de la edad mas las agregadas en su ambiente cotidiano los hace susceptibles a presentar caídas, complicaciones de ellas y dependencia funcional en las actividades de a vida diaria.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INTRODUCCION.</a:t>
            </a:r>
            <a:endParaRPr lang="es-MX" dirty="0"/>
          </a:p>
        </p:txBody>
      </p:sp>
      <p:sp>
        <p:nvSpPr>
          <p:cNvPr id="3" name="2 Marcador de contenido"/>
          <p:cNvSpPr>
            <a:spLocks noGrp="1"/>
          </p:cNvSpPr>
          <p:nvPr>
            <p:ph idx="1"/>
          </p:nvPr>
        </p:nvSpPr>
        <p:spPr/>
        <p:txBody>
          <a:bodyPr>
            <a:normAutofit fontScale="85000" lnSpcReduction="10000"/>
          </a:bodyPr>
          <a:lstStyle/>
          <a:p>
            <a:pPr>
              <a:lnSpc>
                <a:spcPct val="120000"/>
              </a:lnSpc>
            </a:pPr>
            <a:r>
              <a:rPr lang="es-MX" dirty="0" smtClean="0"/>
              <a:t>Los adultos mayores viven de manera diferente al resto de la población como consecuencia de enfermedades y lesiones que han padecido a lo largo de su vida asi como el grado do variable de </a:t>
            </a:r>
            <a:r>
              <a:rPr lang="es-MX" u="sng" dirty="0" smtClean="0"/>
              <a:t>la exposición a riesgos </a:t>
            </a:r>
            <a:r>
              <a:rPr lang="es-MX" dirty="0" smtClean="0"/>
              <a:t>en función de sus actividades y espacios donde las realizaron asi como de las responsabilidades y estilos de vida que varían conforme se </a:t>
            </a:r>
            <a:r>
              <a:rPr lang="es-MX" u="sng" dirty="0" smtClean="0"/>
              <a:t>incrementa la edad.</a:t>
            </a:r>
          </a:p>
          <a:p>
            <a:pPr>
              <a:lnSpc>
                <a:spcPct val="120000"/>
              </a:lnSpc>
            </a:pPr>
            <a:r>
              <a:rPr lang="es-ES" dirty="0" smtClean="0"/>
              <a:t>Con la decreciente capacidad de reacción y adaptabilidad el paciente se vuelve más vulnerable a presentar eventos como las caídas y que modificaran la cinética familiar que ocupen alterando a la familia en si en muchas de sus funciones habituales.</a:t>
            </a:r>
            <a:endParaRPr lang="es-MX" dirty="0" smtClean="0"/>
          </a:p>
          <a:p>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JUSTIFICACION.</a:t>
            </a:r>
            <a:endParaRPr lang="es-MX" dirty="0"/>
          </a:p>
        </p:txBody>
      </p:sp>
      <p:sp>
        <p:nvSpPr>
          <p:cNvPr id="3" name="2 Marcador de contenido"/>
          <p:cNvSpPr>
            <a:spLocks noGrp="1"/>
          </p:cNvSpPr>
          <p:nvPr>
            <p:ph idx="1"/>
          </p:nvPr>
        </p:nvSpPr>
        <p:spPr/>
        <p:txBody>
          <a:bodyPr>
            <a:normAutofit fontScale="55000" lnSpcReduction="20000"/>
          </a:bodyPr>
          <a:lstStyle/>
          <a:p>
            <a:pPr>
              <a:lnSpc>
                <a:spcPct val="200000"/>
              </a:lnSpc>
            </a:pPr>
            <a:r>
              <a:rPr lang="es-ES" dirty="0" smtClean="0"/>
              <a:t>L</a:t>
            </a:r>
            <a:r>
              <a:rPr lang="es-ES" dirty="0" smtClean="0"/>
              <a:t>as </a:t>
            </a:r>
            <a:r>
              <a:rPr lang="es-ES" dirty="0" smtClean="0"/>
              <a:t>lesiones por caídas en el adulto mayor </a:t>
            </a:r>
            <a:r>
              <a:rPr lang="es-ES" dirty="0" smtClean="0"/>
              <a:t>son muy </a:t>
            </a:r>
            <a:r>
              <a:rPr lang="es-ES" dirty="0" smtClean="0"/>
              <a:t>variadas según el mecanismo del trauma siendo de las más significativas, la fractura de cadera. Este acontecimiento cambia totalmente su estilo de vida y sus actividades </a:t>
            </a:r>
            <a:r>
              <a:rPr lang="es-ES" dirty="0" smtClean="0"/>
              <a:t>diarias</a:t>
            </a:r>
          </a:p>
          <a:p>
            <a:pPr>
              <a:lnSpc>
                <a:spcPct val="200000"/>
              </a:lnSpc>
            </a:pPr>
            <a:r>
              <a:rPr lang="es-ES" dirty="0" err="1" smtClean="0"/>
              <a:t>Ruelas</a:t>
            </a:r>
            <a:r>
              <a:rPr lang="es-ES" dirty="0" smtClean="0"/>
              <a:t> </a:t>
            </a:r>
            <a:r>
              <a:rPr lang="es-ES" dirty="0" smtClean="0"/>
              <a:t>González publica en 2008 el trabajo titulado: “Lesiones accidentales en adultos mayores: un reto para los sistemas de salud” mediante un estudio transversal se entrevistaron 799 adultos mayores dando como resultado que el 37% de los pacientes notificaron lesiones y que la principal causa de estas fueron las caídas.  (54%). El hogar fue el sitio con mayor número de accidentes (52%). La edad avanzada, trabajar, patologías concomitantes, polifarmacia, y etilismo  asi como apoyo familiar inadecuado y ser cuidado por otros fueron los factores de riesgo asociados. </a:t>
            </a:r>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PLANTEAMIENTO DEL PROBLEMA.</a:t>
            </a:r>
            <a:endParaRPr lang="es-MX" dirty="0"/>
          </a:p>
        </p:txBody>
      </p:sp>
      <p:sp>
        <p:nvSpPr>
          <p:cNvPr id="3" name="2 Marcador de contenido"/>
          <p:cNvSpPr>
            <a:spLocks noGrp="1"/>
          </p:cNvSpPr>
          <p:nvPr>
            <p:ph idx="1"/>
          </p:nvPr>
        </p:nvSpPr>
        <p:spPr/>
        <p:txBody>
          <a:bodyPr>
            <a:normAutofit fontScale="85000" lnSpcReduction="20000"/>
          </a:bodyPr>
          <a:lstStyle/>
          <a:p>
            <a:r>
              <a:rPr lang="es-ES" dirty="0" smtClean="0"/>
              <a:t>En general las caídas representan un problema para los adultos mayores, mas si se trata de mujeres, además quien ha caído una vez tiene riesgo de caer nuevamente y esto se relaciona con la dependencia funcional o bien tiende a sentir temor a repetir la experiencia y limita intencionalmente su movimiento y con esto pone en riesgo su independencia. Las caídas son uno de los principales motivos que provoca disminución en la participación de actividades físicas y sociales y dependencia en el desarrollo de actividades de la vida diaria. </a:t>
            </a:r>
            <a:r>
              <a:rPr lang="es-MX" dirty="0" smtClean="0"/>
              <a:t>En el contexto anterior surge  la pregunta de investigación:</a:t>
            </a:r>
          </a:p>
          <a:p>
            <a:r>
              <a:rPr lang="es-MX" dirty="0" smtClean="0"/>
              <a:t> </a:t>
            </a:r>
          </a:p>
          <a:p>
            <a:r>
              <a:rPr lang="es-ES" dirty="0" smtClean="0"/>
              <a:t>¿Cuál es la prevalencia de la dependencia funcional y su asociación con caídas de adultos mayores en la Unidad de Medicina Familiar No. 61 Córdoba, Ver?</a:t>
            </a:r>
            <a:r>
              <a:rPr lang="es-ES" b="1" dirty="0" smtClean="0"/>
              <a:t> </a:t>
            </a:r>
            <a:endParaRPr lang="es-ES" b="1" dirty="0" smtClean="0"/>
          </a:p>
          <a:p>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METODOLOGIA.</a:t>
            </a:r>
            <a:endParaRPr lang="es-MX" dirty="0"/>
          </a:p>
        </p:txBody>
      </p:sp>
      <p:sp>
        <p:nvSpPr>
          <p:cNvPr id="3" name="2 Marcador de contenido"/>
          <p:cNvSpPr>
            <a:spLocks noGrp="1"/>
          </p:cNvSpPr>
          <p:nvPr>
            <p:ph idx="1"/>
          </p:nvPr>
        </p:nvSpPr>
        <p:spPr/>
        <p:txBody>
          <a:bodyPr/>
          <a:lstStyle/>
          <a:p>
            <a:pPr algn="ctr">
              <a:buNone/>
            </a:pPr>
            <a:r>
              <a:rPr lang="es-MX" dirty="0" smtClean="0"/>
              <a:t>MATERIAL Y METODOS.</a:t>
            </a:r>
          </a:p>
          <a:p>
            <a:pPr algn="ctr">
              <a:buNone/>
            </a:pPr>
            <a:endParaRPr lang="es-MX" dirty="0" smtClean="0"/>
          </a:p>
          <a:p>
            <a:r>
              <a:rPr lang="es-MX" dirty="0" smtClean="0"/>
              <a:t>DISEÑO DE ESTUDIO: Descriptivo,  transversal, observacional.</a:t>
            </a:r>
          </a:p>
          <a:p>
            <a:endParaRPr lang="es-MX" dirty="0" smtClean="0"/>
          </a:p>
          <a:p>
            <a:r>
              <a:rPr lang="es-MX" dirty="0" smtClean="0"/>
              <a:t>POBLACION: Todos los adultos  mayores de la UMF 61 en Córdoba Ver. </a:t>
            </a:r>
          </a:p>
          <a:p>
            <a:r>
              <a:rPr lang="es-MX" dirty="0" smtClean="0"/>
              <a:t>Selección de la Muestra: Por conveniencia.</a:t>
            </a:r>
          </a:p>
          <a:p>
            <a:r>
              <a:rPr lang="es-MX" dirty="0" smtClean="0"/>
              <a:t>Tamaño de la muestra: 300 adultos mayores.</a:t>
            </a:r>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METODOLOGIA.</a:t>
            </a:r>
            <a:endParaRPr lang="es-MX" dirty="0"/>
          </a:p>
        </p:txBody>
      </p:sp>
      <p:sp>
        <p:nvSpPr>
          <p:cNvPr id="3" name="2 Marcador de contenido"/>
          <p:cNvSpPr>
            <a:spLocks noGrp="1"/>
          </p:cNvSpPr>
          <p:nvPr>
            <p:ph idx="1"/>
          </p:nvPr>
        </p:nvSpPr>
        <p:spPr/>
        <p:txBody>
          <a:bodyPr>
            <a:normAutofit fontScale="92500" lnSpcReduction="10000"/>
          </a:bodyPr>
          <a:lstStyle/>
          <a:p>
            <a:pPr algn="ctr">
              <a:buNone/>
            </a:pPr>
            <a:r>
              <a:rPr lang="es-MX" dirty="0" smtClean="0"/>
              <a:t>CRITERIOS DE SELECCIÓN DE LA UNIDAD DE MUESTREO.</a:t>
            </a:r>
          </a:p>
          <a:p>
            <a:pPr>
              <a:buNone/>
            </a:pPr>
            <a:r>
              <a:rPr lang="es-MX" dirty="0" smtClean="0"/>
              <a:t>Criterios de Inclusión: </a:t>
            </a:r>
            <a:r>
              <a:rPr lang="es-ES" sz="2000" i="1" dirty="0" smtClean="0"/>
              <a:t>Todos </a:t>
            </a:r>
            <a:r>
              <a:rPr lang="es-ES" sz="2000" i="1" dirty="0" smtClean="0"/>
              <a:t>los adultos mayores de 60 años, adscritos a la UMF No. 61, ambos sexos, que acepten participar en el estudio y que firmen la hoja de consentimiento informado </a:t>
            </a:r>
            <a:endParaRPr lang="es-MX" dirty="0" smtClean="0"/>
          </a:p>
          <a:p>
            <a:pPr>
              <a:buNone/>
            </a:pPr>
            <a:endParaRPr lang="es-MX" dirty="0" smtClean="0"/>
          </a:p>
          <a:p>
            <a:pPr>
              <a:buNone/>
            </a:pPr>
            <a:r>
              <a:rPr lang="es-MX" dirty="0" smtClean="0"/>
              <a:t>Criterios de No Inclusión: </a:t>
            </a:r>
            <a:r>
              <a:rPr lang="es-ES" sz="1900" i="1" dirty="0" smtClean="0"/>
              <a:t>Quienes </a:t>
            </a:r>
            <a:r>
              <a:rPr lang="es-ES" sz="1900" i="1" dirty="0" smtClean="0"/>
              <a:t>no deseen participar o presenten alguna secuela de enfermedad crónica como EVC, amputación de cualquiera de las extremidades a cualquier nivel, </a:t>
            </a:r>
            <a:endParaRPr lang="es-MX" sz="1900" dirty="0" smtClean="0"/>
          </a:p>
          <a:p>
            <a:pPr>
              <a:buNone/>
            </a:pPr>
            <a:endParaRPr lang="es-MX" dirty="0" smtClean="0"/>
          </a:p>
          <a:p>
            <a:pPr>
              <a:buNone/>
            </a:pPr>
            <a:r>
              <a:rPr lang="es-MX" dirty="0" smtClean="0"/>
              <a:t>Criterios de Exclusión: </a:t>
            </a:r>
            <a:r>
              <a:rPr lang="es-ES" sz="2100" i="1" dirty="0" smtClean="0"/>
              <a:t>Quienes ingresen al estudio y el instrumento de medición sea contestado en menos del 90%por cualquier motivo. </a:t>
            </a:r>
            <a:endParaRPr lang="es-MX" sz="2100" dirty="0" smtClean="0"/>
          </a:p>
          <a:p>
            <a:pPr>
              <a:buNone/>
            </a:pPr>
            <a:endParaRPr lang="es-MX"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VARIABLES DEL ESTUDIO.</a:t>
            </a:r>
            <a:endParaRPr lang="es-MX" dirty="0"/>
          </a:p>
        </p:txBody>
      </p:sp>
      <p:sp>
        <p:nvSpPr>
          <p:cNvPr id="3" name="2 Marcador de contenido"/>
          <p:cNvSpPr>
            <a:spLocks noGrp="1"/>
          </p:cNvSpPr>
          <p:nvPr>
            <p:ph idx="1"/>
          </p:nvPr>
        </p:nvSpPr>
        <p:spPr/>
        <p:txBody>
          <a:bodyPr/>
          <a:lstStyle/>
          <a:p>
            <a:r>
              <a:rPr lang="es-MX" dirty="0" smtClean="0"/>
              <a:t>EDAD.</a:t>
            </a:r>
          </a:p>
          <a:p>
            <a:r>
              <a:rPr lang="es-MX" dirty="0" smtClean="0"/>
              <a:t>SEXO.</a:t>
            </a:r>
          </a:p>
          <a:p>
            <a:r>
              <a:rPr lang="es-MX" dirty="0" smtClean="0"/>
              <a:t>ESCOLARIDAD.</a:t>
            </a:r>
          </a:p>
          <a:p>
            <a:r>
              <a:rPr lang="es-MX" dirty="0" smtClean="0"/>
              <a:t>INGRESO </a:t>
            </a:r>
            <a:r>
              <a:rPr lang="es-MX" i="1" dirty="0" smtClean="0"/>
              <a:t>PER CAPITA.</a:t>
            </a:r>
          </a:p>
          <a:p>
            <a:r>
              <a:rPr lang="es-MX" dirty="0" smtClean="0"/>
              <a:t>ESTADO CIVIL.</a:t>
            </a:r>
          </a:p>
          <a:p>
            <a:r>
              <a:rPr lang="es-MX" dirty="0" smtClean="0"/>
              <a:t>DEPENDENCIA FUNCIONAL.</a:t>
            </a:r>
          </a:p>
          <a:p>
            <a:r>
              <a:rPr lang="es-MX" dirty="0" smtClean="0"/>
              <a:t>CAIDAS.</a:t>
            </a:r>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RESULTADOS.</a:t>
            </a:r>
            <a:endParaRPr lang="es-MX" dirty="0"/>
          </a:p>
        </p:txBody>
      </p:sp>
      <p:sp>
        <p:nvSpPr>
          <p:cNvPr id="3" name="2 Marcador de contenido"/>
          <p:cNvSpPr>
            <a:spLocks noGrp="1"/>
          </p:cNvSpPr>
          <p:nvPr>
            <p:ph idx="1"/>
          </p:nvPr>
        </p:nvSpPr>
        <p:spPr/>
        <p:txBody>
          <a:bodyPr/>
          <a:lstStyle/>
          <a:p>
            <a:r>
              <a:rPr lang="es-MX" dirty="0" smtClean="0"/>
              <a:t>Se realizo el estudio para determinar la prevalencia de dependencia funcional y su asociación con caídas a 300 adultos mayores adscritos a la UMF No. 61 IMSS de Córdoba, Veracruz, 156 masculinos (52%) y 144 femeninos (48%). De los 300 pacientes en estudio se presenta una media de edad de 71.3 siendo los pacientes de 60 años los de mayor presencia en el actual trabajo.</a:t>
            </a:r>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RESULTADOS</a:t>
            </a:r>
            <a:endParaRPr lang="es-MX" dirty="0"/>
          </a:p>
        </p:txBody>
      </p:sp>
      <p:sp>
        <p:nvSpPr>
          <p:cNvPr id="3" name="2 Marcador de contenido"/>
          <p:cNvSpPr>
            <a:spLocks noGrp="1"/>
          </p:cNvSpPr>
          <p:nvPr>
            <p:ph idx="1"/>
          </p:nvPr>
        </p:nvSpPr>
        <p:spPr/>
        <p:txBody>
          <a:bodyPr>
            <a:normAutofit lnSpcReduction="10000"/>
          </a:bodyPr>
          <a:lstStyle/>
          <a:p>
            <a:r>
              <a:rPr lang="es-MX" dirty="0" smtClean="0"/>
              <a:t>Para determinar el grado de dependencia funcional se aplico en índice de </a:t>
            </a:r>
            <a:r>
              <a:rPr lang="es-MX" dirty="0" err="1" smtClean="0"/>
              <a:t>Kats</a:t>
            </a:r>
            <a:r>
              <a:rPr lang="es-MX" dirty="0" smtClean="0"/>
              <a:t> y se hallaron con ausencia de incapacidad o incapacidad leve a 265 pacientes (88.3%), incapacidad moderada a 30 pacientes (10%) y con incapacidad severa a 5 pacientes (1.7%).</a:t>
            </a:r>
          </a:p>
          <a:p>
            <a:r>
              <a:rPr lang="es-MX" dirty="0" smtClean="0"/>
              <a:t>Del total de los encuestado los que habían sufrido caídas en los últimos dos años se encuentran los siguientes resultados 172 sin caídas recientes (57.3%) y a 128 (42.7%) que si habían presentado caídas en el lapso mencionado de 2 años previos a la fecha de la encuesta.</a:t>
            </a:r>
          </a:p>
          <a:p>
            <a:endParaRPr lang="es-MX"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244</TotalTime>
  <Words>878</Words>
  <Application>Microsoft Office PowerPoint</Application>
  <PresentationFormat>Presentación en pantalla (4:3)</PresentationFormat>
  <Paragraphs>56</Paragraphs>
  <Slides>10</Slides>
  <Notes>10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Flujo</vt:lpstr>
      <vt:lpstr>Prevalencia de Dependencia Funcional y su Asociación con Caídas en Adultos Mayores en  una Unidad de Medicina Familiar.</vt:lpstr>
      <vt:lpstr>INTRODUCCION.</vt:lpstr>
      <vt:lpstr>JUSTIFICACION.</vt:lpstr>
      <vt:lpstr>PLANTEAMIENTO DEL PROBLEMA.</vt:lpstr>
      <vt:lpstr>METODOLOGIA.</vt:lpstr>
      <vt:lpstr>METODOLOGIA.</vt:lpstr>
      <vt:lpstr>VARIABLES DEL ESTUDIO.</vt:lpstr>
      <vt:lpstr>RESULTADOS.</vt:lpstr>
      <vt:lpstr>RESULTADOS</vt:lpstr>
      <vt:lpstr>CONCLUSIONES.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Prevalencia de Dependencia Funcional y su Asociación con Caídas en Adultos Mayores en  una Unidad de Medicina Familiar.</dc:title>
  <dc:creator>Aron</dc:creator>
  <cp:lastModifiedBy>Aron</cp:lastModifiedBy>
  <cp:revision>21</cp:revision>
  <dcterms:created xsi:type="dcterms:W3CDTF">2014-02-20T01:36:59Z</dcterms:created>
  <dcterms:modified xsi:type="dcterms:W3CDTF">2014-02-21T00:47:10Z</dcterms:modified>
</cp:coreProperties>
</file>