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6" r:id="rId9"/>
    <p:sldId id="263" r:id="rId10"/>
    <p:sldId id="264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AF8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46A665-F59C-4CB9-82B1-CAA67A77140E}" type="doc">
      <dgm:prSet loTypeId="urn:microsoft.com/office/officeart/2005/8/layout/hList6" loCatId="list" qsTypeId="urn:microsoft.com/office/officeart/2005/8/quickstyle/3d4" qsCatId="3D" csTypeId="urn:microsoft.com/office/officeart/2005/8/colors/accent2_4" csCatId="accent2" phldr="1"/>
      <dgm:spPr/>
      <dgm:t>
        <a:bodyPr/>
        <a:lstStyle/>
        <a:p>
          <a:endParaRPr lang="es-MX"/>
        </a:p>
      </dgm:t>
    </dgm:pt>
    <dgm:pt modelId="{71811A44-B24E-4BC2-BEA4-1B396BA37F65}">
      <dgm:prSet phldrT="[Texto]" custT="1"/>
      <dgm:spPr/>
      <dgm:t>
        <a:bodyPr/>
        <a:lstStyle/>
        <a:p>
          <a:pPr algn="just"/>
          <a:r>
            <a:rPr lang="es-MX" sz="1300" dirty="0" smtClean="0"/>
            <a:t>Es la acción preventiva que consiste en elaborar requisición por escrito de estudio para- clínico al servicio de imagenología, específicamente orientado a visualización por imágenes radiológicas del tejido mamario</a:t>
          </a:r>
          <a:endParaRPr lang="es-MX" sz="1500" dirty="0"/>
        </a:p>
      </dgm:t>
    </dgm:pt>
    <dgm:pt modelId="{E6FAB6EE-FA60-4FD4-97BD-233397EB4C3E}">
      <dgm:prSet phldrT="[Texto]"/>
      <dgm:spPr/>
      <dgm:t>
        <a:bodyPr/>
        <a:lstStyle/>
        <a:p>
          <a:pPr algn="l"/>
          <a:r>
            <a:rPr lang="es-MX" sz="1800" dirty="0" smtClean="0"/>
            <a:t>Envío a mastografía</a:t>
          </a:r>
          <a:endParaRPr lang="es-MX" sz="1800" dirty="0"/>
        </a:p>
      </dgm:t>
    </dgm:pt>
    <dgm:pt modelId="{CE88C773-BBA0-4C17-92F6-A1A051E1D4F1}" type="sibTrans" cxnId="{A2A583A5-3821-49BC-B123-485D7E97BC01}">
      <dgm:prSet/>
      <dgm:spPr/>
      <dgm:t>
        <a:bodyPr/>
        <a:lstStyle/>
        <a:p>
          <a:endParaRPr lang="es-MX"/>
        </a:p>
      </dgm:t>
    </dgm:pt>
    <dgm:pt modelId="{2984AF3B-EEEC-4EEF-B881-77FA0A6465A6}" type="parTrans" cxnId="{A2A583A5-3821-49BC-B123-485D7E97BC01}">
      <dgm:prSet/>
      <dgm:spPr/>
      <dgm:t>
        <a:bodyPr/>
        <a:lstStyle/>
        <a:p>
          <a:endParaRPr lang="es-MX"/>
        </a:p>
      </dgm:t>
    </dgm:pt>
    <dgm:pt modelId="{DE377BF6-2B87-4649-A0E9-D33816C0A7ED}" type="sibTrans" cxnId="{A571D246-D4AD-4AA0-A9B9-3DB926F58912}">
      <dgm:prSet/>
      <dgm:spPr/>
      <dgm:t>
        <a:bodyPr/>
        <a:lstStyle/>
        <a:p>
          <a:endParaRPr lang="es-MX"/>
        </a:p>
      </dgm:t>
    </dgm:pt>
    <dgm:pt modelId="{558F07AB-04B9-4BA9-A4A3-084E79283E0C}" type="parTrans" cxnId="{A571D246-D4AD-4AA0-A9B9-3DB926F58912}">
      <dgm:prSet/>
      <dgm:spPr/>
      <dgm:t>
        <a:bodyPr/>
        <a:lstStyle/>
        <a:p>
          <a:endParaRPr lang="es-MX"/>
        </a:p>
      </dgm:t>
    </dgm:pt>
    <dgm:pt modelId="{F90C6B86-29DA-404B-B181-B366ED728C3D}">
      <dgm:prSet phldrT="[Texto]" phldr="1"/>
      <dgm:spPr/>
      <dgm:t>
        <a:bodyPr/>
        <a:lstStyle/>
        <a:p>
          <a:pPr algn="l"/>
          <a:endParaRPr lang="es-MX" sz="1200" dirty="0"/>
        </a:p>
      </dgm:t>
    </dgm:pt>
    <dgm:pt modelId="{CA272480-5830-4319-9B0B-425797E194ED}">
      <dgm:prSet phldrT="[Texto]" custT="1"/>
      <dgm:spPr/>
      <dgm:t>
        <a:bodyPr/>
        <a:lstStyle/>
        <a:p>
          <a:pPr algn="just"/>
          <a:r>
            <a:rPr lang="es-MX" sz="1200" dirty="0" smtClean="0"/>
            <a:t>Es un proceso educativo a corto plazo que recibe la paciente en la consulta médica o en el consultorio de medicina preventiva para desarrollar o adquirir conocimientos y habilidades de cómo llevar a cabo por ella misma una revisión de la glándula mamaria que tiene como objetivo identificar alguna anormalidad</a:t>
          </a:r>
          <a:r>
            <a:rPr lang="es-MX" sz="1100" dirty="0" smtClean="0"/>
            <a:t> anatómica en esa misma área</a:t>
          </a:r>
          <a:r>
            <a:rPr lang="es-MX" sz="1200" dirty="0" smtClean="0"/>
            <a:t>.</a:t>
          </a:r>
          <a:endParaRPr lang="es-MX" sz="1200" dirty="0"/>
        </a:p>
      </dgm:t>
    </dgm:pt>
    <dgm:pt modelId="{FD5C68C2-6F66-4F3D-AC05-6439C64A21BA}" type="sibTrans" cxnId="{158E169D-359F-4437-9344-3BBFB3EB3117}">
      <dgm:prSet/>
      <dgm:spPr/>
      <dgm:t>
        <a:bodyPr/>
        <a:lstStyle/>
        <a:p>
          <a:endParaRPr lang="es-MX"/>
        </a:p>
      </dgm:t>
    </dgm:pt>
    <dgm:pt modelId="{5CBDFD68-7FC1-4400-BADE-A3BF5F093070}" type="parTrans" cxnId="{158E169D-359F-4437-9344-3BBFB3EB3117}">
      <dgm:prSet/>
      <dgm:spPr/>
      <dgm:t>
        <a:bodyPr/>
        <a:lstStyle/>
        <a:p>
          <a:endParaRPr lang="es-MX"/>
        </a:p>
      </dgm:t>
    </dgm:pt>
    <dgm:pt modelId="{B9B378C9-3110-4E05-BC73-54A215005B05}" type="sibTrans" cxnId="{4890CB55-C58C-4085-8199-DBCAEFFDFF0A}">
      <dgm:prSet/>
      <dgm:spPr/>
      <dgm:t>
        <a:bodyPr/>
        <a:lstStyle/>
        <a:p>
          <a:endParaRPr lang="es-MX"/>
        </a:p>
      </dgm:t>
    </dgm:pt>
    <dgm:pt modelId="{F0ACF208-3766-4C42-8EAE-A0B71E607DF2}" type="parTrans" cxnId="{4890CB55-C58C-4085-8199-DBCAEFFDFF0A}">
      <dgm:prSet/>
      <dgm:spPr/>
      <dgm:t>
        <a:bodyPr/>
        <a:lstStyle/>
        <a:p>
          <a:endParaRPr lang="es-MX"/>
        </a:p>
      </dgm:t>
    </dgm:pt>
    <dgm:pt modelId="{234BC92A-7B3C-45A5-BF96-34B91160BC15}">
      <dgm:prSet phldrT="[Texto]" custT="1"/>
      <dgm:spPr/>
      <dgm:t>
        <a:bodyPr/>
        <a:lstStyle/>
        <a:p>
          <a:pPr algn="l"/>
          <a:r>
            <a:rPr lang="es-MX" sz="2000" dirty="0" smtClean="0"/>
            <a:t>Exploración mamaria</a:t>
          </a:r>
        </a:p>
        <a:p>
          <a:pPr algn="just"/>
          <a:r>
            <a:rPr lang="es-MX" sz="1800" dirty="0" smtClean="0"/>
            <a:t>Examen minucioso y detallado de las glándulas mamarias realizado por médico tratante o enfermera de medicina preventiva</a:t>
          </a:r>
          <a:endParaRPr lang="es-MX" sz="1800" dirty="0"/>
        </a:p>
      </dgm:t>
    </dgm:pt>
    <dgm:pt modelId="{B8FD567E-F4C1-48D2-A6F0-573A30BBEC11}" type="sibTrans" cxnId="{387D631C-D55A-4836-BAB9-5E32D12F00E8}">
      <dgm:prSet/>
      <dgm:spPr/>
      <dgm:t>
        <a:bodyPr/>
        <a:lstStyle/>
        <a:p>
          <a:endParaRPr lang="es-MX"/>
        </a:p>
      </dgm:t>
    </dgm:pt>
    <dgm:pt modelId="{8CB691CE-2F74-4A8D-8487-BA9DB4A46E08}" type="parTrans" cxnId="{387D631C-D55A-4836-BAB9-5E32D12F00E8}">
      <dgm:prSet/>
      <dgm:spPr/>
      <dgm:t>
        <a:bodyPr/>
        <a:lstStyle/>
        <a:p>
          <a:endParaRPr lang="es-MX"/>
        </a:p>
      </dgm:t>
    </dgm:pt>
    <dgm:pt modelId="{7A1A3123-608B-4A46-99DB-75CDE92D452E}">
      <dgm:prSet/>
      <dgm:spPr/>
      <dgm:t>
        <a:bodyPr/>
        <a:lstStyle/>
        <a:p>
          <a:r>
            <a:rPr lang="es-MX" smtClean="0"/>
            <a:t>Es la acción de remitir a la paciente al servicio de Medicina Preventiva para realización de exploración mamario por personal de enfermería; así como capacitación para realizarse la autoexploración</a:t>
          </a:r>
          <a:endParaRPr lang="es-MX"/>
        </a:p>
      </dgm:t>
    </dgm:pt>
    <dgm:pt modelId="{DD0359BB-BAD8-483F-9F81-B8DCD4499EC3}" type="parTrans" cxnId="{EA7D333C-6342-4E0D-8E62-19807A3B61D9}">
      <dgm:prSet/>
      <dgm:spPr/>
      <dgm:t>
        <a:bodyPr/>
        <a:lstStyle/>
        <a:p>
          <a:endParaRPr lang="es-MX"/>
        </a:p>
      </dgm:t>
    </dgm:pt>
    <dgm:pt modelId="{78971F1C-DC7B-4CEE-AC26-FC453466B7E9}" type="sibTrans" cxnId="{EA7D333C-6342-4E0D-8E62-19807A3B61D9}">
      <dgm:prSet/>
      <dgm:spPr/>
      <dgm:t>
        <a:bodyPr/>
        <a:lstStyle/>
        <a:p>
          <a:endParaRPr lang="es-MX"/>
        </a:p>
      </dgm:t>
    </dgm:pt>
    <dgm:pt modelId="{CE3C7422-29A7-4347-B01A-F44C65CB5C56}">
      <dgm:prSet phldrT="[Texto]"/>
      <dgm:spPr/>
      <dgm:t>
        <a:bodyPr/>
        <a:lstStyle/>
        <a:p>
          <a:pPr algn="l"/>
          <a:r>
            <a:rPr lang="es-MX" sz="1500" dirty="0" err="1" smtClean="0"/>
            <a:t>Cap</a:t>
          </a:r>
          <a:r>
            <a:rPr lang="es-MX" sz="1500" dirty="0" smtClean="0"/>
            <a:t> para la autoexploración</a:t>
          </a:r>
          <a:endParaRPr lang="es-MX" sz="1500" dirty="0"/>
        </a:p>
      </dgm:t>
    </dgm:pt>
    <dgm:pt modelId="{F04FF148-B882-416C-8CD8-8F3EC0CF82F2}" type="sibTrans" cxnId="{3BDB9ABD-0DB4-4CFA-80D1-77904888A059}">
      <dgm:prSet/>
      <dgm:spPr/>
      <dgm:t>
        <a:bodyPr/>
        <a:lstStyle/>
        <a:p>
          <a:endParaRPr lang="es-MX"/>
        </a:p>
      </dgm:t>
    </dgm:pt>
    <dgm:pt modelId="{CE474DEC-0EC8-40DF-BCD9-D89F737F7530}" type="parTrans" cxnId="{3BDB9ABD-0DB4-4CFA-80D1-77904888A059}">
      <dgm:prSet/>
      <dgm:spPr/>
      <dgm:t>
        <a:bodyPr/>
        <a:lstStyle/>
        <a:p>
          <a:endParaRPr lang="es-MX"/>
        </a:p>
      </dgm:t>
    </dgm:pt>
    <dgm:pt modelId="{B6BC7387-CB51-44B2-98AA-56B8ABB0F626}">
      <dgm:prSet/>
      <dgm:spPr/>
      <dgm:t>
        <a:bodyPr/>
        <a:lstStyle/>
        <a:p>
          <a:r>
            <a:rPr lang="es-MX" dirty="0" err="1" smtClean="0"/>
            <a:t>Envio</a:t>
          </a:r>
          <a:r>
            <a:rPr lang="es-MX" dirty="0" smtClean="0"/>
            <a:t> a </a:t>
          </a:r>
          <a:r>
            <a:rPr lang="es-MX" dirty="0" err="1" smtClean="0"/>
            <a:t>Med</a:t>
          </a:r>
          <a:r>
            <a:rPr lang="es-MX" dirty="0" smtClean="0"/>
            <a:t> </a:t>
          </a:r>
          <a:r>
            <a:rPr lang="es-MX" dirty="0" err="1" smtClean="0"/>
            <a:t>Prev</a:t>
          </a:r>
          <a:r>
            <a:rPr lang="es-MX" dirty="0" smtClean="0"/>
            <a:t> </a:t>
          </a:r>
          <a:endParaRPr lang="es-MX" dirty="0"/>
        </a:p>
      </dgm:t>
    </dgm:pt>
    <dgm:pt modelId="{88250D11-76E3-4F5B-BE31-13932831C3B9}" type="sibTrans" cxnId="{88E8F94A-D0F7-46ED-AD34-C019E3A18003}">
      <dgm:prSet/>
      <dgm:spPr/>
      <dgm:t>
        <a:bodyPr/>
        <a:lstStyle/>
        <a:p>
          <a:endParaRPr lang="es-MX"/>
        </a:p>
      </dgm:t>
    </dgm:pt>
    <dgm:pt modelId="{EDB61DD3-257E-4476-955D-CA4F07BD265F}" type="parTrans" cxnId="{88E8F94A-D0F7-46ED-AD34-C019E3A18003}">
      <dgm:prSet/>
      <dgm:spPr/>
      <dgm:t>
        <a:bodyPr/>
        <a:lstStyle/>
        <a:p>
          <a:endParaRPr lang="es-MX"/>
        </a:p>
      </dgm:t>
    </dgm:pt>
    <dgm:pt modelId="{94D9B29F-04E6-4BDD-8122-8281BE77AC93}" type="pres">
      <dgm:prSet presAssocID="{E346A665-F59C-4CB9-82B1-CAA67A77140E}" presName="Name0" presStyleCnt="0">
        <dgm:presLayoutVars>
          <dgm:dir/>
          <dgm:resizeHandles val="exact"/>
        </dgm:presLayoutVars>
      </dgm:prSet>
      <dgm:spPr/>
    </dgm:pt>
    <dgm:pt modelId="{2EDAA244-0647-45E0-AB87-A9369D7D4F59}" type="pres">
      <dgm:prSet presAssocID="{234BC92A-7B3C-45A5-BF96-34B91160BC15}" presName="node" presStyleLbl="node1" presStyleIdx="0" presStyleCnt="4" custScaleY="90724" custLinFactNeighborX="-513" custLinFactNeighborY="237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2749471-DF03-48EE-B474-9AF1FD78A83E}" type="pres">
      <dgm:prSet presAssocID="{B8FD567E-F4C1-48D2-A6F0-573A30BBEC11}" presName="sibTrans" presStyleCnt="0"/>
      <dgm:spPr/>
    </dgm:pt>
    <dgm:pt modelId="{E60EAD95-BB9C-4195-B25E-D5A4C48D814A}" type="pres">
      <dgm:prSet presAssocID="{CE3C7422-29A7-4347-B01A-F44C65CB5C56}" presName="node" presStyleLbl="node1" presStyleIdx="1" presStyleCnt="4" custScaleY="100000" custLinFactNeighborX="-19640" custLinFactNeighborY="472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0DB2DF6-2D8D-43F5-B0C4-B17B1435081A}" type="pres">
      <dgm:prSet presAssocID="{F04FF148-B882-416C-8CD8-8F3EC0CF82F2}" presName="sibTrans" presStyleCnt="0"/>
      <dgm:spPr/>
    </dgm:pt>
    <dgm:pt modelId="{3EC8DBB3-0941-4E4C-A608-6C108387D70D}" type="pres">
      <dgm:prSet presAssocID="{B6BC7387-CB51-44B2-98AA-56B8ABB0F62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877EC9A-9CC7-4A7E-8B6B-7991CC576FA3}" type="pres">
      <dgm:prSet presAssocID="{88250D11-76E3-4F5B-BE31-13932831C3B9}" presName="sibTrans" presStyleCnt="0"/>
      <dgm:spPr/>
    </dgm:pt>
    <dgm:pt modelId="{F84DF19A-9608-4536-8676-5972424DF906}" type="pres">
      <dgm:prSet presAssocID="{E6FAB6EE-FA60-4FD4-97BD-233397EB4C3E}" presName="node" presStyleLbl="node1" presStyleIdx="3" presStyleCnt="4" custScaleY="98437" custLinFactNeighborX="2828" custLinFactNeighborY="237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4ECD972-7537-435C-B010-205AC035C36A}" type="presOf" srcId="{CA272480-5830-4319-9B0B-425797E194ED}" destId="{E60EAD95-BB9C-4195-B25E-D5A4C48D814A}" srcOrd="0" destOrd="1" presId="urn:microsoft.com/office/officeart/2005/8/layout/hList6"/>
    <dgm:cxn modelId="{E9586B1A-4496-4487-8A71-8574885BF96B}" type="presOf" srcId="{CE3C7422-29A7-4347-B01A-F44C65CB5C56}" destId="{E60EAD95-BB9C-4195-B25E-D5A4C48D814A}" srcOrd="0" destOrd="0" presId="urn:microsoft.com/office/officeart/2005/8/layout/hList6"/>
    <dgm:cxn modelId="{A2A583A5-3821-49BC-B123-485D7E97BC01}" srcId="{E346A665-F59C-4CB9-82B1-CAA67A77140E}" destId="{E6FAB6EE-FA60-4FD4-97BD-233397EB4C3E}" srcOrd="3" destOrd="0" parTransId="{2984AF3B-EEEC-4EEF-B881-77FA0A6465A6}" sibTransId="{CE88C773-BBA0-4C17-92F6-A1A051E1D4F1}"/>
    <dgm:cxn modelId="{387D631C-D55A-4836-BAB9-5E32D12F00E8}" srcId="{E346A665-F59C-4CB9-82B1-CAA67A77140E}" destId="{234BC92A-7B3C-45A5-BF96-34B91160BC15}" srcOrd="0" destOrd="0" parTransId="{8CB691CE-2F74-4A8D-8487-BA9DB4A46E08}" sibTransId="{B8FD567E-F4C1-48D2-A6F0-573A30BBEC11}"/>
    <dgm:cxn modelId="{EA7D333C-6342-4E0D-8E62-19807A3B61D9}" srcId="{B6BC7387-CB51-44B2-98AA-56B8ABB0F626}" destId="{7A1A3123-608B-4A46-99DB-75CDE92D452E}" srcOrd="0" destOrd="0" parTransId="{DD0359BB-BAD8-483F-9F81-B8DCD4499EC3}" sibTransId="{78971F1C-DC7B-4CEE-AC26-FC453466B7E9}"/>
    <dgm:cxn modelId="{88E8F94A-D0F7-46ED-AD34-C019E3A18003}" srcId="{E346A665-F59C-4CB9-82B1-CAA67A77140E}" destId="{B6BC7387-CB51-44B2-98AA-56B8ABB0F626}" srcOrd="2" destOrd="0" parTransId="{EDB61DD3-257E-4476-955D-CA4F07BD265F}" sibTransId="{88250D11-76E3-4F5B-BE31-13932831C3B9}"/>
    <dgm:cxn modelId="{A571D246-D4AD-4AA0-A9B9-3DB926F58912}" srcId="{E6FAB6EE-FA60-4FD4-97BD-233397EB4C3E}" destId="{71811A44-B24E-4BC2-BEA4-1B396BA37F65}" srcOrd="0" destOrd="0" parTransId="{558F07AB-04B9-4BA9-A4A3-084E79283E0C}" sibTransId="{DE377BF6-2B87-4649-A0E9-D33816C0A7ED}"/>
    <dgm:cxn modelId="{3BDB9ABD-0DB4-4CFA-80D1-77904888A059}" srcId="{E346A665-F59C-4CB9-82B1-CAA67A77140E}" destId="{CE3C7422-29A7-4347-B01A-F44C65CB5C56}" srcOrd="1" destOrd="0" parTransId="{CE474DEC-0EC8-40DF-BCD9-D89F737F7530}" sibTransId="{F04FF148-B882-416C-8CD8-8F3EC0CF82F2}"/>
    <dgm:cxn modelId="{158E169D-359F-4437-9344-3BBFB3EB3117}" srcId="{CE3C7422-29A7-4347-B01A-F44C65CB5C56}" destId="{F90C6B86-29DA-404B-B181-B366ED728C3D}" srcOrd="1" destOrd="0" parTransId="{5CBDFD68-7FC1-4400-BADE-A3BF5F093070}" sibTransId="{FD5C68C2-6F66-4F3D-AC05-6439C64A21BA}"/>
    <dgm:cxn modelId="{B0CABC2A-07E4-46F2-91F0-F044CA07DE59}" type="presOf" srcId="{E346A665-F59C-4CB9-82B1-CAA67A77140E}" destId="{94D9B29F-04E6-4BDD-8122-8281BE77AC93}" srcOrd="0" destOrd="0" presId="urn:microsoft.com/office/officeart/2005/8/layout/hList6"/>
    <dgm:cxn modelId="{84B2EEED-8343-44A1-9D41-2B032C95E14D}" type="presOf" srcId="{234BC92A-7B3C-45A5-BF96-34B91160BC15}" destId="{2EDAA244-0647-45E0-AB87-A9369D7D4F59}" srcOrd="0" destOrd="0" presId="urn:microsoft.com/office/officeart/2005/8/layout/hList6"/>
    <dgm:cxn modelId="{F210858E-D4F1-4BCE-9495-5315C2974A0B}" type="presOf" srcId="{E6FAB6EE-FA60-4FD4-97BD-233397EB4C3E}" destId="{F84DF19A-9608-4536-8676-5972424DF906}" srcOrd="0" destOrd="0" presId="urn:microsoft.com/office/officeart/2005/8/layout/hList6"/>
    <dgm:cxn modelId="{0757CD3F-6DBF-4823-890A-138E3ABA9BE9}" type="presOf" srcId="{7A1A3123-608B-4A46-99DB-75CDE92D452E}" destId="{3EC8DBB3-0941-4E4C-A608-6C108387D70D}" srcOrd="0" destOrd="1" presId="urn:microsoft.com/office/officeart/2005/8/layout/hList6"/>
    <dgm:cxn modelId="{4890CB55-C58C-4085-8199-DBCAEFFDFF0A}" srcId="{CE3C7422-29A7-4347-B01A-F44C65CB5C56}" destId="{CA272480-5830-4319-9B0B-425797E194ED}" srcOrd="0" destOrd="0" parTransId="{F0ACF208-3766-4C42-8EAE-A0B71E607DF2}" sibTransId="{B9B378C9-3110-4E05-BC73-54A215005B05}"/>
    <dgm:cxn modelId="{6E59D19A-2CD4-43DA-9371-6049BBD7D535}" type="presOf" srcId="{F90C6B86-29DA-404B-B181-B366ED728C3D}" destId="{E60EAD95-BB9C-4195-B25E-D5A4C48D814A}" srcOrd="0" destOrd="2" presId="urn:microsoft.com/office/officeart/2005/8/layout/hList6"/>
    <dgm:cxn modelId="{5BAD76F1-3454-4263-9B16-33AC5655E3B6}" type="presOf" srcId="{71811A44-B24E-4BC2-BEA4-1B396BA37F65}" destId="{F84DF19A-9608-4536-8676-5972424DF906}" srcOrd="0" destOrd="1" presId="urn:microsoft.com/office/officeart/2005/8/layout/hList6"/>
    <dgm:cxn modelId="{1A5EA684-DC4C-4C78-BF9B-132278D43873}" type="presOf" srcId="{B6BC7387-CB51-44B2-98AA-56B8ABB0F626}" destId="{3EC8DBB3-0941-4E4C-A608-6C108387D70D}" srcOrd="0" destOrd="0" presId="urn:microsoft.com/office/officeart/2005/8/layout/hList6"/>
    <dgm:cxn modelId="{1C0F83E9-5A96-493D-BD5E-C2CD98DA83F6}" type="presParOf" srcId="{94D9B29F-04E6-4BDD-8122-8281BE77AC93}" destId="{2EDAA244-0647-45E0-AB87-A9369D7D4F59}" srcOrd="0" destOrd="0" presId="urn:microsoft.com/office/officeart/2005/8/layout/hList6"/>
    <dgm:cxn modelId="{3E8CD78E-CACE-45A6-A9B7-FD70A0F67789}" type="presParOf" srcId="{94D9B29F-04E6-4BDD-8122-8281BE77AC93}" destId="{72749471-DF03-48EE-B474-9AF1FD78A83E}" srcOrd="1" destOrd="0" presId="urn:microsoft.com/office/officeart/2005/8/layout/hList6"/>
    <dgm:cxn modelId="{6221F3F9-DC06-4B92-94FC-BB6CF4AF6544}" type="presParOf" srcId="{94D9B29F-04E6-4BDD-8122-8281BE77AC93}" destId="{E60EAD95-BB9C-4195-B25E-D5A4C48D814A}" srcOrd="2" destOrd="0" presId="urn:microsoft.com/office/officeart/2005/8/layout/hList6"/>
    <dgm:cxn modelId="{7AC4DD29-A694-4B64-AA35-98A7D2D3F705}" type="presParOf" srcId="{94D9B29F-04E6-4BDD-8122-8281BE77AC93}" destId="{F0DB2DF6-2D8D-43F5-B0C4-B17B1435081A}" srcOrd="3" destOrd="0" presId="urn:microsoft.com/office/officeart/2005/8/layout/hList6"/>
    <dgm:cxn modelId="{4888552F-160E-47C7-AD78-E71FCFADE71B}" type="presParOf" srcId="{94D9B29F-04E6-4BDD-8122-8281BE77AC93}" destId="{3EC8DBB3-0941-4E4C-A608-6C108387D70D}" srcOrd="4" destOrd="0" presId="urn:microsoft.com/office/officeart/2005/8/layout/hList6"/>
    <dgm:cxn modelId="{65BDB973-16F5-4247-A5BE-32E18693DD6E}" type="presParOf" srcId="{94D9B29F-04E6-4BDD-8122-8281BE77AC93}" destId="{C877EC9A-9CC7-4A7E-8B6B-7991CC576FA3}" srcOrd="5" destOrd="0" presId="urn:microsoft.com/office/officeart/2005/8/layout/hList6"/>
    <dgm:cxn modelId="{24D9058C-EE63-45FF-8D32-65F5F2E7503D}" type="presParOf" srcId="{94D9B29F-04E6-4BDD-8122-8281BE77AC93}" destId="{F84DF19A-9608-4536-8676-5972424DF906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735C02-20AA-4E2E-95BD-F652F1034E1D}" type="doc">
      <dgm:prSet loTypeId="urn:microsoft.com/office/officeart/2005/8/layout/hList6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s-MX"/>
        </a:p>
      </dgm:t>
    </dgm:pt>
    <dgm:pt modelId="{1E868350-9A84-4C25-9528-2D3A32C2ACDF}">
      <dgm:prSet phldrT="[Texto]"/>
      <dgm:spPr/>
      <dgm:t>
        <a:bodyPr/>
        <a:lstStyle/>
        <a:p>
          <a:r>
            <a:rPr lang="es-MX" dirty="0" smtClean="0"/>
            <a:t>Población de estudio</a:t>
          </a:r>
          <a:endParaRPr lang="es-MX" dirty="0"/>
        </a:p>
      </dgm:t>
    </dgm:pt>
    <dgm:pt modelId="{04061BB7-0D66-442B-85B7-F8A1BCEA8856}" type="parTrans" cxnId="{D0E4AA2C-B3A7-48E6-8A86-E9E278944ECD}">
      <dgm:prSet/>
      <dgm:spPr/>
      <dgm:t>
        <a:bodyPr/>
        <a:lstStyle/>
        <a:p>
          <a:endParaRPr lang="es-MX"/>
        </a:p>
      </dgm:t>
    </dgm:pt>
    <dgm:pt modelId="{DF549704-C09E-4315-8C89-307EE6B1A467}" type="sibTrans" cxnId="{D0E4AA2C-B3A7-48E6-8A86-E9E278944ECD}">
      <dgm:prSet/>
      <dgm:spPr/>
      <dgm:t>
        <a:bodyPr/>
        <a:lstStyle/>
        <a:p>
          <a:endParaRPr lang="es-MX"/>
        </a:p>
      </dgm:t>
    </dgm:pt>
    <dgm:pt modelId="{BB798460-93F3-41AA-81CC-456259EC4F8C}">
      <dgm:prSet phldrT="[Texto]"/>
      <dgm:spPr/>
      <dgm:t>
        <a:bodyPr/>
        <a:lstStyle/>
        <a:p>
          <a:r>
            <a:rPr lang="es-MX" dirty="0" smtClean="0"/>
            <a:t>Mujeres derechohabientes mayores de 40 años </a:t>
          </a:r>
          <a:endParaRPr lang="es-MX" dirty="0"/>
        </a:p>
      </dgm:t>
    </dgm:pt>
    <dgm:pt modelId="{D4D22259-C139-4589-9885-EC9914273ECF}" type="parTrans" cxnId="{597D7376-1C21-418F-8A39-F31DC4F6BD59}">
      <dgm:prSet/>
      <dgm:spPr/>
      <dgm:t>
        <a:bodyPr/>
        <a:lstStyle/>
        <a:p>
          <a:endParaRPr lang="es-MX"/>
        </a:p>
      </dgm:t>
    </dgm:pt>
    <dgm:pt modelId="{2E80AE87-E133-4EDC-A9A7-DDD00C1FA50D}" type="sibTrans" cxnId="{597D7376-1C21-418F-8A39-F31DC4F6BD59}">
      <dgm:prSet/>
      <dgm:spPr/>
      <dgm:t>
        <a:bodyPr/>
        <a:lstStyle/>
        <a:p>
          <a:endParaRPr lang="es-MX"/>
        </a:p>
      </dgm:t>
    </dgm:pt>
    <dgm:pt modelId="{71497DD9-1E46-49B5-9807-DE5B5349D8B1}">
      <dgm:prSet phldrT="[Texto]" phldr="1"/>
      <dgm:spPr/>
      <dgm:t>
        <a:bodyPr/>
        <a:lstStyle/>
        <a:p>
          <a:endParaRPr lang="es-MX" dirty="0"/>
        </a:p>
      </dgm:t>
    </dgm:pt>
    <dgm:pt modelId="{C479222B-E6A0-4D27-A7B3-D836266D38AC}" type="parTrans" cxnId="{1149667A-4884-4614-A14B-1B9042E3CB1A}">
      <dgm:prSet/>
      <dgm:spPr/>
      <dgm:t>
        <a:bodyPr/>
        <a:lstStyle/>
        <a:p>
          <a:endParaRPr lang="es-MX"/>
        </a:p>
      </dgm:t>
    </dgm:pt>
    <dgm:pt modelId="{D5255BFE-E0EC-4B34-94AC-A9DAC4318FD1}" type="sibTrans" cxnId="{1149667A-4884-4614-A14B-1B9042E3CB1A}">
      <dgm:prSet/>
      <dgm:spPr/>
      <dgm:t>
        <a:bodyPr/>
        <a:lstStyle/>
        <a:p>
          <a:endParaRPr lang="es-MX"/>
        </a:p>
      </dgm:t>
    </dgm:pt>
    <dgm:pt modelId="{42BDE78D-9528-4097-8C44-2D9FA9285496}">
      <dgm:prSet phldrT="[Texto]"/>
      <dgm:spPr/>
      <dgm:t>
        <a:bodyPr/>
        <a:lstStyle/>
        <a:p>
          <a:r>
            <a:rPr lang="es-MX" dirty="0" smtClean="0"/>
            <a:t>Transversal, observacional, comparativo</a:t>
          </a:r>
          <a:endParaRPr lang="es-MX" dirty="0"/>
        </a:p>
      </dgm:t>
    </dgm:pt>
    <dgm:pt modelId="{E0330DF7-87E2-4BE3-9C07-BA7AD57124D0}" type="parTrans" cxnId="{184DD0C9-5B2E-43E0-946C-1C50A1467942}">
      <dgm:prSet/>
      <dgm:spPr/>
      <dgm:t>
        <a:bodyPr/>
        <a:lstStyle/>
        <a:p>
          <a:endParaRPr lang="es-MX"/>
        </a:p>
      </dgm:t>
    </dgm:pt>
    <dgm:pt modelId="{09486CD6-8806-4116-BE4B-A2542C8B2951}" type="sibTrans" cxnId="{184DD0C9-5B2E-43E0-946C-1C50A1467942}">
      <dgm:prSet/>
      <dgm:spPr/>
      <dgm:t>
        <a:bodyPr/>
        <a:lstStyle/>
        <a:p>
          <a:endParaRPr lang="es-MX"/>
        </a:p>
      </dgm:t>
    </dgm:pt>
    <dgm:pt modelId="{C6DCE9EE-4385-4763-A8CD-B055041896DE}">
      <dgm:prSet phldrT="[Texto]" phldr="1"/>
      <dgm:spPr/>
      <dgm:t>
        <a:bodyPr/>
        <a:lstStyle/>
        <a:p>
          <a:endParaRPr lang="es-MX" dirty="0"/>
        </a:p>
      </dgm:t>
    </dgm:pt>
    <dgm:pt modelId="{BC81746B-AA01-49A4-B33E-87B455E72CDA}" type="parTrans" cxnId="{44AA011A-7477-47A5-83FC-9E4849A256EB}">
      <dgm:prSet/>
      <dgm:spPr/>
      <dgm:t>
        <a:bodyPr/>
        <a:lstStyle/>
        <a:p>
          <a:endParaRPr lang="es-MX"/>
        </a:p>
      </dgm:t>
    </dgm:pt>
    <dgm:pt modelId="{27BE58AB-B69B-4704-A40B-B61ADF5AF68A}" type="sibTrans" cxnId="{44AA011A-7477-47A5-83FC-9E4849A256EB}">
      <dgm:prSet/>
      <dgm:spPr/>
      <dgm:t>
        <a:bodyPr/>
        <a:lstStyle/>
        <a:p>
          <a:endParaRPr lang="es-MX"/>
        </a:p>
      </dgm:t>
    </dgm:pt>
    <dgm:pt modelId="{11675ABA-DBB4-4F1B-A936-CC1EB1601DCF}">
      <dgm:prSet phldrT="[Texto]"/>
      <dgm:spPr/>
      <dgm:t>
        <a:bodyPr/>
        <a:lstStyle/>
        <a:p>
          <a:r>
            <a:rPr lang="es-MX" dirty="0" smtClean="0"/>
            <a:t>Diseño de estudio</a:t>
          </a:r>
          <a:endParaRPr lang="es-MX" dirty="0"/>
        </a:p>
      </dgm:t>
    </dgm:pt>
    <dgm:pt modelId="{AC4CB2EA-6F70-468E-BD36-771B116C984C}" type="sibTrans" cxnId="{C9688BC0-78CB-474C-9EDA-E954554B328F}">
      <dgm:prSet/>
      <dgm:spPr/>
      <dgm:t>
        <a:bodyPr/>
        <a:lstStyle/>
        <a:p>
          <a:endParaRPr lang="es-MX"/>
        </a:p>
      </dgm:t>
    </dgm:pt>
    <dgm:pt modelId="{83F4D80D-992A-4CA4-85DA-0F7FCA63045D}" type="parTrans" cxnId="{C9688BC0-78CB-474C-9EDA-E954554B328F}">
      <dgm:prSet/>
      <dgm:spPr/>
      <dgm:t>
        <a:bodyPr/>
        <a:lstStyle/>
        <a:p>
          <a:endParaRPr lang="es-MX"/>
        </a:p>
      </dgm:t>
    </dgm:pt>
    <dgm:pt modelId="{C9F9E952-438E-4D3E-92C1-816197645C45}" type="pres">
      <dgm:prSet presAssocID="{03735C02-20AA-4E2E-95BD-F652F1034E1D}" presName="Name0" presStyleCnt="0">
        <dgm:presLayoutVars>
          <dgm:dir/>
          <dgm:resizeHandles val="exact"/>
        </dgm:presLayoutVars>
      </dgm:prSet>
      <dgm:spPr/>
    </dgm:pt>
    <dgm:pt modelId="{5FC45BF5-E81E-4A6F-89D4-BE34509CDAAE}" type="pres">
      <dgm:prSet presAssocID="{1E868350-9A84-4C25-9528-2D3A32C2ACDF}" presName="node" presStyleLbl="node1" presStyleIdx="0" presStyleCnt="2" custScaleX="268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04F4726-0DEB-484C-BF90-D95B5139B305}" type="pres">
      <dgm:prSet presAssocID="{DF549704-C09E-4315-8C89-307EE6B1A467}" presName="sibTrans" presStyleCnt="0"/>
      <dgm:spPr/>
    </dgm:pt>
    <dgm:pt modelId="{825701A3-6F30-4906-848B-3B3F86780073}" type="pres">
      <dgm:prSet presAssocID="{11675ABA-DBB4-4F1B-A936-CC1EB1601DCF}" presName="node" presStyleLbl="node1" presStyleIdx="1" presStyleCnt="2" custScaleX="2202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51351E2-0734-4B48-82CF-BC9564A789B7}" type="presOf" srcId="{1E868350-9A84-4C25-9528-2D3A32C2ACDF}" destId="{5FC45BF5-E81E-4A6F-89D4-BE34509CDAAE}" srcOrd="0" destOrd="0" presId="urn:microsoft.com/office/officeart/2005/8/layout/hList6"/>
    <dgm:cxn modelId="{424814F8-BFAF-4351-906A-12232640E23D}" type="presOf" srcId="{03735C02-20AA-4E2E-95BD-F652F1034E1D}" destId="{C9F9E952-438E-4D3E-92C1-816197645C45}" srcOrd="0" destOrd="0" presId="urn:microsoft.com/office/officeart/2005/8/layout/hList6"/>
    <dgm:cxn modelId="{1149667A-4884-4614-A14B-1B9042E3CB1A}" srcId="{1E868350-9A84-4C25-9528-2D3A32C2ACDF}" destId="{71497DD9-1E46-49B5-9807-DE5B5349D8B1}" srcOrd="1" destOrd="0" parTransId="{C479222B-E6A0-4D27-A7B3-D836266D38AC}" sibTransId="{D5255BFE-E0EC-4B34-94AC-A9DAC4318FD1}"/>
    <dgm:cxn modelId="{C9688BC0-78CB-474C-9EDA-E954554B328F}" srcId="{03735C02-20AA-4E2E-95BD-F652F1034E1D}" destId="{11675ABA-DBB4-4F1B-A936-CC1EB1601DCF}" srcOrd="1" destOrd="0" parTransId="{83F4D80D-992A-4CA4-85DA-0F7FCA63045D}" sibTransId="{AC4CB2EA-6F70-468E-BD36-771B116C984C}"/>
    <dgm:cxn modelId="{184DD0C9-5B2E-43E0-946C-1C50A1467942}" srcId="{11675ABA-DBB4-4F1B-A936-CC1EB1601DCF}" destId="{42BDE78D-9528-4097-8C44-2D9FA9285496}" srcOrd="0" destOrd="0" parTransId="{E0330DF7-87E2-4BE3-9C07-BA7AD57124D0}" sibTransId="{09486CD6-8806-4116-BE4B-A2542C8B2951}"/>
    <dgm:cxn modelId="{ED6811E8-99C4-42EE-824D-B1821333BEF1}" type="presOf" srcId="{11675ABA-DBB4-4F1B-A936-CC1EB1601DCF}" destId="{825701A3-6F30-4906-848B-3B3F86780073}" srcOrd="0" destOrd="0" presId="urn:microsoft.com/office/officeart/2005/8/layout/hList6"/>
    <dgm:cxn modelId="{A67E68C5-A9DD-4728-9716-4A80C89114BB}" type="presOf" srcId="{42BDE78D-9528-4097-8C44-2D9FA9285496}" destId="{825701A3-6F30-4906-848B-3B3F86780073}" srcOrd="0" destOrd="1" presId="urn:microsoft.com/office/officeart/2005/8/layout/hList6"/>
    <dgm:cxn modelId="{D0E4AA2C-B3A7-48E6-8A86-E9E278944ECD}" srcId="{03735C02-20AA-4E2E-95BD-F652F1034E1D}" destId="{1E868350-9A84-4C25-9528-2D3A32C2ACDF}" srcOrd="0" destOrd="0" parTransId="{04061BB7-0D66-442B-85B7-F8A1BCEA8856}" sibTransId="{DF549704-C09E-4315-8C89-307EE6B1A467}"/>
    <dgm:cxn modelId="{597D7376-1C21-418F-8A39-F31DC4F6BD59}" srcId="{1E868350-9A84-4C25-9528-2D3A32C2ACDF}" destId="{BB798460-93F3-41AA-81CC-456259EC4F8C}" srcOrd="0" destOrd="0" parTransId="{D4D22259-C139-4589-9885-EC9914273ECF}" sibTransId="{2E80AE87-E133-4EDC-A9A7-DDD00C1FA50D}"/>
    <dgm:cxn modelId="{44AA011A-7477-47A5-83FC-9E4849A256EB}" srcId="{11675ABA-DBB4-4F1B-A936-CC1EB1601DCF}" destId="{C6DCE9EE-4385-4763-A8CD-B055041896DE}" srcOrd="1" destOrd="0" parTransId="{BC81746B-AA01-49A4-B33E-87B455E72CDA}" sibTransId="{27BE58AB-B69B-4704-A40B-B61ADF5AF68A}"/>
    <dgm:cxn modelId="{38081EE5-4866-47C3-B1E4-A2BDBF536539}" type="presOf" srcId="{C6DCE9EE-4385-4763-A8CD-B055041896DE}" destId="{825701A3-6F30-4906-848B-3B3F86780073}" srcOrd="0" destOrd="2" presId="urn:microsoft.com/office/officeart/2005/8/layout/hList6"/>
    <dgm:cxn modelId="{B5C84D19-8628-4AB5-ACFE-76888685FC3E}" type="presOf" srcId="{71497DD9-1E46-49B5-9807-DE5B5349D8B1}" destId="{5FC45BF5-E81E-4A6F-89D4-BE34509CDAAE}" srcOrd="0" destOrd="2" presId="urn:microsoft.com/office/officeart/2005/8/layout/hList6"/>
    <dgm:cxn modelId="{BC64A7D5-6352-45F6-AE88-DABF5044CD04}" type="presOf" srcId="{BB798460-93F3-41AA-81CC-456259EC4F8C}" destId="{5FC45BF5-E81E-4A6F-89D4-BE34509CDAAE}" srcOrd="0" destOrd="1" presId="urn:microsoft.com/office/officeart/2005/8/layout/hList6"/>
    <dgm:cxn modelId="{36DDAB52-1346-4A42-AFBA-4EAB3B5E801F}" type="presParOf" srcId="{C9F9E952-438E-4D3E-92C1-816197645C45}" destId="{5FC45BF5-E81E-4A6F-89D4-BE34509CDAAE}" srcOrd="0" destOrd="0" presId="urn:microsoft.com/office/officeart/2005/8/layout/hList6"/>
    <dgm:cxn modelId="{F41FF394-7CE5-4763-94AF-0353403C552F}" type="presParOf" srcId="{C9F9E952-438E-4D3E-92C1-816197645C45}" destId="{E04F4726-0DEB-484C-BF90-D95B5139B305}" srcOrd="1" destOrd="0" presId="urn:microsoft.com/office/officeart/2005/8/layout/hList6"/>
    <dgm:cxn modelId="{8BD72052-4BA3-4357-80E9-232F59F4C515}" type="presParOf" srcId="{C9F9E952-438E-4D3E-92C1-816197645C45}" destId="{825701A3-6F30-4906-848B-3B3F86780073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DAA244-0647-45E0-AB87-A9369D7D4F59}">
      <dsp:nvSpPr>
        <dsp:cNvPr id="0" name=""/>
        <dsp:cNvSpPr/>
      </dsp:nvSpPr>
      <dsp:spPr>
        <a:xfrm rot="16200000">
          <a:off x="-1361243" y="1723026"/>
          <a:ext cx="4666951" cy="1942000"/>
        </a:xfrm>
        <a:prstGeom prst="flowChartManualOperation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Exploración mamaria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Examen minucioso y detallado de las glándulas mamarias realizado por médico tratante o enfermera de medicina preventiva</a:t>
          </a:r>
          <a:endParaRPr lang="es-MX" sz="1800" kern="1200" dirty="0"/>
        </a:p>
      </dsp:txBody>
      <dsp:txXfrm rot="16200000">
        <a:off x="-1361243" y="1723026"/>
        <a:ext cx="4666951" cy="1942000"/>
      </dsp:txXfrm>
    </dsp:sp>
    <dsp:sp modelId="{E60EAD95-BB9C-4195-B25E-D5A4C48D814A}">
      <dsp:nvSpPr>
        <dsp:cNvPr id="0" name=""/>
        <dsp:cNvSpPr/>
      </dsp:nvSpPr>
      <dsp:spPr>
        <a:xfrm rot="16200000">
          <a:off x="459964" y="1601059"/>
          <a:ext cx="5144120" cy="1942000"/>
        </a:xfrm>
        <a:prstGeom prst="flowChartManualOperation">
          <a:avLst/>
        </a:prstGeom>
        <a:solidFill>
          <a:schemeClr val="accent2">
            <a:shade val="50000"/>
            <a:hueOff val="-226275"/>
            <a:satOff val="2546"/>
            <a:lumOff val="2244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620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err="1" smtClean="0"/>
            <a:t>Cap</a:t>
          </a:r>
          <a:r>
            <a:rPr lang="es-MX" sz="1500" kern="1200" dirty="0" smtClean="0"/>
            <a:t> para la autoexploración</a:t>
          </a:r>
          <a:endParaRPr lang="es-MX" sz="1500" kern="1200" dirty="0"/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kern="1200" dirty="0" smtClean="0"/>
            <a:t>Es un proceso educativo a corto plazo que recibe la paciente en la consulta médica o en el consultorio de medicina preventiva para desarrollar o adquirir conocimientos y habilidades de cómo llevar a cabo por ella misma una revisión de la glándula mamaria que tiene como objetivo identificar alguna anormalidad</a:t>
          </a:r>
          <a:r>
            <a:rPr lang="es-MX" sz="1100" kern="1200" dirty="0" smtClean="0"/>
            <a:t> anatómica en esa misma área</a:t>
          </a:r>
          <a:r>
            <a:rPr lang="es-MX" sz="1200" kern="1200" dirty="0" smtClean="0"/>
            <a:t>.</a:t>
          </a:r>
          <a:endParaRPr lang="es-MX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200" kern="1200" dirty="0"/>
        </a:p>
      </dsp:txBody>
      <dsp:txXfrm rot="16200000">
        <a:off x="459964" y="1601059"/>
        <a:ext cx="5144120" cy="1942000"/>
      </dsp:txXfrm>
    </dsp:sp>
    <dsp:sp modelId="{3EC8DBB3-0941-4E4C-A608-6C108387D70D}">
      <dsp:nvSpPr>
        <dsp:cNvPr id="0" name=""/>
        <dsp:cNvSpPr/>
      </dsp:nvSpPr>
      <dsp:spPr>
        <a:xfrm rot="16200000">
          <a:off x="2576221" y="1601059"/>
          <a:ext cx="5144120" cy="1942000"/>
        </a:xfrm>
        <a:prstGeom prst="flowChartManualOperation">
          <a:avLst/>
        </a:prstGeom>
        <a:solidFill>
          <a:schemeClr val="accent2">
            <a:shade val="50000"/>
            <a:hueOff val="-452550"/>
            <a:satOff val="5092"/>
            <a:lumOff val="44881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5466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err="1" smtClean="0"/>
            <a:t>Envio</a:t>
          </a:r>
          <a:r>
            <a:rPr lang="es-MX" sz="1800" kern="1200" dirty="0" smtClean="0"/>
            <a:t> a </a:t>
          </a:r>
          <a:r>
            <a:rPr lang="es-MX" sz="1800" kern="1200" dirty="0" err="1" smtClean="0"/>
            <a:t>Med</a:t>
          </a:r>
          <a:r>
            <a:rPr lang="es-MX" sz="1800" kern="1200" dirty="0" smtClean="0"/>
            <a:t> </a:t>
          </a:r>
          <a:r>
            <a:rPr lang="es-MX" sz="1800" kern="1200" dirty="0" err="1" smtClean="0"/>
            <a:t>Prev</a:t>
          </a:r>
          <a:r>
            <a:rPr lang="es-MX" sz="1800" kern="1200" dirty="0" smtClean="0"/>
            <a:t> </a:t>
          </a:r>
          <a:endParaRPr lang="es-MX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smtClean="0"/>
            <a:t>Es la acción de remitir a la paciente al servicio de Medicina Preventiva para realización de exploración mamario por personal de enfermería; así como capacitación para realizarse la autoexploración</a:t>
          </a:r>
          <a:endParaRPr lang="es-MX" sz="1400" kern="1200"/>
        </a:p>
      </dsp:txBody>
      <dsp:txXfrm rot="16200000">
        <a:off x="2576221" y="1601059"/>
        <a:ext cx="5144120" cy="1942000"/>
      </dsp:txXfrm>
    </dsp:sp>
    <dsp:sp modelId="{F84DF19A-9608-4536-8676-5972424DF906}">
      <dsp:nvSpPr>
        <dsp:cNvPr id="0" name=""/>
        <dsp:cNvSpPr/>
      </dsp:nvSpPr>
      <dsp:spPr>
        <a:xfrm rot="16200000">
          <a:off x="4706052" y="1641260"/>
          <a:ext cx="5063717" cy="1942000"/>
        </a:xfrm>
        <a:prstGeom prst="flowChartManualOperation">
          <a:avLst/>
        </a:prstGeom>
        <a:solidFill>
          <a:schemeClr val="accent2">
            <a:shade val="50000"/>
            <a:hueOff val="-226275"/>
            <a:satOff val="2546"/>
            <a:lumOff val="2244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0" rIns="8255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Envío a mastografía</a:t>
          </a:r>
          <a:endParaRPr lang="es-MX" sz="1800" kern="1200" dirty="0"/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300" kern="1200" dirty="0" smtClean="0"/>
            <a:t>Es la acción preventiva que consiste en elaborar requisición por escrito de estudio para- clínico al servicio de imagenología, específicamente orientado a visualización por imágenes radiológicas del tejido mamario</a:t>
          </a:r>
          <a:endParaRPr lang="es-MX" sz="1500" kern="1200" dirty="0"/>
        </a:p>
      </dsp:txBody>
      <dsp:txXfrm rot="16200000">
        <a:off x="4706052" y="1641260"/>
        <a:ext cx="5063717" cy="19420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C45BF5-E81E-4A6F-89D4-BE34509CDAAE}">
      <dsp:nvSpPr>
        <dsp:cNvPr id="0" name=""/>
        <dsp:cNvSpPr/>
      </dsp:nvSpPr>
      <dsp:spPr>
        <a:xfrm rot="16200000">
          <a:off x="727032" y="1083530"/>
          <a:ext cx="4389120" cy="2222058"/>
        </a:xfrm>
        <a:prstGeom prst="flowChartManualOperation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1325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Población de estudio</a:t>
          </a:r>
          <a:endParaRPr lang="es-MX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dirty="0" smtClean="0"/>
            <a:t>Mujeres derechohabientes mayores de 40 años </a:t>
          </a:r>
          <a:endParaRPr lang="es-MX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700" kern="1200" dirty="0"/>
        </a:p>
      </dsp:txBody>
      <dsp:txXfrm rot="16200000">
        <a:off x="727032" y="1083530"/>
        <a:ext cx="4389120" cy="2222058"/>
      </dsp:txXfrm>
    </dsp:sp>
    <dsp:sp modelId="{825701A3-6F30-4906-848B-3B3F86780073}">
      <dsp:nvSpPr>
        <dsp:cNvPr id="0" name=""/>
        <dsp:cNvSpPr/>
      </dsp:nvSpPr>
      <dsp:spPr>
        <a:xfrm rot="16200000">
          <a:off x="3373023" y="1281443"/>
          <a:ext cx="4389120" cy="1826233"/>
        </a:xfrm>
        <a:prstGeom prst="flowChartManualOperation">
          <a:avLst/>
        </a:prstGeom>
        <a:solidFill>
          <a:schemeClr val="accent2">
            <a:shade val="80000"/>
            <a:hueOff val="-358308"/>
            <a:satOff val="5912"/>
            <a:lumOff val="248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1325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Diseño de estudio</a:t>
          </a:r>
          <a:endParaRPr lang="es-MX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dirty="0" smtClean="0"/>
            <a:t>Transversal, observacional, comparativo</a:t>
          </a:r>
          <a:endParaRPr lang="es-MX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700" kern="1200" dirty="0"/>
        </a:p>
      </dsp:txBody>
      <dsp:txXfrm rot="16200000">
        <a:off x="3373023" y="1281443"/>
        <a:ext cx="4389120" cy="18262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00AB-D711-45A3-8AD3-FEF4AFE62F2B}" type="datetimeFigureOut">
              <a:rPr lang="es-MX" smtClean="0"/>
              <a:pPr/>
              <a:t>19/02/2014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E5F7-4AEA-4655-9CF1-13553694E59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00AB-D711-45A3-8AD3-FEF4AFE62F2B}" type="datetimeFigureOut">
              <a:rPr lang="es-MX" smtClean="0"/>
              <a:pPr/>
              <a:t>19/02/2014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E5F7-4AEA-4655-9CF1-13553694E59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00AB-D711-45A3-8AD3-FEF4AFE62F2B}" type="datetimeFigureOut">
              <a:rPr lang="es-MX" smtClean="0"/>
              <a:pPr/>
              <a:t>19/02/2014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E5F7-4AEA-4655-9CF1-13553694E59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00AB-D711-45A3-8AD3-FEF4AFE62F2B}" type="datetimeFigureOut">
              <a:rPr lang="es-MX" smtClean="0"/>
              <a:pPr/>
              <a:t>19/02/2014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E5F7-4AEA-4655-9CF1-13553694E59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00AB-D711-45A3-8AD3-FEF4AFE62F2B}" type="datetimeFigureOut">
              <a:rPr lang="es-MX" smtClean="0"/>
              <a:pPr/>
              <a:t>19/02/2014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E5F7-4AEA-4655-9CF1-13553694E59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00AB-D711-45A3-8AD3-FEF4AFE62F2B}" type="datetimeFigureOut">
              <a:rPr lang="es-MX" smtClean="0"/>
              <a:pPr/>
              <a:t>19/02/2014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E5F7-4AEA-4655-9CF1-13553694E59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00AB-D711-45A3-8AD3-FEF4AFE62F2B}" type="datetimeFigureOut">
              <a:rPr lang="es-MX" smtClean="0"/>
              <a:pPr/>
              <a:t>19/02/2014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E5F7-4AEA-4655-9CF1-13553694E59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00AB-D711-45A3-8AD3-FEF4AFE62F2B}" type="datetimeFigureOut">
              <a:rPr lang="es-MX" smtClean="0"/>
              <a:pPr/>
              <a:t>19/02/2014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E5F7-4AEA-4655-9CF1-13553694E59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00AB-D711-45A3-8AD3-FEF4AFE62F2B}" type="datetimeFigureOut">
              <a:rPr lang="es-MX" smtClean="0"/>
              <a:pPr/>
              <a:t>19/02/2014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E5F7-4AEA-4655-9CF1-13553694E59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00AB-D711-45A3-8AD3-FEF4AFE62F2B}" type="datetimeFigureOut">
              <a:rPr lang="es-MX" smtClean="0"/>
              <a:pPr/>
              <a:t>19/02/2014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E5F7-4AEA-4655-9CF1-13553694E59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00AB-D711-45A3-8AD3-FEF4AFE62F2B}" type="datetimeFigureOut">
              <a:rPr lang="es-MX" smtClean="0"/>
              <a:pPr/>
              <a:t>19/02/2014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73E5F7-4AEA-4655-9CF1-13553694E59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A100AB-D711-45A3-8AD3-FEF4AFE62F2B}" type="datetimeFigureOut">
              <a:rPr lang="es-MX" smtClean="0"/>
              <a:pPr/>
              <a:t>19/02/2014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73E5F7-4AEA-4655-9CF1-13553694E59E}" type="slidenum">
              <a:rPr lang="es-MX" smtClean="0"/>
              <a:pPr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547664" y="1052736"/>
            <a:ext cx="7276888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Detección oportuna de </a:t>
            </a:r>
            <a:r>
              <a:rPr lang="es-ES" sz="2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cancer</a:t>
            </a:r>
            <a:r>
              <a:rPr lang="es-ES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de mama acciones </a:t>
            </a:r>
            <a:r>
              <a:rPr lang="es-ES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realizadas  </a:t>
            </a:r>
            <a:r>
              <a:rPr lang="es-ES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en mujeres mayores de 40 </a:t>
            </a:r>
            <a:r>
              <a:rPr lang="es-ES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años</a:t>
            </a:r>
          </a:p>
          <a:p>
            <a:pPr algn="ctr"/>
            <a:r>
              <a:rPr lang="es-E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En una unidad de medicina familiar</a:t>
            </a:r>
            <a:endParaRPr lang="es-E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1224136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1547664" y="2780928"/>
            <a:ext cx="7272808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2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ndalus" panose="02020603050405020304" pitchFamily="18" charset="-78"/>
              </a:rPr>
              <a:t>INSTITUTO MEXICANO DEL SEGURO SOCIAL</a:t>
            </a:r>
          </a:p>
          <a:p>
            <a:pPr algn="ctr"/>
            <a:r>
              <a:rPr lang="es-MX" sz="2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ndalus" panose="02020603050405020304" pitchFamily="18" charset="-78"/>
              </a:rPr>
              <a:t>Delegación Veracruz Sur</a:t>
            </a:r>
            <a:endParaRPr lang="es-MX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51520" y="4941168"/>
            <a:ext cx="7272808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es-MX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nstantia" pitchFamily="18" charset="0"/>
                <a:cs typeface="Andalus" panose="02020603050405020304" pitchFamily="18" charset="-78"/>
              </a:rPr>
              <a:t>Grado a </a:t>
            </a:r>
            <a:r>
              <a:rPr lang="es-MX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nstantia" pitchFamily="18" charset="0"/>
                <a:cs typeface="Andalus" panose="02020603050405020304" pitchFamily="18" charset="-78"/>
              </a:rPr>
              <a:t>obtener: Especialista </a:t>
            </a:r>
            <a:r>
              <a:rPr lang="es-MX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nstantia" pitchFamily="18" charset="0"/>
                <a:cs typeface="Andalus" panose="02020603050405020304" pitchFamily="18" charset="-78"/>
              </a:rPr>
              <a:t>en Medicina Familiar </a:t>
            </a:r>
          </a:p>
          <a:p>
            <a:r>
              <a:rPr lang="es-MX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nstantia" pitchFamily="18" charset="0"/>
                <a:cs typeface="Andalus" panose="02020603050405020304" pitchFamily="18" charset="-78"/>
              </a:rPr>
              <a:t>Presenta: FRANCISCA María chave </a:t>
            </a:r>
            <a:r>
              <a:rPr lang="es-MX" sz="2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nstantia" pitchFamily="18" charset="0"/>
                <a:cs typeface="Andalus" panose="02020603050405020304" pitchFamily="18" charset="-78"/>
              </a:rPr>
              <a:t>bontempo</a:t>
            </a:r>
            <a:r>
              <a:rPr lang="es-MX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nstantia" pitchFamily="18" charset="0"/>
                <a:cs typeface="Andalus" panose="02020603050405020304" pitchFamily="18" charset="-78"/>
              </a:rPr>
              <a:t> </a:t>
            </a:r>
            <a:endParaRPr lang="es-MX" sz="2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nstantia" pitchFamily="18" charset="0"/>
              <a:cs typeface="Andalus" panose="02020603050405020304" pitchFamily="18" charset="-78"/>
            </a:endParaRPr>
          </a:p>
          <a:p>
            <a:r>
              <a:rPr lang="es-MX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nstantia" pitchFamily="18" charset="0"/>
                <a:cs typeface="Andalus" panose="02020603050405020304" pitchFamily="18" charset="-78"/>
              </a:rPr>
              <a:t>Asesor: Dra. </a:t>
            </a:r>
            <a:r>
              <a:rPr lang="es-MX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nstantia" pitchFamily="18" charset="0"/>
                <a:cs typeface="Andalus" panose="02020603050405020304" pitchFamily="18" charset="-78"/>
              </a:rPr>
              <a:t>María aurea </a:t>
            </a:r>
            <a:r>
              <a:rPr lang="es-MX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nstantia" pitchFamily="18" charset="0"/>
                <a:cs typeface="Andalus" panose="02020603050405020304" pitchFamily="18" charset="-78"/>
              </a:rPr>
              <a:t>mendoza</a:t>
            </a:r>
            <a:r>
              <a:rPr lang="es-MX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nstantia" pitchFamily="18" charset="0"/>
                <a:cs typeface="Andalus" panose="02020603050405020304" pitchFamily="18" charset="-78"/>
              </a:rPr>
              <a:t> </a:t>
            </a:r>
            <a:r>
              <a:rPr lang="es-MX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nstantia" pitchFamily="18" charset="0"/>
                <a:cs typeface="Andalus" panose="02020603050405020304" pitchFamily="18" charset="-78"/>
              </a:rPr>
              <a:t>olvera</a:t>
            </a:r>
            <a:endParaRPr lang="es-MX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nstantia" pitchFamily="18" charset="0"/>
            </a:endParaRPr>
          </a:p>
        </p:txBody>
      </p:sp>
      <p:pic>
        <p:nvPicPr>
          <p:cNvPr id="9" name="Imagen 2" descr="IMS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941168"/>
            <a:ext cx="1440160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CONCLUSIONES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Las acciones de prevención para la detección oportuna de </a:t>
            </a:r>
            <a:r>
              <a:rPr lang="es-MX" dirty="0" err="1" smtClean="0"/>
              <a:t>CaMa</a:t>
            </a:r>
            <a:r>
              <a:rPr lang="es-MX" dirty="0" smtClean="0"/>
              <a:t> es bajo en el consultorio de medicina familiar de la UMF 61.</a:t>
            </a:r>
          </a:p>
          <a:p>
            <a:pPr algn="just"/>
            <a:r>
              <a:rPr lang="es-MX" dirty="0" smtClean="0"/>
              <a:t>Por lo que se concluye que es necesario reforzar los programas de prevención en la fase de implementación para dicha enfermedad.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INTRODUCCION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MX" dirty="0" smtClean="0"/>
              <a:t>El cáncer de mama es una neoplasia maligna que tiene su origen en la proliferación acelerada e incontrolada de células que tapizan,, en 90% de los casos, el interior de los conductos que llevan la leche desde los </a:t>
            </a:r>
            <a:r>
              <a:rPr lang="es-MX" dirty="0" err="1" smtClean="0"/>
              <a:t>acinos</a:t>
            </a:r>
            <a:r>
              <a:rPr lang="es-MX" dirty="0" smtClean="0"/>
              <a:t> glandulares, hasta los conductos galactóforos, situados detrás de la areola y el pezón.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Se han identificado en los últimos  años que existen acciones de prevención clasificada como primaria y secundaria para identificar tempranamente signos y síntomas de </a:t>
            </a:r>
            <a:r>
              <a:rPr lang="es-MX" dirty="0" err="1" smtClean="0"/>
              <a:t>CaMa</a:t>
            </a:r>
            <a:r>
              <a:rPr lang="es-MX" dirty="0" smtClean="0"/>
              <a:t> estas son:</a:t>
            </a:r>
          </a:p>
          <a:p>
            <a:pPr algn="just"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dirty="0" smtClean="0"/>
              <a:t>Capacitación para la autoexploración mamario: preparación que recibe la paciente en la consulta médica o consultorio de medicina preventiva para desarrollar conocimientos y habilidades de cómo llevar a cabo ella misma una revisión de la glándula mamaria e identificar cualquier anomalía.</a:t>
            </a:r>
          </a:p>
          <a:p>
            <a:endParaRPr lang="es-MX" dirty="0" smtClean="0"/>
          </a:p>
          <a:p>
            <a:r>
              <a:rPr lang="es-MX" dirty="0" smtClean="0"/>
              <a:t>Exploración clínica especifica: examen minucioso y detallado de las glándulas mamarias realizado por médico tratante o enfermera de medicina preventiva con el fin de detectar cambios </a:t>
            </a:r>
            <a:r>
              <a:rPr lang="es-MX" smtClean="0"/>
              <a:t>anatómicos anormales.</a:t>
            </a:r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Envío a mastografía: elaboración de requisición por escrito de estudio paraclínico al servicio de imagenología orientado a visualización del tejido mamario por imágenes radiológicas.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JUSTIFICACIÓN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MX" dirty="0" smtClean="0"/>
              <a:t>En México </a:t>
            </a:r>
            <a:r>
              <a:rPr lang="es-MX" dirty="0" smtClean="0"/>
              <a:t>se presenta 17 muertes por cada 100mil mujeres por cáncer de mama, por lo que la</a:t>
            </a:r>
            <a:r>
              <a:rPr lang="es-MX" dirty="0" smtClean="0"/>
              <a:t> OMS recomienda que la prevención primaria es fundamental en la lucha contra la enfermedad </a:t>
            </a:r>
            <a:r>
              <a:rPr lang="es-MX" dirty="0" err="1" smtClean="0"/>
              <a:t>neoplásica</a:t>
            </a:r>
            <a:r>
              <a:rPr lang="es-MX" dirty="0" smtClean="0"/>
              <a:t>, siendo la educación en salud a la población un pilar importante para tomar conciencia de la necesidad de evaluaciones médicas periódicas para un diagnóstico precoz, basándose en 3 aspectos fundamentales: el autoexamen mamario, la exploración clínica y el empleo de medios diagnósticos como la mamografía.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PLANTEAMIENTO DEL PROBLEMA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EL </a:t>
            </a:r>
            <a:r>
              <a:rPr lang="es-MX" dirty="0" err="1" smtClean="0"/>
              <a:t>CaMa</a:t>
            </a:r>
            <a:r>
              <a:rPr lang="es-MX" dirty="0" smtClean="0"/>
              <a:t>  se ha convertido en un serio problema de salud con aumento de la tasa de incidencia así como mortalidad, convirtiéndose desde 2006 en la primera causa de muerte en México.</a:t>
            </a:r>
          </a:p>
          <a:p>
            <a:endParaRPr lang="es-MX" dirty="0" smtClean="0"/>
          </a:p>
          <a:p>
            <a:r>
              <a:rPr lang="es-MX" dirty="0" smtClean="0"/>
              <a:t>Es necesario evaluar los procesos de implementación de los programas de detección oportuna de esta enfermedad, la frecuencia con la que se realizan y si son suficientes para lograr el impacto deseado.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HIPÓTESIS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La proporción de acciones sobre detección oportuna de </a:t>
            </a:r>
            <a:r>
              <a:rPr lang="es-MX" dirty="0" err="1" smtClean="0"/>
              <a:t>CaMa</a:t>
            </a:r>
            <a:r>
              <a:rPr lang="es-MX" dirty="0" smtClean="0"/>
              <a:t> realizadas en la UMF No 61 en mujeres mayores de 40 años es baja.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s-MX" dirty="0" smtClean="0"/>
              <a:t>Metodología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539552" y="1412776"/>
          <a:ext cx="8208912" cy="5144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467544" y="141277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Variables de estudio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67544" y="2060848"/>
          <a:ext cx="8291264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RESULTADOS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MX" dirty="0" smtClean="0"/>
              <a:t>DE ACUERDO AL </a:t>
            </a:r>
            <a:r>
              <a:rPr lang="es-MX" dirty="0" smtClean="0"/>
              <a:t>TOTAL DEL GRUPO DE ESTUDIO </a:t>
            </a:r>
            <a:r>
              <a:rPr lang="es-MX" dirty="0" smtClean="0"/>
              <a:t>SE ENCONTRÓ QUE:</a:t>
            </a:r>
          </a:p>
          <a:p>
            <a:pPr algn="just"/>
            <a:r>
              <a:rPr lang="es-MX" dirty="0" smtClean="0"/>
              <a:t> 21% ( 50) SE LES REALIZÓ EXPLORACIÓN MAMARIO POR PARTE DE MÉDICO TRATANTE.</a:t>
            </a:r>
          </a:p>
          <a:p>
            <a:pPr algn="just"/>
            <a:r>
              <a:rPr lang="es-MX" dirty="0" smtClean="0"/>
              <a:t>AL 31% /72) EL MÉDICO LAS CAPACITÓ PARA LA AUTOEXPLORACIÓN</a:t>
            </a:r>
          </a:p>
          <a:p>
            <a:pPr algn="just"/>
            <a:r>
              <a:rPr lang="es-MX" dirty="0" smtClean="0"/>
              <a:t>EL 51</a:t>
            </a:r>
            <a:r>
              <a:rPr lang="es-MX" dirty="0" smtClean="0"/>
              <a:t>% (119) </a:t>
            </a:r>
            <a:r>
              <a:rPr lang="es-MX" dirty="0" smtClean="0"/>
              <a:t>FUERON ENVIADAS AL SERVICIO DE MEDICINA PREVENTIVA  </a:t>
            </a:r>
          </a:p>
          <a:p>
            <a:pPr algn="just"/>
            <a:r>
              <a:rPr lang="es-MX" dirty="0" smtClean="0"/>
              <a:t> 31% FUERON ENVIADAS POR EL MÉDICO TRATANTE PARA REALIZACIÓN DE MASTOGRAFÍA.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1959</TotalTime>
  <Words>700</Words>
  <Application>Microsoft Office PowerPoint</Application>
  <PresentationFormat>Presentación en pantalla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Flujo</vt:lpstr>
      <vt:lpstr>Diapositiva 1</vt:lpstr>
      <vt:lpstr>INTRODUCCION</vt:lpstr>
      <vt:lpstr>Diapositiva 3</vt:lpstr>
      <vt:lpstr>JUSTIFICACIÓN</vt:lpstr>
      <vt:lpstr>PLANTEAMIENTO DEL PROBLEMA</vt:lpstr>
      <vt:lpstr>HIPÓTESIS</vt:lpstr>
      <vt:lpstr>Metodología</vt:lpstr>
      <vt:lpstr>Diapositiva 8</vt:lpstr>
      <vt:lpstr>RESULTADOS</vt:lpstr>
      <vt:lpstr>CONCLUSIONES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Fran</dc:creator>
  <cp:lastModifiedBy>Fran</cp:lastModifiedBy>
  <cp:revision>10</cp:revision>
  <dcterms:created xsi:type="dcterms:W3CDTF">2014-02-19T01:34:16Z</dcterms:created>
  <dcterms:modified xsi:type="dcterms:W3CDTF">2014-02-20T23:31:45Z</dcterms:modified>
</cp:coreProperties>
</file>