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E7F9-C1DD-4DCD-90A1-554C2A4548BC}" type="datetimeFigureOut">
              <a:rPr lang="es-MX" smtClean="0"/>
              <a:pPr/>
              <a:t>31/01/2014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85DC-95F2-4995-901A-026ECDDCEA4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846640" cy="1730623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DAÑO HEPATOCELULAR EN LA</a:t>
            </a:r>
            <a:b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COLECISTECTOMIA LAPAROSCOPICA </a:t>
            </a:r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s-MX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 </a:t>
            </a:r>
            <a: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</a:t>
            </a:r>
            <a:b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s-MX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HOSPITAL GENERAL ISSSTE VERACRUZ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s-MX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>Dra</a:t>
            </a:r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. Miriam Patricia Beltrán López</a:t>
            </a:r>
          </a:p>
          <a:p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Director de tesis:</a:t>
            </a:r>
          </a:p>
          <a:p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Dr. Marco Antonio Regalado </a:t>
            </a:r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>Torres</a:t>
            </a:r>
            <a:endParaRPr lang="es-MX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MX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3 Imagen" descr="U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937880" cy="107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 r="67961" b="-977"/>
          <a:stretch>
            <a:fillRect/>
          </a:stretch>
        </p:blipFill>
        <p:spPr bwMode="auto">
          <a:xfrm>
            <a:off x="7452320" y="548680"/>
            <a:ext cx="1040396" cy="104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076056" y="59492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rgbClr val="00B0F0"/>
                </a:solidFill>
              </a:rPr>
              <a:t>ENERO 2014</a:t>
            </a:r>
            <a:endParaRPr lang="es-MX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INTRODUCCION </a:t>
            </a:r>
            <a:endParaRPr lang="es-MX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MX" dirty="0" smtClean="0"/>
              <a:t>En la actualidad la colecistectomía laparoscópica se considera estándar de oro para resolución de colecistitis </a:t>
            </a:r>
          </a:p>
          <a:p>
            <a:r>
              <a:rPr lang="es-MX" dirty="0" smtClean="0"/>
              <a:t>El neumoperitoneo propicia </a:t>
            </a:r>
            <a:r>
              <a:rPr lang="es-MX" dirty="0"/>
              <a:t>alteraciones hemodinámicas, pulmonares, renales y </a:t>
            </a:r>
            <a:r>
              <a:rPr lang="es-MX" dirty="0" smtClean="0"/>
              <a:t>hepáticas</a:t>
            </a:r>
          </a:p>
          <a:p>
            <a:r>
              <a:rPr lang="es-MX" dirty="0" smtClean="0"/>
              <a:t>Se </a:t>
            </a:r>
            <a:r>
              <a:rPr lang="es-MX" dirty="0"/>
              <a:t>pretende determinar y confirmar la existencia de daño hepatocelular </a:t>
            </a:r>
            <a:r>
              <a:rPr lang="es-MX" dirty="0" smtClean="0"/>
              <a:t>para </a:t>
            </a:r>
            <a:r>
              <a:rPr lang="es-MX" dirty="0"/>
              <a:t>disminuir el daño hepático al mínimo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JUSTIFICACION</a:t>
            </a:r>
            <a:endParaRPr lang="es-MX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Existe controversia en uso neumoperitoneo a </a:t>
            </a:r>
            <a:r>
              <a:rPr lang="es-MX" b="1" dirty="0">
                <a:solidFill>
                  <a:schemeClr val="tx1"/>
                </a:solidFill>
              </a:rPr>
              <a:t>niveles </a:t>
            </a:r>
            <a:r>
              <a:rPr lang="es-MX" b="1" dirty="0" smtClean="0">
                <a:solidFill>
                  <a:schemeClr val="tx1"/>
                </a:solidFill>
              </a:rPr>
              <a:t>de 10 </a:t>
            </a:r>
            <a:r>
              <a:rPr lang="es-MX" b="1" dirty="0">
                <a:solidFill>
                  <a:schemeClr val="tx1"/>
                </a:solidFill>
              </a:rPr>
              <a:t>mmHg </a:t>
            </a:r>
            <a:r>
              <a:rPr lang="es-MX" b="1" dirty="0" smtClean="0">
                <a:solidFill>
                  <a:schemeClr val="tx1"/>
                </a:solidFill>
              </a:rPr>
              <a:t>inician alteraciones </a:t>
            </a:r>
            <a:r>
              <a:rPr lang="es-MX" b="1" dirty="0">
                <a:solidFill>
                  <a:schemeClr val="tx1"/>
                </a:solidFill>
              </a:rPr>
              <a:t>hemodinámicas </a:t>
            </a:r>
            <a:r>
              <a:rPr lang="es-MX" b="1" dirty="0" smtClean="0">
                <a:solidFill>
                  <a:schemeClr val="tx1"/>
                </a:solidFill>
              </a:rPr>
              <a:t>en consecuencia </a:t>
            </a:r>
            <a:r>
              <a:rPr lang="es-MX" b="1" dirty="0">
                <a:solidFill>
                  <a:schemeClr val="tx1"/>
                </a:solidFill>
              </a:rPr>
              <a:t>a nivel hepático por disminución en el flujo esplácnico y </a:t>
            </a:r>
            <a:r>
              <a:rPr lang="es-MX" b="1" dirty="0" smtClean="0">
                <a:solidFill>
                  <a:schemeClr val="tx1"/>
                </a:solidFill>
              </a:rPr>
              <a:t>portal.</a:t>
            </a:r>
          </a:p>
          <a:p>
            <a:r>
              <a:rPr lang="es-MX" b="1" dirty="0" smtClean="0">
                <a:solidFill>
                  <a:schemeClr val="tx1"/>
                </a:solidFill>
              </a:rPr>
              <a:t>No </a:t>
            </a:r>
            <a:r>
              <a:rPr lang="es-MX" b="1" dirty="0">
                <a:solidFill>
                  <a:schemeClr val="tx1"/>
                </a:solidFill>
              </a:rPr>
              <a:t>existen trabajos </a:t>
            </a:r>
            <a:r>
              <a:rPr lang="es-MX" b="1" dirty="0" smtClean="0">
                <a:solidFill>
                  <a:schemeClr val="tx1"/>
                </a:solidFill>
              </a:rPr>
              <a:t>que </a:t>
            </a:r>
            <a:r>
              <a:rPr lang="es-MX" b="1" dirty="0">
                <a:solidFill>
                  <a:schemeClr val="tx1"/>
                </a:solidFill>
              </a:rPr>
              <a:t>afirmen el daño hepatocelular </a:t>
            </a:r>
            <a:r>
              <a:rPr lang="es-MX" b="1" dirty="0" smtClean="0">
                <a:solidFill>
                  <a:schemeClr val="tx1"/>
                </a:solidFill>
              </a:rPr>
              <a:t>en </a:t>
            </a:r>
            <a:r>
              <a:rPr lang="es-MX" b="1" dirty="0">
                <a:solidFill>
                  <a:schemeClr val="tx1"/>
                </a:solidFill>
              </a:rPr>
              <a:t>la colecistectomía </a:t>
            </a:r>
            <a:r>
              <a:rPr lang="es-MX" b="1" dirty="0" smtClean="0">
                <a:solidFill>
                  <a:schemeClr val="tx1"/>
                </a:solidFill>
              </a:rPr>
              <a:t>laparoscópica</a:t>
            </a:r>
          </a:p>
          <a:p>
            <a:r>
              <a:rPr lang="es-MX" b="1" dirty="0">
                <a:solidFill>
                  <a:schemeClr val="tx1"/>
                </a:solidFill>
              </a:rPr>
              <a:t>D</a:t>
            </a:r>
            <a:r>
              <a:rPr lang="es-MX" b="1" dirty="0" smtClean="0">
                <a:solidFill>
                  <a:schemeClr val="tx1"/>
                </a:solidFill>
              </a:rPr>
              <a:t>eterminar </a:t>
            </a:r>
            <a:r>
              <a:rPr lang="es-MX" b="1" dirty="0">
                <a:solidFill>
                  <a:schemeClr val="tx1"/>
                </a:solidFill>
              </a:rPr>
              <a:t>el daño a nivel celular </a:t>
            </a:r>
            <a:r>
              <a:rPr lang="es-MX" b="1" dirty="0" smtClean="0">
                <a:solidFill>
                  <a:schemeClr val="tx1"/>
                </a:solidFill>
              </a:rPr>
              <a:t>y su reversibilidad, mejorar opciones </a:t>
            </a:r>
            <a:r>
              <a:rPr lang="es-MX" b="1" dirty="0">
                <a:solidFill>
                  <a:schemeClr val="tx1"/>
                </a:solidFill>
              </a:rPr>
              <a:t>de </a:t>
            </a:r>
            <a:r>
              <a:rPr lang="es-MX" b="1" dirty="0" smtClean="0">
                <a:solidFill>
                  <a:schemeClr val="tx1"/>
                </a:solidFill>
              </a:rPr>
              <a:t>tratamiento y menor </a:t>
            </a:r>
            <a:r>
              <a:rPr lang="es-MX" b="1" dirty="0">
                <a:solidFill>
                  <a:schemeClr val="tx1"/>
                </a:solidFill>
              </a:rPr>
              <a:t>morbilidad </a:t>
            </a:r>
          </a:p>
          <a:p>
            <a:endParaRPr lang="es-MX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PLANTEAMIENTO DE PROBLEMA</a:t>
            </a:r>
            <a:endParaRPr lang="es-MX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s-MX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s-MX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¿</a:t>
            </a:r>
            <a:r>
              <a:rPr lang="es-MX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El uso del CO2 en combinación con el uso de anestésicos aumenta el daño hepatocelular en la colecistectomía? </a:t>
            </a:r>
          </a:p>
          <a:p>
            <a:pPr algn="ctr"/>
            <a:endParaRPr lang="es-MX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HIPOTESIS </a:t>
            </a:r>
            <a:endParaRPr lang="es-MX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s-MX" dirty="0" smtClean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s-MX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“El daño hepatocelular es mayor en la colecistectomía laparoscópica con anestesia general que en la colecistectomía abierta con anestesia regional”</a:t>
            </a:r>
            <a:endParaRPr lang="es-MX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24"/>
            <a:ext cx="3888432" cy="752448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METODOLOGIA </a:t>
            </a:r>
            <a:endParaRPr lang="es-MX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785794"/>
          <a:ext cx="4038600" cy="57607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038600"/>
              </a:tblGrid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bg1"/>
                          </a:solidFill>
                        </a:rPr>
                        <a:t>VARIABLES</a:t>
                      </a:r>
                      <a:endParaRPr lang="es-MX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89747" marR="89747"/>
                </a:tc>
              </a:tr>
              <a:tr h="775635">
                <a:tc>
                  <a:txBody>
                    <a:bodyPr/>
                    <a:lstStyle/>
                    <a:p>
                      <a:pPr algn="ctr"/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</a:rPr>
                        <a:t>PACIENTES CON COLECISTITIS SINTOMATICA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EDAD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GENERO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IMC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775635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PRUEBAS DE FUNCIONAMIENTO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HEPATICO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DAÑO HEPATICO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TIPO ANESTESIA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TIEMPO DE ANESTESIA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TRATAMIENTOS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  <a:tr h="438403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TIEMPO QUIRURGICO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9747" marR="89747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es-MX" dirty="0" err="1" smtClean="0"/>
              <a:t>POBLACIóN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err="1" smtClean="0"/>
              <a:t>Dx</a:t>
            </a:r>
            <a:r>
              <a:rPr lang="es-MX" dirty="0" smtClean="0"/>
              <a:t> colecistitis sintomática</a:t>
            </a:r>
          </a:p>
          <a:p>
            <a:pPr>
              <a:buNone/>
            </a:pPr>
            <a:endParaRPr lang="es-MX" dirty="0"/>
          </a:p>
          <a:p>
            <a:r>
              <a:rPr lang="es-MX" dirty="0" smtClean="0"/>
              <a:t>programados </a:t>
            </a:r>
            <a:r>
              <a:rPr lang="es-MX" dirty="0"/>
              <a:t>por consulta externa para realizar colecistectomía laparoscópica o abierta.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987824" y="683985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</a:rPr>
              <a:t>CASOS Y CONTROLES </a:t>
            </a:r>
            <a:endParaRPr lang="es-MX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1406" y="71414"/>
            <a:ext cx="8229600" cy="640654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METODOLOGIA</a:t>
            </a:r>
            <a:endParaRPr lang="es-MX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889340"/>
            <a:ext cx="8229600" cy="496855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s-MX" sz="3600" b="1" dirty="0" smtClean="0"/>
              <a:t> 4 </a:t>
            </a:r>
            <a:r>
              <a:rPr lang="es-MX" sz="3600" b="1" dirty="0"/>
              <a:t>grupos cada grupo con un total de 10 pacientes:</a:t>
            </a:r>
            <a:endParaRPr lang="es-MX" b="1" dirty="0"/>
          </a:p>
          <a:p>
            <a:pPr lvl="3"/>
            <a:r>
              <a:rPr lang="es-MX" sz="2400" b="1" dirty="0"/>
              <a:t>El procedimiento a realizar es colecistectomía laparoscópica + anestesia general </a:t>
            </a:r>
            <a:endParaRPr lang="es-MX" b="1" dirty="0"/>
          </a:p>
          <a:p>
            <a:pPr lvl="3"/>
            <a:r>
              <a:rPr lang="es-MX" sz="2400" b="1" dirty="0"/>
              <a:t>El procedimiento a realizar es colecistectomía laparoscópica + anestesia regional </a:t>
            </a:r>
            <a:endParaRPr lang="es-MX" b="1" dirty="0"/>
          </a:p>
          <a:p>
            <a:pPr lvl="3"/>
            <a:r>
              <a:rPr lang="es-MX" sz="2400" b="1" dirty="0"/>
              <a:t>El procedimiento a realizar es colecistectomía abierta + anestesia general</a:t>
            </a:r>
            <a:endParaRPr lang="es-MX" b="1" dirty="0"/>
          </a:p>
          <a:p>
            <a:pPr lvl="3"/>
            <a:r>
              <a:rPr lang="es-MX" sz="2400" b="1" dirty="0"/>
              <a:t>Grupo control el cual el procedimiento a realizar el colecistectomía abierta + anestesia regional </a:t>
            </a:r>
            <a:endParaRPr lang="es-MX" b="1" dirty="0"/>
          </a:p>
          <a:p>
            <a:endParaRPr lang="es-MX" sz="3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616530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ANALISIS ESTADISTICO: REGRESION LINEAL</a:t>
            </a:r>
            <a:endParaRPr lang="es-MX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Previo consentimiento informado</a:t>
            </a:r>
            <a:endParaRPr lang="es-MX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86800" cy="48615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INCLUSION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EXCLUSION 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ELIMINACION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28 y 60 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/>
                        <a:t>ALTERACIONES CARDIACAS Y/O ENFERMEDAD HEPÁTICA</a:t>
                      </a:r>
                      <a:endParaRPr lang="es-MX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/>
                        <a:t>NO SE COMPLETE PROTOCOLO PREQUIRÚRGICO, </a:t>
                      </a:r>
                      <a:endParaRPr lang="es-MX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AMBOS GENEROS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COLECISTITIS COMPLICADA 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CAMBIO DE LA ANESTESIA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IMC entre 18 y 28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CONSUMO FARMACO CAUSA HEPATOPATIA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/>
                        <a:t>ALTERACIÓN CARDIACA EN EL TRANSOPERATORIO</a:t>
                      </a:r>
                      <a:endParaRPr lang="es-MX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ASA I o II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 smtClean="0"/>
                        <a:t>CONVERSION PROCEDIMIENTO</a:t>
                      </a:r>
                      <a:endParaRPr lang="es-MX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PFH NORMAL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PROLONGACION TIEMPO QX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SIN CIRUGÍA ABDOMINAL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USO OTROS FARMACOS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kern="1200" dirty="0" smtClean="0"/>
                        <a:t>AUSENCIA DE ENFERMEDAD CARDIOVASCULAR Y/O HEPÁTICA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NO ACEPTEN PARTICIPAR</a:t>
                      </a:r>
                      <a:endParaRPr lang="es-MX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51520" y="778694"/>
            <a:ext cx="2304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Criterios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333</Words>
  <Application>Microsoft Office PowerPoint</Application>
  <PresentationFormat>Presentación en pantalla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DAÑO HEPATOCELULAR EN LA COLECISTECTOMIA LAPAROSCOPICA  EN EL HOSPITAL GENERAL ISSSTE VERACRUZ</vt:lpstr>
      <vt:lpstr>INTRODUCCION </vt:lpstr>
      <vt:lpstr>JUSTIFICACION</vt:lpstr>
      <vt:lpstr>PLANTEAMIENTO DE PROBLEMA</vt:lpstr>
      <vt:lpstr>HIPOTESIS </vt:lpstr>
      <vt:lpstr>METODOLOGIA </vt:lpstr>
      <vt:lpstr>METODOLOGIA</vt:lpstr>
      <vt:lpstr> Previo consentimiento informado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DAÑO HEPATOCELULAR EN LA COLECISTECTOMIA LAPAROSCOPICA EN EL HOSPITAL GENERAL ISSSTE VERACRUZ</dc:title>
  <dc:creator>Luffi</dc:creator>
  <cp:lastModifiedBy>ISSSTE</cp:lastModifiedBy>
  <cp:revision>18</cp:revision>
  <dcterms:created xsi:type="dcterms:W3CDTF">2014-01-31T07:52:58Z</dcterms:created>
  <dcterms:modified xsi:type="dcterms:W3CDTF">2014-01-31T18:45:37Z</dcterms:modified>
</cp:coreProperties>
</file>