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4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s-ES_tradnl" smtClean="0"/>
              <a:t>Clic para editar título</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‹Nr.›</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16/02/14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s-ES_tradnl" smtClean="0"/>
              <a:t>Clic para editar título</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n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s-ES_tradnl" smtClean="0"/>
              <a:t>Clic para editar título</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‹Nr.›</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s-ES_tradnl" smtClean="0"/>
              <a:t>Arrastre la imagen al marcador de posición o haga clic en el icono para agregar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ágenes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s-ES_tradnl" smtClean="0"/>
              <a:t>Clic para editar título</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‹Nr.›</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s-ES_tradnl" smtClean="0"/>
              <a:t>Arrastre la imagen al marcador de posición o haga clic en el icono para agregar</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s-ES_tradnl" smtClean="0"/>
              <a:t>Arrastre la imagen al marcador de posición o haga clic en el icono para agregar</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s-ES_tradnl" smtClean="0"/>
              <a:t>Arrastre la imagen al marcador de posición o haga clic en el icono para agregar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s-ES_tradnl" smtClean="0"/>
              <a:t>Clic para editar título</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‹Nr.›</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ier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16/02/14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16/02/14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s-ES_tradnl" smtClean="0"/>
              <a:t>Clic para editar título</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16/02/14</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‹Nr.›</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16/02/14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‹Nr.›</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‹Nr.›</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16/02/14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‹Nr.›</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16/02/14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s-ES_tradnl" smtClean="0"/>
              <a:t>Clic para editar título</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16/02/14</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 Id="rId3"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199" y="2259012"/>
            <a:ext cx="8228013" cy="1927225"/>
          </a:xfrm>
        </p:spPr>
        <p:txBody>
          <a:bodyPr/>
          <a:lstStyle/>
          <a:p>
            <a:r>
              <a:rPr lang="es-MX" sz="2800" b="1" dirty="0"/>
              <a:t>Protocolo de estudio en los casos de Muerte Fetal Intrauterina atendidos en el Hospital Regional de Poza Rica, en el periodo comprendido de Agosto 2013 a Febrero 2014</a:t>
            </a:r>
            <a:r>
              <a:rPr lang="es-ES_tradnl" sz="2800" dirty="0"/>
              <a:t/>
            </a:r>
            <a:br>
              <a:rPr lang="es-ES_tradnl" sz="2800" dirty="0"/>
            </a:br>
            <a:endParaRPr lang="es-ES" sz="2800" dirty="0"/>
          </a:p>
        </p:txBody>
      </p:sp>
      <p:sp>
        <p:nvSpPr>
          <p:cNvPr id="3" name="Subtítulo 2"/>
          <p:cNvSpPr>
            <a:spLocks noGrp="1"/>
          </p:cNvSpPr>
          <p:nvPr>
            <p:ph type="subTitle" idx="1"/>
          </p:nvPr>
        </p:nvSpPr>
        <p:spPr>
          <a:xfrm>
            <a:off x="457199" y="4742482"/>
            <a:ext cx="8228013" cy="1066800"/>
          </a:xfrm>
        </p:spPr>
        <p:txBody>
          <a:bodyPr/>
          <a:lstStyle/>
          <a:p>
            <a:r>
              <a:rPr lang="es-MX" dirty="0"/>
              <a:t>Presenta:</a:t>
            </a:r>
            <a:endParaRPr lang="es-ES_tradnl" dirty="0"/>
          </a:p>
          <a:p>
            <a:r>
              <a:rPr lang="es-MX" dirty="0"/>
              <a:t>Dr. Guerrero Cedeño Rafael</a:t>
            </a:r>
            <a:endParaRPr lang="es-ES_tradnl" dirty="0"/>
          </a:p>
          <a:p>
            <a:endParaRPr lang="es-ES" dirty="0"/>
          </a:p>
        </p:txBody>
      </p:sp>
      <p:pic>
        <p:nvPicPr>
          <p:cNvPr id="5" name="Imagen 4" descr="http://www.uv.mx/personal/flmoreno/files/2013/06/ESCUDO-UV-LI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0494" y="514869"/>
            <a:ext cx="1666875" cy="1407160"/>
          </a:xfrm>
          <a:prstGeom prst="rect">
            <a:avLst/>
          </a:prstGeom>
          <a:noFill/>
          <a:ln>
            <a:noFill/>
          </a:ln>
        </p:spPr>
      </p:pic>
      <p:pic>
        <p:nvPicPr>
          <p:cNvPr id="6" name="Imagen 5" descr="http://telemedicinadetampico.files.wordpress.com/2013/01/secretaria-de-salud-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77645" y="702829"/>
            <a:ext cx="2254885" cy="1219200"/>
          </a:xfrm>
          <a:prstGeom prst="rect">
            <a:avLst/>
          </a:prstGeom>
          <a:noFill/>
          <a:ln>
            <a:noFill/>
          </a:ln>
        </p:spPr>
      </p:pic>
    </p:spTree>
    <p:extLst>
      <p:ext uri="{BB962C8B-B14F-4D97-AF65-F5344CB8AC3E}">
        <p14:creationId xmlns:p14="http://schemas.microsoft.com/office/powerpoint/2010/main" val="2830177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022420"/>
            <a:ext cx="7662864" cy="4179459"/>
          </a:xfrm>
        </p:spPr>
        <p:txBody>
          <a:bodyPr>
            <a:noAutofit/>
          </a:bodyPr>
          <a:lstStyle/>
          <a:p>
            <a:r>
              <a:rPr lang="es-MX" sz="2000" b="1" dirty="0"/>
              <a:t>ETIOLOGIA </a:t>
            </a:r>
            <a:endParaRPr lang="es-ES_tradnl" sz="2000" dirty="0"/>
          </a:p>
          <a:p>
            <a:r>
              <a:rPr lang="es-MX" sz="2000" b="1" dirty="0"/>
              <a:t>Tradicionalmente la causa de muerte fetal  se ha diferenciado en maternas, fetal y placentaria, siendo las más habitualmente citadas las siguientes: </a:t>
            </a:r>
            <a:endParaRPr lang="es-ES_tradnl" sz="2000" dirty="0"/>
          </a:p>
          <a:p>
            <a:r>
              <a:rPr lang="es-MX" sz="2000" b="1" dirty="0"/>
              <a:t>1.-Maternas:</a:t>
            </a:r>
            <a:endParaRPr lang="es-ES_tradnl" sz="2000" dirty="0"/>
          </a:p>
          <a:p>
            <a:pPr marL="0" indent="0">
              <a:buNone/>
            </a:pPr>
            <a:r>
              <a:rPr lang="es-MX" sz="2000" b="1" dirty="0"/>
              <a:t> Embarazo </a:t>
            </a:r>
            <a:r>
              <a:rPr lang="es-MX" sz="2000" b="1" dirty="0" smtClean="0"/>
              <a:t>prolongado, Diabetes mellitus</a:t>
            </a:r>
            <a:r>
              <a:rPr lang="es-MX" sz="2000" b="1" dirty="0"/>
              <a:t>,</a:t>
            </a:r>
            <a:r>
              <a:rPr lang="es-MX" sz="2000" b="1" dirty="0" smtClean="0"/>
              <a:t> </a:t>
            </a:r>
            <a:r>
              <a:rPr lang="es-MX" sz="2000" b="1" dirty="0"/>
              <a:t>Lupus eritematoso </a:t>
            </a:r>
            <a:r>
              <a:rPr lang="es-MX" sz="2000" b="1" dirty="0" smtClean="0"/>
              <a:t>sistémico</a:t>
            </a:r>
            <a:r>
              <a:rPr lang="es-MX" sz="2000" b="1" dirty="0"/>
              <a:t>,</a:t>
            </a:r>
            <a:r>
              <a:rPr lang="es-MX" sz="2000" b="1" dirty="0" smtClean="0"/>
              <a:t> Infecciones</a:t>
            </a:r>
            <a:r>
              <a:rPr lang="es-MX" sz="2000" b="1" dirty="0"/>
              <a:t>,</a:t>
            </a:r>
            <a:r>
              <a:rPr lang="es-MX" sz="2000" b="1" dirty="0" smtClean="0"/>
              <a:t> </a:t>
            </a:r>
            <a:r>
              <a:rPr lang="es-MX" sz="2000" b="1" dirty="0"/>
              <a:t>Hipertensión </a:t>
            </a:r>
            <a:r>
              <a:rPr lang="es-MX" sz="2000" b="1" dirty="0" smtClean="0"/>
              <a:t>arterial</a:t>
            </a:r>
            <a:r>
              <a:rPr lang="es-MX" sz="2000" b="1" dirty="0"/>
              <a:t>,</a:t>
            </a:r>
            <a:r>
              <a:rPr lang="es-MX" sz="2000" b="1" dirty="0" smtClean="0"/>
              <a:t> Preeclampsia,</a:t>
            </a:r>
            <a:r>
              <a:rPr lang="es-MX" sz="2000" b="1" dirty="0"/>
              <a:t> </a:t>
            </a:r>
            <a:r>
              <a:rPr lang="es-MX" sz="2000" b="1" dirty="0" smtClean="0"/>
              <a:t>Eclampsia, Hemoglobinopatías, Edad </a:t>
            </a:r>
            <a:r>
              <a:rPr lang="es-MX" sz="2000" b="1" dirty="0"/>
              <a:t>materna muy precoz o </a:t>
            </a:r>
            <a:r>
              <a:rPr lang="es-MX" sz="2000" b="1" dirty="0" smtClean="0"/>
              <a:t>avanzada</a:t>
            </a:r>
            <a:r>
              <a:rPr lang="es-MX" sz="2000" b="1" dirty="0"/>
              <a:t>,</a:t>
            </a:r>
            <a:r>
              <a:rPr lang="es-MX" sz="2000" b="1" dirty="0" smtClean="0"/>
              <a:t> </a:t>
            </a:r>
            <a:r>
              <a:rPr lang="es-MX" sz="2000" b="1" dirty="0"/>
              <a:t>Incompatibilidad </a:t>
            </a:r>
            <a:r>
              <a:rPr lang="es-MX" sz="2000" b="1" dirty="0" smtClean="0"/>
              <a:t>RH, </a:t>
            </a:r>
            <a:r>
              <a:rPr lang="es-MX" sz="2000" b="1" dirty="0"/>
              <a:t>Ruptura </a:t>
            </a:r>
            <a:r>
              <a:rPr lang="es-MX" sz="2000" b="1" dirty="0" smtClean="0"/>
              <a:t>uterina</a:t>
            </a:r>
            <a:r>
              <a:rPr lang="es-ES_tradnl" sz="2000" dirty="0"/>
              <a:t>,</a:t>
            </a:r>
            <a:r>
              <a:rPr lang="es-MX" sz="2000" b="1" dirty="0" smtClean="0"/>
              <a:t> </a:t>
            </a:r>
            <a:r>
              <a:rPr lang="es-MX" sz="2000" b="1" dirty="0"/>
              <a:t>Síndrome </a:t>
            </a:r>
            <a:r>
              <a:rPr lang="es-MX" sz="2000" b="1" dirty="0" smtClean="0"/>
              <a:t>antifosfolipídico, </a:t>
            </a:r>
            <a:r>
              <a:rPr lang="es-MX" sz="2000" b="1" dirty="0"/>
              <a:t>Trombofilias </a:t>
            </a:r>
            <a:r>
              <a:rPr lang="es-MX" sz="2000" b="1" dirty="0" smtClean="0"/>
              <a:t>hereditarias, </a:t>
            </a:r>
            <a:r>
              <a:rPr lang="es-MX" sz="2000" b="1" dirty="0"/>
              <a:t>Hipotensión severa </a:t>
            </a:r>
            <a:r>
              <a:rPr lang="es-MX" sz="2000" b="1" dirty="0" smtClean="0"/>
              <a:t>materna,  </a:t>
            </a:r>
            <a:r>
              <a:rPr lang="es-MX" sz="2000" b="1" dirty="0"/>
              <a:t>Muerte materna. </a:t>
            </a:r>
            <a:endParaRPr lang="es-ES_tradnl" sz="2000" dirty="0"/>
          </a:p>
          <a:p>
            <a:endParaRPr lang="es-ES" sz="2000" dirty="0"/>
          </a:p>
        </p:txBody>
      </p:sp>
    </p:spTree>
    <p:extLst>
      <p:ext uri="{BB962C8B-B14F-4D97-AF65-F5344CB8AC3E}">
        <p14:creationId xmlns:p14="http://schemas.microsoft.com/office/powerpoint/2010/main" val="245677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464380"/>
            <a:ext cx="7662864" cy="3267169"/>
          </a:xfrm>
        </p:spPr>
        <p:txBody>
          <a:bodyPr>
            <a:noAutofit/>
          </a:bodyPr>
          <a:lstStyle/>
          <a:p>
            <a:pPr marL="0" indent="0" algn="just">
              <a:buNone/>
            </a:pPr>
            <a:r>
              <a:rPr lang="es-MX" sz="1800" b="1" dirty="0"/>
              <a:t>2</a:t>
            </a:r>
            <a:r>
              <a:rPr lang="es-MX" sz="1800" b="1" dirty="0" smtClean="0"/>
              <a:t>. Fetales:</a:t>
            </a:r>
            <a:endParaRPr lang="es-ES_tradnl" sz="1800" dirty="0"/>
          </a:p>
          <a:p>
            <a:pPr marL="0" indent="0" algn="just">
              <a:buNone/>
            </a:pPr>
            <a:r>
              <a:rPr lang="es-MX" sz="1800" b="1" dirty="0" smtClean="0"/>
              <a:t>Gestación múltiple</a:t>
            </a:r>
            <a:r>
              <a:rPr lang="es-MX" sz="1800" b="1" dirty="0"/>
              <a:t>,</a:t>
            </a:r>
            <a:r>
              <a:rPr lang="es-MX" sz="1800" b="1" dirty="0" smtClean="0"/>
              <a:t> </a:t>
            </a:r>
            <a:r>
              <a:rPr lang="es-MX" sz="1800" b="1" dirty="0"/>
              <a:t>Retardo de crecimiento </a:t>
            </a:r>
            <a:r>
              <a:rPr lang="es-MX" sz="1800" b="1" dirty="0" smtClean="0"/>
              <a:t>intrauterino, Anomalías congénitas</a:t>
            </a:r>
            <a:r>
              <a:rPr lang="es-MX" sz="1800" b="1" dirty="0"/>
              <a:t>,</a:t>
            </a:r>
            <a:r>
              <a:rPr lang="es-MX" sz="1800" b="1" dirty="0" smtClean="0"/>
              <a:t> </a:t>
            </a:r>
            <a:r>
              <a:rPr lang="es-MX" sz="1800" b="1" dirty="0"/>
              <a:t>Anomalías </a:t>
            </a:r>
            <a:r>
              <a:rPr lang="es-MX" sz="1800" b="1" dirty="0" smtClean="0"/>
              <a:t>genéticas</a:t>
            </a:r>
            <a:r>
              <a:rPr lang="es-MX" sz="1800" b="1" dirty="0"/>
              <a:t>,</a:t>
            </a:r>
            <a:r>
              <a:rPr lang="es-MX" sz="1800" b="1" dirty="0" smtClean="0"/>
              <a:t> Infección, Accidente </a:t>
            </a:r>
            <a:r>
              <a:rPr lang="es-MX" sz="1800" b="1" dirty="0"/>
              <a:t>de </a:t>
            </a:r>
            <a:r>
              <a:rPr lang="es-MX" sz="1800" b="1" dirty="0" smtClean="0"/>
              <a:t>cordón</a:t>
            </a:r>
            <a:r>
              <a:rPr lang="es-MX" sz="1800" b="1" dirty="0"/>
              <a:t>,</a:t>
            </a:r>
            <a:r>
              <a:rPr lang="es-MX" sz="1800" b="1" dirty="0" smtClean="0"/>
              <a:t> </a:t>
            </a:r>
            <a:r>
              <a:rPr lang="es-MX" sz="1800" b="1" dirty="0"/>
              <a:t>Abrupto </a:t>
            </a:r>
            <a:r>
              <a:rPr lang="es-MX" sz="1800" b="1" dirty="0" smtClean="0"/>
              <a:t>placentario,Rotura </a:t>
            </a:r>
            <a:r>
              <a:rPr lang="es-MX" sz="1800" b="1" dirty="0"/>
              <a:t>prematura de </a:t>
            </a:r>
            <a:r>
              <a:rPr lang="es-MX" sz="1800" b="1" dirty="0" smtClean="0"/>
              <a:t>membrana</a:t>
            </a:r>
            <a:r>
              <a:rPr lang="es-MX" sz="1800" b="1" dirty="0"/>
              <a:t>,</a:t>
            </a:r>
            <a:r>
              <a:rPr lang="es-MX" sz="1800" b="1" dirty="0" smtClean="0"/>
              <a:t> </a:t>
            </a:r>
            <a:r>
              <a:rPr lang="es-MX" sz="1800" b="1" dirty="0"/>
              <a:t>Vasa previa </a:t>
            </a:r>
            <a:endParaRPr lang="es-ES_tradnl" sz="1800" dirty="0"/>
          </a:p>
          <a:p>
            <a:pPr algn="just"/>
            <a:endParaRPr lang="es-ES" sz="1800" dirty="0" smtClean="0"/>
          </a:p>
          <a:p>
            <a:pPr marL="0" indent="0" algn="just">
              <a:buNone/>
            </a:pPr>
            <a:r>
              <a:rPr lang="es-MX" sz="1800" b="1" dirty="0"/>
              <a:t>3</a:t>
            </a:r>
            <a:r>
              <a:rPr lang="es-MX" sz="1800" b="1" dirty="0" smtClean="0"/>
              <a:t>. </a:t>
            </a:r>
            <a:r>
              <a:rPr lang="es-MX" sz="1800" b="1" dirty="0"/>
              <a:t>Materno-Placentarias</a:t>
            </a:r>
            <a:r>
              <a:rPr lang="es-ES_tradnl" sz="1800" dirty="0"/>
              <a:t> </a:t>
            </a:r>
            <a:endParaRPr lang="es-ES" sz="1800" dirty="0"/>
          </a:p>
        </p:txBody>
      </p:sp>
    </p:spTree>
    <p:extLst>
      <p:ext uri="{BB962C8B-B14F-4D97-AF65-F5344CB8AC3E}">
        <p14:creationId xmlns:p14="http://schemas.microsoft.com/office/powerpoint/2010/main" val="363913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MX" dirty="0"/>
              <a:t>Las causas más frecuentes son de origen placentario (75%), seguidas por anomalías del cordón umbilical (25%). Las causas placentarias más frecuentes son: corioamnionitis (27% del total), seguida por desprendimiento de placenta normalmente inserta (23%), e infarto placentario (18%).</a:t>
            </a:r>
            <a:r>
              <a:rPr lang="es-ES_tradnl" dirty="0"/>
              <a:t> </a:t>
            </a:r>
            <a:endParaRPr lang="es-ES" dirty="0"/>
          </a:p>
        </p:txBody>
      </p:sp>
    </p:spTree>
    <p:extLst>
      <p:ext uri="{BB962C8B-B14F-4D97-AF65-F5344CB8AC3E}">
        <p14:creationId xmlns:p14="http://schemas.microsoft.com/office/powerpoint/2010/main" val="2682858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indent="0" algn="just">
              <a:buNone/>
            </a:pPr>
            <a:r>
              <a:rPr lang="es-MX" b="1" dirty="0" smtClean="0"/>
              <a:t>ETIOPATOGENIA</a:t>
            </a:r>
          </a:p>
          <a:p>
            <a:pPr algn="just"/>
            <a:r>
              <a:rPr lang="es-MX" b="1" dirty="0" smtClean="0"/>
              <a:t>Las </a:t>
            </a:r>
            <a:r>
              <a:rPr lang="es-MX" b="1" dirty="0"/>
              <a:t>causas son múltiples y atribuibles a diversos orígenes: ambiental, materno, fetal y ovular, y en parte desconocida. </a:t>
            </a:r>
            <a:endParaRPr lang="es-ES_tradnl" dirty="0"/>
          </a:p>
          <a:p>
            <a:pPr algn="just"/>
            <a:r>
              <a:rPr lang="es-MX" b="1" dirty="0"/>
              <a:t>Existen gran variedad de manifestaciones y signos clínicos que pueden presentarse en los casos de muerte fetal intrauterina.</a:t>
            </a:r>
            <a:endParaRPr lang="es-ES_tradnl" dirty="0"/>
          </a:p>
          <a:p>
            <a:pPr algn="just"/>
            <a:endParaRPr lang="es-ES" dirty="0"/>
          </a:p>
        </p:txBody>
      </p:sp>
    </p:spTree>
    <p:extLst>
      <p:ext uri="{BB962C8B-B14F-4D97-AF65-F5344CB8AC3E}">
        <p14:creationId xmlns:p14="http://schemas.microsoft.com/office/powerpoint/2010/main" val="128592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257584"/>
            <a:ext cx="7662864" cy="2916170"/>
          </a:xfrm>
        </p:spPr>
        <p:txBody>
          <a:bodyPr>
            <a:noAutofit/>
          </a:bodyPr>
          <a:lstStyle/>
          <a:p>
            <a:r>
              <a:rPr lang="es-MX" sz="1600" b="1" dirty="0"/>
              <a:t>SIGNOS CLÍNICOS</a:t>
            </a:r>
            <a:r>
              <a:rPr lang="es-MX" sz="1600" dirty="0"/>
              <a:t>: Son los que reflejan vitalidad fetal, son clásicos. Citamos las siguientes:</a:t>
            </a:r>
            <a:endParaRPr lang="es-ES_tradnl" sz="1600" dirty="0"/>
          </a:p>
          <a:p>
            <a:r>
              <a:rPr lang="es-MX" sz="1600" dirty="0"/>
              <a:t>§  La embarazada deja de percibir movimientos fetales.</a:t>
            </a:r>
            <a:endParaRPr lang="es-ES_tradnl" sz="1600" dirty="0"/>
          </a:p>
          <a:p>
            <a:r>
              <a:rPr lang="es-MX" sz="1600" dirty="0"/>
              <a:t>§  El peso materno se mantiene o disminuye.</a:t>
            </a:r>
            <a:endParaRPr lang="es-ES_tradnl" sz="1600" dirty="0"/>
          </a:p>
          <a:p>
            <a:r>
              <a:rPr lang="es-MX" sz="1600" dirty="0"/>
              <a:t>§  La altura uterina detiene su crecimiento o aun disminuye si la reabsorción de líquido amniótico es importante.</a:t>
            </a:r>
            <a:endParaRPr lang="es-ES_tradnl" sz="1600" dirty="0"/>
          </a:p>
          <a:p>
            <a:r>
              <a:rPr lang="es-MX" sz="1600" dirty="0"/>
              <a:t>§  La auscultación de los latidos cardiofetales es negativa.</a:t>
            </a:r>
            <a:endParaRPr lang="es-ES_tradnl" sz="1600" dirty="0"/>
          </a:p>
          <a:p>
            <a:r>
              <a:rPr lang="es-MX" sz="1600" dirty="0"/>
              <a:t>§  El signo de Boero es la auscultación de los latidos aórticos maternos con nitidez debido a la reabsorción de líquido amniótico.</a:t>
            </a:r>
            <a:endParaRPr lang="es-ES_tradnl" sz="1600" dirty="0"/>
          </a:p>
          <a:p>
            <a:r>
              <a:rPr lang="es-MX" sz="1600" dirty="0"/>
              <a:t>§  El feto se hace menos perceptible a la palpación a medida que avanza la maceración.</a:t>
            </a:r>
            <a:endParaRPr lang="es-ES_tradnl" sz="1600" dirty="0"/>
          </a:p>
          <a:p>
            <a:endParaRPr lang="es-ES" sz="1600" dirty="0"/>
          </a:p>
        </p:txBody>
      </p:sp>
    </p:spTree>
    <p:extLst>
      <p:ext uri="{BB962C8B-B14F-4D97-AF65-F5344CB8AC3E}">
        <p14:creationId xmlns:p14="http://schemas.microsoft.com/office/powerpoint/2010/main" val="295079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182182"/>
            <a:ext cx="7662864" cy="3267169"/>
          </a:xfrm>
        </p:spPr>
        <p:txBody>
          <a:bodyPr>
            <a:noAutofit/>
          </a:bodyPr>
          <a:lstStyle/>
          <a:p>
            <a:pPr algn="just"/>
            <a:r>
              <a:rPr lang="es-MX" sz="1600" b="1" dirty="0"/>
              <a:t>SIGNOS RADIOLÓGICOS:</a:t>
            </a:r>
            <a:endParaRPr lang="es-ES_tradnl" sz="1600" dirty="0"/>
          </a:p>
          <a:p>
            <a:pPr algn="just"/>
            <a:r>
              <a:rPr lang="es-MX" sz="1600" dirty="0"/>
              <a:t>§  El cabalgamiento de los parietales es la deformidad craneal debida a la licuefacción del cerebro, llamado signo de Spalding.</a:t>
            </a:r>
            <a:endParaRPr lang="es-ES_tradnl" sz="1600" dirty="0"/>
          </a:p>
          <a:p>
            <a:pPr algn="just"/>
            <a:r>
              <a:rPr lang="es-MX" sz="1600" dirty="0"/>
              <a:t>§  El aplanamiento de la bóveda craneana, llamado signo de Spangler.</a:t>
            </a:r>
            <a:endParaRPr lang="es-ES_tradnl" sz="1600" dirty="0"/>
          </a:p>
          <a:p>
            <a:pPr algn="just"/>
            <a:r>
              <a:rPr lang="es-MX" sz="1600" dirty="0"/>
              <a:t>§  El signo de Horner, que es la asimetría craneal.</a:t>
            </a:r>
            <a:endParaRPr lang="es-ES_tradnl" sz="1600" dirty="0"/>
          </a:p>
          <a:p>
            <a:pPr algn="just"/>
            <a:r>
              <a:rPr lang="es-MX" sz="1600" dirty="0"/>
              <a:t>§  El signo de Damel (Deuel), es el halo pericraneal translúcido, por acumulo de líquido en el tejido subcutáneo (separación, por edema, entre el cuero cabelludo y la tabla ósea), cuando es completa da la imagen de doble halo craneal y recibe el nombre de "Corona de santo".</a:t>
            </a:r>
            <a:endParaRPr lang="es-ES_tradnl" sz="1600" dirty="0"/>
          </a:p>
          <a:p>
            <a:pPr algn="just"/>
            <a:r>
              <a:rPr lang="es-MX" sz="1600" dirty="0"/>
              <a:t>§  El signo de Brakeman, es la caída del maxilar inferior o signo de la boca abierta.</a:t>
            </a:r>
            <a:endParaRPr lang="es-ES_tradnl" sz="1600" dirty="0"/>
          </a:p>
          <a:p>
            <a:pPr algn="just"/>
            <a:r>
              <a:rPr lang="es-MX" sz="1600" dirty="0"/>
              <a:t>§  El signo de Robert, es la presencia de gas en el feto; en los grandes vasos y vísceras.</a:t>
            </a:r>
            <a:endParaRPr lang="es-ES_tradnl" sz="1600" dirty="0"/>
          </a:p>
          <a:p>
            <a:pPr algn="just"/>
            <a:endParaRPr lang="es-ES" sz="1600" dirty="0"/>
          </a:p>
        </p:txBody>
      </p:sp>
    </p:spTree>
    <p:extLst>
      <p:ext uri="{BB962C8B-B14F-4D97-AF65-F5344CB8AC3E}">
        <p14:creationId xmlns:p14="http://schemas.microsoft.com/office/powerpoint/2010/main" val="2033669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398684"/>
            <a:ext cx="7662864" cy="3638580"/>
          </a:xfrm>
        </p:spPr>
        <p:txBody>
          <a:bodyPr>
            <a:normAutofit fontScale="85000" lnSpcReduction="20000"/>
          </a:bodyPr>
          <a:lstStyle/>
          <a:p>
            <a:r>
              <a:rPr lang="es-MX" dirty="0"/>
              <a:t> </a:t>
            </a:r>
            <a:endParaRPr lang="es-ES_tradnl" dirty="0"/>
          </a:p>
          <a:p>
            <a:r>
              <a:rPr lang="es-MX" b="1" dirty="0"/>
              <a:t>SIGNOS ECOGRÁFICOS:</a:t>
            </a:r>
            <a:r>
              <a:rPr lang="es-MX" dirty="0"/>
              <a:t> La ventaja de este método reside en la precocidad con la que se puede establecer el diagnóstico. La ecografía de tiempo real nos permite ver:</a:t>
            </a:r>
            <a:endParaRPr lang="es-ES_tradnl" dirty="0"/>
          </a:p>
          <a:p>
            <a:r>
              <a:rPr lang="es-MX" dirty="0"/>
              <a:t>§  Cese de la actividad cardiaca (visible desde las 6 - 8 semanas de gestación) y de la actividad aórtica.</a:t>
            </a:r>
            <a:endParaRPr lang="es-ES_tradnl" dirty="0"/>
          </a:p>
          <a:p>
            <a:r>
              <a:rPr lang="es-MX" dirty="0"/>
              <a:t>§  Ausencia de movimientos del cuerpo o extremidades del feto (que deben diferenciarse de los periodos fisiológicos de reposo fetal).</a:t>
            </a:r>
            <a:endParaRPr lang="es-ES_tradnl" dirty="0"/>
          </a:p>
          <a:p>
            <a:r>
              <a:rPr lang="es-MX" dirty="0"/>
              <a:t>§  Acumulo de líquido en el tejido subcutáneo, imagen de anasarca, de derrame pleural y peritoneal.</a:t>
            </a:r>
            <a:endParaRPr lang="es-ES_tradnl" dirty="0"/>
          </a:p>
          <a:p>
            <a:endParaRPr lang="es-ES" dirty="0"/>
          </a:p>
        </p:txBody>
      </p:sp>
    </p:spTree>
    <p:extLst>
      <p:ext uri="{BB962C8B-B14F-4D97-AF65-F5344CB8AC3E}">
        <p14:creationId xmlns:p14="http://schemas.microsoft.com/office/powerpoint/2010/main" val="758582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Material y Método</a:t>
            </a:r>
            <a:r>
              <a:rPr lang="es-ES_tradnl" dirty="0"/>
              <a:t/>
            </a:r>
            <a:br>
              <a:rPr lang="es-ES_tradnl" dirty="0"/>
            </a:br>
            <a:endParaRPr lang="es-ES" dirty="0"/>
          </a:p>
        </p:txBody>
      </p:sp>
      <p:sp>
        <p:nvSpPr>
          <p:cNvPr id="3" name="Marcador de contenido 2"/>
          <p:cNvSpPr>
            <a:spLocks noGrp="1"/>
          </p:cNvSpPr>
          <p:nvPr>
            <p:ph idx="1"/>
          </p:nvPr>
        </p:nvSpPr>
        <p:spPr>
          <a:xfrm>
            <a:off x="739775" y="2417347"/>
            <a:ext cx="7662864" cy="3267169"/>
          </a:xfrm>
        </p:spPr>
        <p:txBody>
          <a:bodyPr>
            <a:normAutofit fontScale="92500" lnSpcReduction="10000"/>
          </a:bodyPr>
          <a:lstStyle/>
          <a:p>
            <a:pPr algn="just"/>
            <a:endParaRPr lang="es-ES_tradnl" dirty="0" smtClean="0"/>
          </a:p>
          <a:p>
            <a:pPr algn="just"/>
            <a:r>
              <a:rPr lang="es-MX" dirty="0"/>
              <a:t>El estudio sistemático de las posibles causas del éxitus antenatal es básico para conseguir un correcto consejo perinatal y futuro. El estudio necrópsico del feto, el estudio anatomopatógico de la placenta y el estudio del cariotipo fetal constituyen las pruebas mas relevantes para determinar la causa. Sin embargo, ante el diagnóstico de un éxitus fetal anteparto deben realizarse TODAS las exploraciones que se detallan a continuación ya que en algunos casos el éxitus fetal puede deberse a la interacción o la suma de varias causas. </a:t>
            </a:r>
            <a:endParaRPr lang="es-ES" dirty="0"/>
          </a:p>
        </p:txBody>
      </p:sp>
    </p:spTree>
    <p:extLst>
      <p:ext uri="{BB962C8B-B14F-4D97-AF65-F5344CB8AC3E}">
        <p14:creationId xmlns:p14="http://schemas.microsoft.com/office/powerpoint/2010/main" val="3064394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a:bodyPr>
          <a:lstStyle/>
          <a:p>
            <a:pPr marL="0" indent="0" algn="just">
              <a:buNone/>
            </a:pPr>
            <a:r>
              <a:rPr lang="es-MX" dirty="0" smtClean="0"/>
              <a:t> </a:t>
            </a:r>
            <a:endParaRPr lang="es-ES_tradnl" dirty="0"/>
          </a:p>
          <a:p>
            <a:pPr algn="just"/>
            <a:r>
              <a:rPr lang="es-MX" dirty="0"/>
              <a:t>El estudio que se realizara sera descriptivo longitudinal, ya que solo señalara todos los factores implicados en las causas de exitus fetal a lo largo de un periodo determinado. El estudio comprendera 2 etapas, una en el anteparto y en el post parto, donde se registraran en base a la observacion y estudios de laboratorio todas aquellas codiciones que favorecen la presencia del exitus fetal.</a:t>
            </a:r>
            <a:endParaRPr lang="es-ES_tradnl" dirty="0"/>
          </a:p>
          <a:p>
            <a:pPr algn="just"/>
            <a:endParaRPr lang="es-ES" dirty="0"/>
          </a:p>
        </p:txBody>
      </p:sp>
    </p:spTree>
    <p:extLst>
      <p:ext uri="{BB962C8B-B14F-4D97-AF65-F5344CB8AC3E}">
        <p14:creationId xmlns:p14="http://schemas.microsoft.com/office/powerpoint/2010/main" val="3181254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328134"/>
            <a:ext cx="7662864" cy="3709129"/>
          </a:xfrm>
        </p:spPr>
        <p:txBody>
          <a:bodyPr>
            <a:noAutofit/>
          </a:bodyPr>
          <a:lstStyle/>
          <a:p>
            <a:r>
              <a:rPr lang="es-MX" sz="1600" dirty="0"/>
              <a:t>A) Anteparto:</a:t>
            </a:r>
            <a:endParaRPr lang="es-ES_tradnl" sz="1600" dirty="0"/>
          </a:p>
          <a:p>
            <a:r>
              <a:rPr lang="es-MX" sz="1600" dirty="0" smtClean="0"/>
              <a:t>Historia </a:t>
            </a:r>
            <a:r>
              <a:rPr lang="es-MX" sz="1600" dirty="0"/>
              <a:t>clínica </a:t>
            </a:r>
            <a:r>
              <a:rPr lang="es-MX" sz="1600" dirty="0" smtClean="0"/>
              <a:t>completa,  </a:t>
            </a:r>
            <a:r>
              <a:rPr lang="es-MX" sz="1600" dirty="0"/>
              <a:t>Estudio </a:t>
            </a:r>
            <a:r>
              <a:rPr lang="es-MX" sz="1600" dirty="0" smtClean="0"/>
              <a:t>ecográfico,. </a:t>
            </a:r>
            <a:r>
              <a:rPr lang="es-MX" sz="1600" dirty="0"/>
              <a:t>Analítica </a:t>
            </a:r>
            <a:r>
              <a:rPr lang="es-MX" sz="1600" dirty="0" smtClean="0"/>
              <a:t>, Test </a:t>
            </a:r>
            <a:r>
              <a:rPr lang="es-MX" sz="1600" dirty="0"/>
              <a:t>de Kleihauer-</a:t>
            </a:r>
            <a:r>
              <a:rPr lang="es-MX" sz="1600" dirty="0" smtClean="0"/>
              <a:t>Betke, </a:t>
            </a:r>
            <a:r>
              <a:rPr lang="es-MX" sz="1600" dirty="0"/>
              <a:t>Anticuerpos </a:t>
            </a:r>
            <a:r>
              <a:rPr lang="es-MX" sz="1600" dirty="0" smtClean="0"/>
              <a:t>antifosfolípidos, Serologías maternas, Tóxicos </a:t>
            </a:r>
            <a:r>
              <a:rPr lang="es-MX" sz="1600" dirty="0"/>
              <a:t>en orina.</a:t>
            </a:r>
            <a:endParaRPr lang="es-ES_tradnl" sz="1600" dirty="0"/>
          </a:p>
          <a:p>
            <a:pPr algn="just">
              <a:lnSpc>
                <a:spcPct val="115000"/>
              </a:lnSpc>
              <a:spcAft>
                <a:spcPts val="1000"/>
              </a:spcAft>
            </a:pPr>
            <a:r>
              <a:rPr lang="es-MX" sz="1600" dirty="0">
                <a:latin typeface="Arial"/>
                <a:ea typeface="Calibri"/>
                <a:cs typeface="Times New Roman"/>
              </a:rPr>
              <a:t>B) Post Parto:</a:t>
            </a:r>
            <a:endParaRPr lang="es-ES_tradnl" sz="1400" dirty="0">
              <a:latin typeface="Calibri"/>
              <a:ea typeface="Calibri"/>
              <a:cs typeface="Times New Roman"/>
            </a:endParaRPr>
          </a:p>
          <a:p>
            <a:r>
              <a:rPr lang="es-MX" sz="1600" dirty="0" smtClean="0">
                <a:latin typeface="Arial"/>
                <a:ea typeface="Calibri"/>
              </a:rPr>
              <a:t>Inspección </a:t>
            </a:r>
            <a:r>
              <a:rPr lang="es-MX" sz="1600" dirty="0">
                <a:latin typeface="Arial"/>
                <a:ea typeface="Calibri"/>
              </a:rPr>
              <a:t>del feto, cordon umbilical y placenta</a:t>
            </a:r>
            <a:r>
              <a:rPr lang="es-ES_tradnl" sz="1600" dirty="0"/>
              <a:t> </a:t>
            </a:r>
            <a:r>
              <a:rPr lang="es-ES_tradnl" sz="1600" dirty="0" smtClean="0"/>
              <a:t>, </a:t>
            </a:r>
            <a:r>
              <a:rPr lang="es-MX" sz="1600" dirty="0"/>
              <a:t>Estudio AP de la placenta</a:t>
            </a:r>
            <a:r>
              <a:rPr lang="es-ES_tradnl" sz="1600" dirty="0"/>
              <a:t> </a:t>
            </a:r>
            <a:r>
              <a:rPr lang="es-ES_tradnl" sz="1600" smtClean="0"/>
              <a:t>, Necropsia</a:t>
            </a:r>
            <a:endParaRPr lang="es-ES" sz="1600" dirty="0"/>
          </a:p>
        </p:txBody>
      </p:sp>
    </p:spTree>
    <p:extLst>
      <p:ext uri="{BB962C8B-B14F-4D97-AF65-F5344CB8AC3E}">
        <p14:creationId xmlns:p14="http://schemas.microsoft.com/office/powerpoint/2010/main" val="86479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Justificación</a:t>
            </a:r>
            <a:r>
              <a:rPr lang="es-ES_tradnl" dirty="0"/>
              <a:t/>
            </a:r>
            <a:br>
              <a:rPr lang="es-ES_tradnl" dirty="0"/>
            </a:br>
            <a:endParaRPr lang="es-ES" dirty="0"/>
          </a:p>
        </p:txBody>
      </p:sp>
      <p:sp>
        <p:nvSpPr>
          <p:cNvPr id="3" name="Marcador de contenido 2"/>
          <p:cNvSpPr>
            <a:spLocks noGrp="1"/>
          </p:cNvSpPr>
          <p:nvPr>
            <p:ph idx="1"/>
          </p:nvPr>
        </p:nvSpPr>
        <p:spPr/>
        <p:txBody>
          <a:bodyPr>
            <a:normAutofit/>
          </a:bodyPr>
          <a:lstStyle/>
          <a:p>
            <a:pPr algn="just"/>
            <a:r>
              <a:rPr lang="es-MX" dirty="0"/>
              <a:t>Los casos de muerte intrauterina es un problema de salud que afecta gravemente a la sociedad y que en muchas instituciones no se lleva una atención integral, solo se contempla la resolución del problema. Es por ello, que este protocolo de investigación, pese a la poca inversión que la respalde, permitirá si se lleva de forma precisa según lo marque su método de investigación, conocer las causas únicas o multifactoriales, de los decesos del producto durante la gestación. </a:t>
            </a:r>
            <a:endParaRPr lang="es-ES" dirty="0"/>
          </a:p>
        </p:txBody>
      </p:sp>
    </p:spTree>
    <p:extLst>
      <p:ext uri="{BB962C8B-B14F-4D97-AF65-F5344CB8AC3E}">
        <p14:creationId xmlns:p14="http://schemas.microsoft.com/office/powerpoint/2010/main" val="186860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MX" dirty="0"/>
              <a:t>La trascendencia de los beneficios no solo será para la paciente ya afectada, sino que permitirá en forma general, conocer los riesgos para desarrollar muerte intrauterina en la población de Poza Rica, para así, con medidas efectivas, reducir los casos prevenibles. </a:t>
            </a:r>
            <a:endParaRPr lang="es-ES_tradnl" dirty="0"/>
          </a:p>
          <a:p>
            <a:pPr algn="just"/>
            <a:endParaRPr lang="es-ES" dirty="0"/>
          </a:p>
        </p:txBody>
      </p:sp>
    </p:spTree>
    <p:extLst>
      <p:ext uri="{BB962C8B-B14F-4D97-AF65-F5344CB8AC3E}">
        <p14:creationId xmlns:p14="http://schemas.microsoft.com/office/powerpoint/2010/main" val="62181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Introducción</a:t>
            </a:r>
            <a:r>
              <a:rPr lang="es-ES_tradnl" dirty="0"/>
              <a:t/>
            </a:r>
            <a:br>
              <a:rPr lang="es-ES_tradnl" dirty="0"/>
            </a:br>
            <a:endParaRPr lang="es-ES" dirty="0"/>
          </a:p>
        </p:txBody>
      </p:sp>
      <p:sp>
        <p:nvSpPr>
          <p:cNvPr id="3" name="Marcador de contenido 2"/>
          <p:cNvSpPr>
            <a:spLocks noGrp="1"/>
          </p:cNvSpPr>
          <p:nvPr>
            <p:ph idx="1"/>
          </p:nvPr>
        </p:nvSpPr>
        <p:spPr/>
        <p:txBody>
          <a:bodyPr>
            <a:normAutofit lnSpcReduction="10000"/>
          </a:bodyPr>
          <a:lstStyle/>
          <a:p>
            <a:pPr algn="just"/>
            <a:r>
              <a:rPr lang="es-MX" dirty="0"/>
              <a:t>La muerte fetal intrauterina es una de las complicaciones más trágicas y difíciles de enfrentar en la práctica obstétrica diaria. Ocurre con una frecuencia de aproximadamente 6 casos por cada 1000 nacidos vivos, y es responsable de la mitad de las muertes perinatales. El médico clínico se ve enfrentado a dos dilemas. El primero corresponde al estudio de la causa del problema actual, y el segundo, al manejo de una eventual gestación futura. Por parte de la madre significa un desencanto que desvanece todas las expectativas forjadas en ese futuro niño.</a:t>
            </a:r>
            <a:endParaRPr lang="es-ES_tradnl" dirty="0"/>
          </a:p>
          <a:p>
            <a:endParaRPr lang="es-ES" dirty="0"/>
          </a:p>
        </p:txBody>
      </p:sp>
    </p:spTree>
    <p:extLst>
      <p:ext uri="{BB962C8B-B14F-4D97-AF65-F5344CB8AC3E}">
        <p14:creationId xmlns:p14="http://schemas.microsoft.com/office/powerpoint/2010/main" val="73110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MX" dirty="0"/>
              <a:t>Determinar la causa de muerte fetal permitirá al equipo perinatal tomar las medidas necesarias tendientes a evitar la repetición del óbito en un futuro embarazo.</a:t>
            </a:r>
            <a:endParaRPr lang="es-ES_tradnl" dirty="0"/>
          </a:p>
          <a:p>
            <a:pPr algn="just"/>
            <a:r>
              <a:rPr lang="es-MX" dirty="0"/>
              <a:t>El objetivo de este estudio fue conocer la causa de la muerte fetal, mediante un estudio básico del binomio.</a:t>
            </a:r>
            <a:endParaRPr lang="es-ES_tradnl" dirty="0"/>
          </a:p>
          <a:p>
            <a:endParaRPr lang="es-ES" dirty="0"/>
          </a:p>
        </p:txBody>
      </p:sp>
    </p:spTree>
    <p:extLst>
      <p:ext uri="{BB962C8B-B14F-4D97-AF65-F5344CB8AC3E}">
        <p14:creationId xmlns:p14="http://schemas.microsoft.com/office/powerpoint/2010/main" val="263739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Marco Teórico</a:t>
            </a:r>
            <a:r>
              <a:rPr lang="es-ES_tradnl" dirty="0"/>
              <a:t/>
            </a:r>
            <a:br>
              <a:rPr lang="es-ES_tradnl" dirty="0"/>
            </a:br>
            <a:endParaRPr lang="es-ES" dirty="0"/>
          </a:p>
        </p:txBody>
      </p:sp>
      <p:sp>
        <p:nvSpPr>
          <p:cNvPr id="3" name="Marcador de contenido 2"/>
          <p:cNvSpPr>
            <a:spLocks noGrp="1"/>
          </p:cNvSpPr>
          <p:nvPr>
            <p:ph idx="1"/>
          </p:nvPr>
        </p:nvSpPr>
        <p:spPr/>
        <p:txBody>
          <a:bodyPr/>
          <a:lstStyle/>
          <a:p>
            <a:pPr algn="just"/>
            <a:r>
              <a:rPr lang="es-MX" b="1" dirty="0"/>
              <a:t>Según la OMS y el INEGI, la Mortalidad Fetal se define como: ¨La muerte de un producto de la concepción, antes de su expulsión completa del cuerpo de la madre, independientemente de la duración del embarazo; la muerte está indicada por el hecho de que después de la separación, el feto no respira ni da ninguna otra señal de vida, como latidos del corazón, pulsaciones del cordón umbilical o movimientos efectivos de los músculos de contracción voluntaria¨.</a:t>
            </a:r>
            <a:endParaRPr lang="es-ES_tradnl" dirty="0"/>
          </a:p>
          <a:p>
            <a:endParaRPr lang="es-ES" dirty="0"/>
          </a:p>
        </p:txBody>
      </p:sp>
    </p:spTree>
    <p:extLst>
      <p:ext uri="{BB962C8B-B14F-4D97-AF65-F5344CB8AC3E}">
        <p14:creationId xmlns:p14="http://schemas.microsoft.com/office/powerpoint/2010/main" val="153184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323281"/>
            <a:ext cx="7662864" cy="3267169"/>
          </a:xfrm>
        </p:spPr>
        <p:txBody>
          <a:bodyPr>
            <a:normAutofit fontScale="92500" lnSpcReduction="20000"/>
          </a:bodyPr>
          <a:lstStyle/>
          <a:p>
            <a:pPr lvl="0"/>
            <a:r>
              <a:rPr lang="es-MX" b="1" i="1" dirty="0"/>
              <a:t>Etapa fetal temprana</a:t>
            </a:r>
            <a:r>
              <a:rPr lang="es-MX" b="1" dirty="0"/>
              <a:t>.</a:t>
            </a:r>
            <a:r>
              <a:rPr lang="es-MX" dirty="0"/>
              <a:t> Está comprendida entre el inicio de la concepción y las 20 semanas de gestación, momento en que el feto alcanza un peso aproximado de 500g y su longitud es menor de 25cm.</a:t>
            </a:r>
            <a:endParaRPr lang="es-ES_tradnl" dirty="0"/>
          </a:p>
          <a:p>
            <a:pPr lvl="0"/>
            <a:r>
              <a:rPr lang="es-MX" b="1" i="1" dirty="0"/>
              <a:t>Etapa fetal intermedia</a:t>
            </a:r>
            <a:r>
              <a:rPr lang="es-MX" b="1" dirty="0"/>
              <a:t>.</a:t>
            </a:r>
            <a:r>
              <a:rPr lang="es-MX" dirty="0"/>
              <a:t> Va de la semana 20  hasta las 28 semanas; el producto pesa 500g o más, pero &lt;1000g, y su longitud es de 25cm o más, pero &lt;35cm.</a:t>
            </a:r>
            <a:endParaRPr lang="es-ES_tradnl" dirty="0"/>
          </a:p>
          <a:p>
            <a:pPr lvl="0"/>
            <a:r>
              <a:rPr lang="es-MX" b="1" i="1" dirty="0"/>
              <a:t>Etapa fetal tardía</a:t>
            </a:r>
            <a:r>
              <a:rPr lang="es-MX" b="1" dirty="0"/>
              <a:t>.</a:t>
            </a:r>
            <a:r>
              <a:rPr lang="es-MX" dirty="0"/>
              <a:t> Va de la semana 28 hasta el momento del nacimiento; en esta etapa los fetos pesan 1000g ó más y su longitud es de 35cm ó más.</a:t>
            </a:r>
            <a:endParaRPr lang="es-ES_tradnl" dirty="0"/>
          </a:p>
          <a:p>
            <a:endParaRPr lang="es-ES" dirty="0"/>
          </a:p>
        </p:txBody>
      </p:sp>
    </p:spTree>
    <p:extLst>
      <p:ext uri="{BB962C8B-B14F-4D97-AF65-F5344CB8AC3E}">
        <p14:creationId xmlns:p14="http://schemas.microsoft.com/office/powerpoint/2010/main" val="258051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739775" y="2281102"/>
            <a:ext cx="7662864" cy="3756162"/>
          </a:xfrm>
        </p:spPr>
        <p:txBody>
          <a:bodyPr>
            <a:normAutofit/>
          </a:bodyPr>
          <a:lstStyle/>
          <a:p>
            <a:pPr algn="just"/>
            <a:r>
              <a:rPr lang="es-MX" b="1" dirty="0"/>
              <a:t>Epidemiología:</a:t>
            </a:r>
            <a:endParaRPr lang="es-ES_tradnl" dirty="0"/>
          </a:p>
          <a:p>
            <a:pPr algn="just"/>
            <a:r>
              <a:rPr lang="es-MX" dirty="0"/>
              <a:t>Ocurre con una frecuencia de aproximadamente 6 casos por cada 1000 nacidos vivos, y es responsable de la mitad de las muertes perinatales.</a:t>
            </a:r>
            <a:endParaRPr lang="es-ES_tradnl" dirty="0"/>
          </a:p>
          <a:p>
            <a:pPr algn="just"/>
            <a:r>
              <a:rPr lang="es-MX" dirty="0"/>
              <a:t>La muerte fetal es uno de los resultados adversos más comunes del embarazo. En los Estados Unidos ocurre en el 7 por 1000 de todos los nacimientos. En algunos países africanos solamente la malaria tiene tasas de 40/1000 nacimientos.</a:t>
            </a:r>
            <a:endParaRPr lang="es-ES_tradnl" dirty="0"/>
          </a:p>
          <a:p>
            <a:endParaRPr lang="es-ES" dirty="0"/>
          </a:p>
        </p:txBody>
      </p:sp>
    </p:spTree>
    <p:extLst>
      <p:ext uri="{BB962C8B-B14F-4D97-AF65-F5344CB8AC3E}">
        <p14:creationId xmlns:p14="http://schemas.microsoft.com/office/powerpoint/2010/main" val="125994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MX" dirty="0"/>
              <a:t>En México también existen estadísticas que permiten evaluar este fenómeno. En base al INEGI desde 1985 se ha permitido el registro de las muertes fetales intrauterinas, con una frecuencia de casos en el 2011 de 23,135 casos, representativa de toda la Republica de los Estados Unidos </a:t>
            </a:r>
            <a:r>
              <a:rPr lang="es-MX" dirty="0" smtClean="0"/>
              <a:t>Mexicanos. </a:t>
            </a:r>
            <a:endParaRPr lang="es-ES" dirty="0"/>
          </a:p>
        </p:txBody>
      </p:sp>
    </p:spTree>
    <p:extLst>
      <p:ext uri="{BB962C8B-B14F-4D97-AF65-F5344CB8AC3E}">
        <p14:creationId xmlns:p14="http://schemas.microsoft.com/office/powerpoint/2010/main" val="3490652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é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Génesis.thmx</Template>
  <TotalTime>36</TotalTime>
  <Words>961</Words>
  <Application>Microsoft Macintosh PowerPoint</Application>
  <PresentationFormat>Presentación en pantalla (4:3)</PresentationFormat>
  <Paragraphs>59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Génesis</vt:lpstr>
      <vt:lpstr>Protocolo de estudio en los casos de Muerte Fetal Intrauterina atendidos en el Hospital Regional de Poza Rica, en el periodo comprendido de Agosto 2013 a Febrero 2014 </vt:lpstr>
      <vt:lpstr>Justificación </vt:lpstr>
      <vt:lpstr>Presentación de PowerPoint</vt:lpstr>
      <vt:lpstr>Introducción </vt:lpstr>
      <vt:lpstr>Presentación de PowerPoint</vt:lpstr>
      <vt:lpstr>Marco Teórico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Material y Método </vt:lpstr>
      <vt:lpstr>Presentación de PowerPoint</vt:lpstr>
      <vt:lpstr>Presentación de PowerPoint</vt:lpstr>
    </vt:vector>
  </TitlesOfParts>
  <Company>dra ednita nambo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de estudio en los casos de Muerte Fetal Intrauterina atendidos en el Hospital Regional de Poza Rica, en el periodo comprendido de Agosto 2013 a Febrero 2014 </dc:title>
  <dc:creator>Ednita Nambo arano</dc:creator>
  <cp:lastModifiedBy>Ednita Nambo arano</cp:lastModifiedBy>
  <cp:revision>4</cp:revision>
  <dcterms:created xsi:type="dcterms:W3CDTF">2014-02-16T06:40:18Z</dcterms:created>
  <dcterms:modified xsi:type="dcterms:W3CDTF">2014-02-16T07:17:07Z</dcterms:modified>
</cp:coreProperties>
</file>