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2" r:id="rId4"/>
    <p:sldId id="258" r:id="rId5"/>
    <p:sldId id="261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3C8733-6645-482F-B50D-26E251D71D9D}" type="datetimeFigureOut">
              <a:rPr lang="es-MX" smtClean="0"/>
              <a:t>19/02/2014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54642-3ACC-446E-A274-ED65BE5E2055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54642-3ACC-446E-A274-ED65BE5E2055}" type="slidenum">
              <a:rPr lang="es-MX" smtClean="0"/>
              <a:t>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21FB916-C533-4059-9F9D-893FFD70711E}" type="datetimeFigureOut">
              <a:rPr lang="es-MX" smtClean="0"/>
              <a:pPr/>
              <a:t>19/02/2014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8C9B3C6-5EB7-49F6-BA92-353C9AFDC93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B916-C533-4059-9F9D-893FFD70711E}" type="datetimeFigureOut">
              <a:rPr lang="es-MX" smtClean="0"/>
              <a:pPr/>
              <a:t>19/02/2014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9B3C6-5EB7-49F6-BA92-353C9AFDC93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B916-C533-4059-9F9D-893FFD70711E}" type="datetimeFigureOut">
              <a:rPr lang="es-MX" smtClean="0"/>
              <a:pPr/>
              <a:t>19/02/2014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9B3C6-5EB7-49F6-BA92-353C9AFDC93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B916-C533-4059-9F9D-893FFD70711E}" type="datetimeFigureOut">
              <a:rPr lang="es-MX" smtClean="0"/>
              <a:pPr/>
              <a:t>19/02/2014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9B3C6-5EB7-49F6-BA92-353C9AFDC93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21FB916-C533-4059-9F9D-893FFD70711E}" type="datetimeFigureOut">
              <a:rPr lang="es-MX" smtClean="0"/>
              <a:pPr/>
              <a:t>19/02/2014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8C9B3C6-5EB7-49F6-BA92-353C9AFDC93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B916-C533-4059-9F9D-893FFD70711E}" type="datetimeFigureOut">
              <a:rPr lang="es-MX" smtClean="0"/>
              <a:pPr/>
              <a:t>19/02/2014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9B3C6-5EB7-49F6-BA92-353C9AFDC93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B916-C533-4059-9F9D-893FFD70711E}" type="datetimeFigureOut">
              <a:rPr lang="es-MX" smtClean="0"/>
              <a:pPr/>
              <a:t>19/02/2014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9B3C6-5EB7-49F6-BA92-353C9AFDC93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B916-C533-4059-9F9D-893FFD70711E}" type="datetimeFigureOut">
              <a:rPr lang="es-MX" smtClean="0"/>
              <a:pPr/>
              <a:t>19/02/2014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9B3C6-5EB7-49F6-BA92-353C9AFDC93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B916-C533-4059-9F9D-893FFD70711E}" type="datetimeFigureOut">
              <a:rPr lang="es-MX" smtClean="0"/>
              <a:pPr/>
              <a:t>19/02/2014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9B3C6-5EB7-49F6-BA92-353C9AFDC93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B916-C533-4059-9F9D-893FFD70711E}" type="datetimeFigureOut">
              <a:rPr lang="es-MX" smtClean="0"/>
              <a:pPr/>
              <a:t>19/02/2014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9B3C6-5EB7-49F6-BA92-353C9AFDC93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B916-C533-4059-9F9D-893FFD70711E}" type="datetimeFigureOut">
              <a:rPr lang="es-MX" smtClean="0"/>
              <a:pPr/>
              <a:t>19/02/2014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9B3C6-5EB7-49F6-BA92-353C9AFDC93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21FB916-C533-4059-9F9D-893FFD70711E}" type="datetimeFigureOut">
              <a:rPr lang="es-MX" smtClean="0"/>
              <a:pPr/>
              <a:t>19/02/2014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8C9B3C6-5EB7-49F6-BA92-353C9AFDC93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87624" y="3717032"/>
            <a:ext cx="6858000" cy="990600"/>
          </a:xfrm>
        </p:spPr>
        <p:txBody>
          <a:bodyPr>
            <a:noAutofit/>
          </a:bodyPr>
          <a:lstStyle/>
          <a:p>
            <a:pPr algn="ctr"/>
            <a:r>
              <a:rPr lang="es-MX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PRESENTA</a:t>
            </a:r>
            <a:br>
              <a:rPr lang="es-MX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MX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DRA. ERÉNDIRA CITLALI LÓPEZ MARTÍNEZ</a:t>
            </a:r>
            <a:br>
              <a:rPr lang="es-MX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MX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RESIDENTE DE TERCER AÑO DE MEDICINA FAMILIAR</a:t>
            </a:r>
            <a:endParaRPr lang="es-MX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87624" y="4653136"/>
            <a:ext cx="6858000" cy="533400"/>
          </a:xfrm>
        </p:spPr>
        <p:txBody>
          <a:bodyPr>
            <a:noAutofit/>
          </a:bodyPr>
          <a:lstStyle/>
          <a:p>
            <a:pPr algn="ctr"/>
            <a:r>
              <a:rPr lang="es-MX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ASESOR:</a:t>
            </a:r>
          </a:p>
          <a:p>
            <a:pPr algn="ctr"/>
            <a:r>
              <a:rPr lang="es-MX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DR. JOSÉ ARTURO CÓRDOVA FERNÁNDEZ</a:t>
            </a:r>
          </a:p>
          <a:p>
            <a:pPr algn="ctr"/>
            <a:r>
              <a:rPr lang="es-MX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COORD. AUXILIAR DE EDUCACIÓN EN SALUD</a:t>
            </a:r>
            <a:endParaRPr lang="es-MX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15616" y="2132856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Arial" pitchFamily="34" charset="0"/>
                <a:cs typeface="Arial" pitchFamily="34" charset="0"/>
              </a:rPr>
              <a:t>“ASOCIACIÓN ENTRE LAS CONDUCTAS ALIMENTARIAS DE RIESGO  Y EL INDICE DE MASA CORPORAL EN BECARIOS DEL HGR1-ORIZABA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”</a:t>
            </a:r>
            <a:endParaRPr lang="es-ES" sz="1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1600" b="1" dirty="0" smtClean="0">
                <a:latin typeface="Arial" pitchFamily="34" charset="0"/>
                <a:cs typeface="Arial" pitchFamily="34" charset="0"/>
              </a:rPr>
              <a:t>TESIS DE POSGRADO</a:t>
            </a:r>
            <a:endParaRPr lang="es-MX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 descr="IMS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476672"/>
            <a:ext cx="1008112" cy="1193161"/>
          </a:xfrm>
          <a:prstGeom prst="rect">
            <a:avLst/>
          </a:prstGeom>
        </p:spPr>
      </p:pic>
      <p:pic>
        <p:nvPicPr>
          <p:cNvPr id="6" name="5 Imagen" descr="universidad veracruza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04248" y="332656"/>
            <a:ext cx="1660663" cy="144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JUSTIFICACIÓN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8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la actualidad, las conductas alimentarias de riesgo han aumentado su frecuencia por lo que son consideradas un problema social y de salud pública en diversos países,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debido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a  que afectan a un gran número de mujeres y hombres dentro de la sociedad,  sobre todo en la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juventud</a:t>
            </a:r>
            <a:r>
              <a:rPr lang="es-ES" sz="1800" baseline="30000" dirty="0" smtClean="0">
                <a:latin typeface="Arial" pitchFamily="34" charset="0"/>
                <a:cs typeface="Arial" pitchFamily="34" charset="0"/>
              </a:rPr>
              <a:t>(1)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A pesar de esto existe un escaso conocimiento sobre la prevalencia de las conductas alimentarias de riesgo en estas edades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principalmente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en países en vías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de desarrollo</a:t>
            </a:r>
            <a:r>
              <a:rPr lang="es-ES" sz="1800" baseline="30000" dirty="0" smtClean="0">
                <a:latin typeface="Arial" pitchFamily="34" charset="0"/>
                <a:cs typeface="Arial" pitchFamily="34" charset="0"/>
              </a:rPr>
              <a:t>(2,3)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endParaRPr lang="es-ES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800" dirty="0" smtClean="0">
                <a:latin typeface="Arial" pitchFamily="34" charset="0"/>
                <a:cs typeface="Arial" pitchFamily="34" charset="0"/>
              </a:rPr>
              <a:t>Además es necesario tomar en cuenta que</a:t>
            </a:r>
            <a:r>
              <a:rPr lang="es-ES" sz="1800" baseline="30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en el ámbito hospitalario se pueden presentar diversos factores que contribuyen al desarrollo de conductas alimentarias de riesgo como son: presión del medio de la mujer y el hombre ideal, las crisis depresivas, el estrés,  la ansiedad, sin olvidar que se encuentra entre las edades de riesgo para el inicio de estas conductas </a:t>
            </a:r>
            <a:r>
              <a:rPr lang="es-ES" sz="1800" baseline="30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s-ES" sz="1800" baseline="30000" dirty="0" smtClean="0">
                <a:latin typeface="Arial" pitchFamily="34" charset="0"/>
                <a:cs typeface="Arial" pitchFamily="34" charset="0"/>
              </a:rPr>
              <a:t>4,5)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es-MX" sz="1800" dirty="0" smtClean="0">
              <a:latin typeface="Arial" pitchFamily="34" charset="0"/>
              <a:cs typeface="Arial" pitchFamily="34" charset="0"/>
            </a:endParaRPr>
          </a:p>
          <a:p>
            <a:endParaRPr lang="es-MX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OBJETIVOS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es-ES" b="1" dirty="0" smtClean="0">
                <a:latin typeface="Arial" pitchFamily="34" charset="0"/>
                <a:cs typeface="Arial" pitchFamily="34" charset="0"/>
              </a:rPr>
              <a:t>OBJETIVO GENERAL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Analizar la asociación entre la práctica de Conductas Alimentarias de Riesgo y el  Índice de Masa Corporal en becarios del HGR1-Orizaba.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es-ES" b="1" dirty="0" smtClean="0">
                <a:latin typeface="Arial" pitchFamily="34" charset="0"/>
                <a:cs typeface="Arial" pitchFamily="34" charset="0"/>
              </a:rPr>
              <a:t>OBJETIVOS ESPECIFICOS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dirty="0" smtClean="0">
                <a:latin typeface="Arial" pitchFamily="34" charset="0"/>
                <a:cs typeface="Arial" pitchFamily="34" charset="0"/>
              </a:rPr>
              <a:t>Describir las características generales de la población en estudio.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dirty="0" smtClean="0">
                <a:latin typeface="Arial" pitchFamily="34" charset="0"/>
                <a:cs typeface="Arial" pitchFamily="34" charset="0"/>
              </a:rPr>
              <a:t>Identificar la frecuencia y tipo de las diferentes conductas alimentarias de riesgo.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dirty="0" smtClean="0">
                <a:latin typeface="Arial" pitchFamily="34" charset="0"/>
                <a:cs typeface="Arial" pitchFamily="34" charset="0"/>
              </a:rPr>
              <a:t>Clasificar las Conductas Alimentarias de Riesgo por sexo.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dirty="0" smtClean="0">
                <a:latin typeface="Arial" pitchFamily="34" charset="0"/>
                <a:cs typeface="Arial" pitchFamily="34" charset="0"/>
              </a:rPr>
              <a:t>Identificar las Conductas Alimentarias de Riesgo más frecuentes por grado académico.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dirty="0" smtClean="0">
                <a:latin typeface="Arial" pitchFamily="34" charset="0"/>
                <a:cs typeface="Arial" pitchFamily="34" charset="0"/>
              </a:rPr>
              <a:t>Clasificar el IMC de los sujetos de acuerdo a los puntos de corte establecidos por la Organización Mundial de la Salud (OMS).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dirty="0" smtClean="0">
                <a:latin typeface="Arial" pitchFamily="34" charset="0"/>
                <a:cs typeface="Arial" pitchFamily="34" charset="0"/>
              </a:rPr>
              <a:t>Identificar la satisfacción de la imagen corporal y su relación con las conductas alimentarias de riesgo e IMC.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MATERIAL Y MÉTODOS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Diseño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del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estudio: transversal, analítico y observacional.</a:t>
            </a:r>
          </a:p>
          <a:p>
            <a:pPr algn="just"/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Periodo de estudio: septiembre 2013 a enero 2014.</a:t>
            </a:r>
          </a:p>
          <a:p>
            <a:pPr algn="just"/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Población de estudio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: censo de 102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becarios del HGR 1 que ingresaron para realizar sus estudios de pregrado, servicio social y posgrado en el 2013.</a:t>
            </a:r>
          </a:p>
          <a:p>
            <a:pPr algn="just"/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Se aplicó un instrumento de medición de variables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sociodemográficas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, conductas alimentarias de riesgo y satisfacción de la imagen corporal. 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Análisis de datos: SPSS v19.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s-MX" sz="1400" dirty="0" smtClean="0">
                <a:latin typeface="Arial" pitchFamily="34" charset="0"/>
                <a:cs typeface="Arial" pitchFamily="34" charset="0"/>
              </a:rPr>
              <a:t>Sexo:  54% (55) sexo masculino y el 46% (47) sexo femenino.</a:t>
            </a:r>
          </a:p>
          <a:p>
            <a:pPr algn="just">
              <a:lnSpc>
                <a:spcPct val="150000"/>
              </a:lnSpc>
            </a:pPr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400" dirty="0" smtClean="0">
                <a:latin typeface="Arial" pitchFamily="34" charset="0"/>
                <a:cs typeface="Arial" pitchFamily="34" charset="0"/>
              </a:rPr>
              <a:t>Edad: Mínima 22 años, máxima 39 años, media 28.36 (DE±3.6 años).</a:t>
            </a:r>
          </a:p>
          <a:p>
            <a:pPr algn="just">
              <a:lnSpc>
                <a:spcPct val="150000"/>
              </a:lnSpc>
            </a:pPr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400" dirty="0" smtClean="0">
                <a:latin typeface="Arial" pitchFamily="34" charset="0"/>
                <a:cs typeface="Arial" pitchFamily="34" charset="0"/>
              </a:rPr>
              <a:t>Gradó académico: Residencia médica 63.7% (65), internado médico de pregrado 26.5% (27), servicio social 9.8% (10).</a:t>
            </a:r>
          </a:p>
          <a:p>
            <a:pPr algn="just">
              <a:lnSpc>
                <a:spcPct val="150000"/>
              </a:lnSpc>
            </a:pPr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400" dirty="0" smtClean="0">
                <a:latin typeface="Arial" pitchFamily="34" charset="0"/>
                <a:cs typeface="Arial" pitchFamily="34" charset="0"/>
              </a:rPr>
              <a:t>IMC: </a:t>
            </a:r>
            <a:r>
              <a:rPr lang="es-ES" sz="1400" dirty="0" smtClean="0">
                <a:latin typeface="Arial" pitchFamily="34" charset="0"/>
                <a:cs typeface="Arial" pitchFamily="34" charset="0"/>
              </a:rPr>
              <a:t>44.1% (45) normal, 43.1% (44) sobrepeso, 9.8% (10) obesidad grado I, 2% (2) bajo peso y 1% (1) con obesidad grado II.</a:t>
            </a: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CAR: restricción 49% (50), atracón 41.2% (42), compensatorias 1% (1), 8.8% (9) no presentan conductas alimentarias de riesgo.</a:t>
            </a: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Satisfacción de la imagen corporal: 62.7% (64) no satisfechos, 37.3% (38) satisfechos. </a:t>
            </a:r>
            <a:endParaRPr lang="es-MX" sz="1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5 Marcador de contenido" descr="cuadro 2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052736"/>
            <a:ext cx="8712968" cy="58052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CONCLUSIONES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/>
              <a:t>No existe asociación entre las Conductas Alimentarias de Riesgo y el Índice de Masa Corporal.</a:t>
            </a:r>
          </a:p>
          <a:p>
            <a:endParaRPr lang="es-MX" dirty="0" smtClean="0"/>
          </a:p>
          <a:p>
            <a:r>
              <a:rPr lang="es-MX" dirty="0" smtClean="0"/>
              <a:t>Se encontró significancia estadística entre el IMC y el sexo, grado académico, satisfacción de la imagen corporal.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BIBLIOGRAFÍA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4937760"/>
          </a:xfrm>
        </p:spPr>
        <p:txBody>
          <a:bodyPr>
            <a:normAutofit lnSpcReduction="10000"/>
          </a:bodyPr>
          <a:lstStyle/>
          <a:p>
            <a:pPr marL="342900" indent="-342900" algn="just">
              <a:buNone/>
            </a:pPr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MX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1600" dirty="0" err="1" smtClean="0">
                <a:latin typeface="Arial" pitchFamily="34" charset="0"/>
                <a:cs typeface="Arial" pitchFamily="34" charset="0"/>
              </a:rPr>
              <a:t>Unikel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 C. Conductas alimentarias de riesgo en población estudiantil del Distrito     Federal: tendencia 1997- 2003. Revista de investigación Clínica. 2006;58(1): 16.</a:t>
            </a:r>
          </a:p>
          <a:p>
            <a:pPr marL="514350" indent="-514350" algn="just">
              <a:buFont typeface="+mj-lt"/>
              <a:buAutoNum type="arabicPeriod"/>
            </a:pPr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Rodríguez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M,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Novalbos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P,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Martínez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M,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Jiménez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E. Epidemiological study of family and socioeconomic status in disorders of eating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behaviour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MX" sz="1600" dirty="0" err="1" smtClean="0">
                <a:latin typeface="Arial" pitchFamily="34" charset="0"/>
                <a:cs typeface="Arial" pitchFamily="34" charset="0"/>
              </a:rPr>
              <a:t>Eur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 J </a:t>
            </a:r>
            <a:r>
              <a:rPr lang="es-MX" sz="1600" dirty="0" err="1" smtClean="0">
                <a:latin typeface="Arial" pitchFamily="34" charset="0"/>
                <a:cs typeface="Arial" pitchFamily="34" charset="0"/>
              </a:rPr>
              <a:t>Clin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1600" dirty="0" err="1" smtClean="0">
                <a:latin typeface="Arial" pitchFamily="34" charset="0"/>
                <a:cs typeface="Arial" pitchFamily="34" charset="0"/>
              </a:rPr>
              <a:t>Nutr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. 2004; 58:846-52.</a:t>
            </a:r>
          </a:p>
          <a:p>
            <a:pPr marL="514350" indent="-514350">
              <a:buFont typeface="+mj-lt"/>
              <a:buAutoNum type="arabicPeriod"/>
            </a:pPr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3. Lora 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I, Saucedo J. Conductas alimentarias de riesgo e imagen corporal de acuerdo al índice de masa corporal en una muestra de mujeres adultas de la ciudad de México. Salud Mental. 2006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May-Jun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; 29 (3): 60.67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lvl="0" indent="-514350">
              <a:buFont typeface="+mj-lt"/>
              <a:buAutoNum type="arabicPeriod"/>
            </a:pP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Rodríguez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M,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Novalbos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P,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Martínez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M,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Jiménez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E. Epidemiological study of family and socioeconomic status in disorders of eating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behaviour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Eur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J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Clin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Nutr</a:t>
            </a:r>
            <a:r>
              <a:rPr lang="es-ES" sz="1600" u="sng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2004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Jun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; 58(6):846-52.</a:t>
            </a:r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Wingdings 3"/>
              <a:buAutoNum type="arabicPeriod"/>
            </a:pPr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 algn="just">
              <a:buFont typeface="Wingdings 3"/>
              <a:buAutoNum type="arabicPeriod"/>
            </a:pPr>
            <a:r>
              <a:rPr lang="es-MX" sz="1600" dirty="0" err="1" smtClean="0">
                <a:latin typeface="Arial" pitchFamily="34" charset="0"/>
                <a:cs typeface="Arial" pitchFamily="34" charset="0"/>
              </a:rPr>
              <a:t>Unikel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 C, </a:t>
            </a:r>
            <a:r>
              <a:rPr lang="es-MX" sz="1600" dirty="0" err="1" smtClean="0">
                <a:latin typeface="Arial" pitchFamily="34" charset="0"/>
                <a:cs typeface="Arial" pitchFamily="34" charset="0"/>
              </a:rPr>
              <a:t>Bojórquez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 L, Carreño S. Validación de un cuestionario breve para medir conductas alimentarias de riesgo. Salud pública de México.2004; 46(6):509-15</a:t>
            </a:r>
          </a:p>
          <a:p>
            <a:pPr marL="514350" indent="-514350">
              <a:buAutoNum type="arabicPeriod"/>
            </a:pPr>
            <a:endParaRPr lang="es-MX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154</TotalTime>
  <Words>756</Words>
  <Application>Microsoft Office PowerPoint</Application>
  <PresentationFormat>Presentación en pantalla (4:3)</PresentationFormat>
  <Paragraphs>70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Origen</vt:lpstr>
      <vt:lpstr>PRESENTA DRA. ERÉNDIRA CITLALI LÓPEZ MARTÍNEZ RESIDENTE DE TERCER AÑO DE MEDICINA FAMILIAR</vt:lpstr>
      <vt:lpstr>JUSTIFICACIÓN</vt:lpstr>
      <vt:lpstr>OBJETIVOS</vt:lpstr>
      <vt:lpstr>MATERIAL Y MÉTODOS</vt:lpstr>
      <vt:lpstr>RESULTADOS</vt:lpstr>
      <vt:lpstr>RESULTADOS</vt:lpstr>
      <vt:lpstr>CONCLUSIONES</vt:lpstr>
      <vt:lpstr>BIBLIOGRAFÍA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 DRA. ERÉNDIRA CITLALI LÓPEZ MARTÍNEZ RESIDENTE DE TERCER AÑO DE MEDICINA FAMILIAR</dc:title>
  <dc:creator>Erendira</dc:creator>
  <cp:lastModifiedBy>Erendira</cp:lastModifiedBy>
  <cp:revision>16</cp:revision>
  <dcterms:created xsi:type="dcterms:W3CDTF">2014-02-19T16:53:35Z</dcterms:created>
  <dcterms:modified xsi:type="dcterms:W3CDTF">2014-02-20T04:24:15Z</dcterms:modified>
</cp:coreProperties>
</file>