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0E52E266-BB33-4343-8505-644B45335F2F}" type="datetimeFigureOut">
              <a:rPr lang="es-MX" smtClean="0"/>
              <a:t>31/01/2014</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F5EA084-3790-4DAB-AD15-F851498976CC}"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52E266-BB33-4343-8505-644B45335F2F}" type="datetimeFigureOut">
              <a:rPr lang="es-MX" smtClean="0"/>
              <a:t>31/01/2014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F5EA084-3790-4DAB-AD15-F851498976C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52E266-BB33-4343-8505-644B45335F2F}" type="datetimeFigureOut">
              <a:rPr lang="es-MX" smtClean="0"/>
              <a:t>31/01/2014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2F5EA084-3790-4DAB-AD15-F851498976C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0E52E266-BB33-4343-8505-644B45335F2F}" type="datetimeFigureOut">
              <a:rPr lang="es-MX" smtClean="0"/>
              <a:t>31/01/2014</a:t>
            </a:fld>
            <a:endParaRPr lang="es-MX"/>
          </a:p>
        </p:txBody>
      </p:sp>
      <p:sp>
        <p:nvSpPr>
          <p:cNvPr id="9" name="8 Marcador de número de diapositiva"/>
          <p:cNvSpPr>
            <a:spLocks noGrp="1"/>
          </p:cNvSpPr>
          <p:nvPr>
            <p:ph type="sldNum" sz="quarter" idx="15"/>
          </p:nvPr>
        </p:nvSpPr>
        <p:spPr/>
        <p:txBody>
          <a:bodyPr rtlCol="0"/>
          <a:lstStyle/>
          <a:p>
            <a:fld id="{2F5EA084-3790-4DAB-AD15-F851498976CC}"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0E52E266-BB33-4343-8505-644B45335F2F}" type="datetimeFigureOut">
              <a:rPr lang="es-MX" smtClean="0"/>
              <a:t>31/01/2014</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F5EA084-3790-4DAB-AD15-F851498976CC}"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E52E266-BB33-4343-8505-644B45335F2F}" type="datetimeFigureOut">
              <a:rPr lang="es-MX" smtClean="0"/>
              <a:t>31/01/2014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2F5EA084-3790-4DAB-AD15-F851498976CC}"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0E52E266-BB33-4343-8505-644B45335F2F}" type="datetimeFigureOut">
              <a:rPr lang="es-MX" smtClean="0"/>
              <a:t>31/01/2014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2F5EA084-3790-4DAB-AD15-F851498976CC}"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0E52E266-BB33-4343-8505-644B45335F2F}" type="datetimeFigureOut">
              <a:rPr lang="es-MX" smtClean="0"/>
              <a:t>31/01/2014</a:t>
            </a:fld>
            <a:endParaRPr lang="es-MX"/>
          </a:p>
        </p:txBody>
      </p:sp>
      <p:sp>
        <p:nvSpPr>
          <p:cNvPr id="7" name="6 Marcador de número de diapositiva"/>
          <p:cNvSpPr>
            <a:spLocks noGrp="1"/>
          </p:cNvSpPr>
          <p:nvPr>
            <p:ph type="sldNum" sz="quarter" idx="11"/>
          </p:nvPr>
        </p:nvSpPr>
        <p:spPr/>
        <p:txBody>
          <a:bodyPr rtlCol="0"/>
          <a:lstStyle/>
          <a:p>
            <a:fld id="{2F5EA084-3790-4DAB-AD15-F851498976CC}"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52E266-BB33-4343-8505-644B45335F2F}" type="datetimeFigureOut">
              <a:rPr lang="es-MX" smtClean="0"/>
              <a:t>31/01/2014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2F5EA084-3790-4DAB-AD15-F851498976C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0E52E266-BB33-4343-8505-644B45335F2F}" type="datetimeFigureOut">
              <a:rPr lang="es-MX" smtClean="0"/>
              <a:t>31/01/2014</a:t>
            </a:fld>
            <a:endParaRPr lang="es-MX"/>
          </a:p>
        </p:txBody>
      </p:sp>
      <p:sp>
        <p:nvSpPr>
          <p:cNvPr id="22" name="21 Marcador de número de diapositiva"/>
          <p:cNvSpPr>
            <a:spLocks noGrp="1"/>
          </p:cNvSpPr>
          <p:nvPr>
            <p:ph type="sldNum" sz="quarter" idx="15"/>
          </p:nvPr>
        </p:nvSpPr>
        <p:spPr/>
        <p:txBody>
          <a:bodyPr rtlCol="0"/>
          <a:lstStyle/>
          <a:p>
            <a:fld id="{2F5EA084-3790-4DAB-AD15-F851498976CC}"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0E52E266-BB33-4343-8505-644B45335F2F}" type="datetimeFigureOut">
              <a:rPr lang="es-MX" smtClean="0"/>
              <a:t>31/01/2014</a:t>
            </a:fld>
            <a:endParaRPr lang="es-MX"/>
          </a:p>
        </p:txBody>
      </p:sp>
      <p:sp>
        <p:nvSpPr>
          <p:cNvPr id="18" name="17 Marcador de número de diapositiva"/>
          <p:cNvSpPr>
            <a:spLocks noGrp="1"/>
          </p:cNvSpPr>
          <p:nvPr>
            <p:ph type="sldNum" sz="quarter" idx="11"/>
          </p:nvPr>
        </p:nvSpPr>
        <p:spPr/>
        <p:txBody>
          <a:bodyPr rtlCol="0"/>
          <a:lstStyle/>
          <a:p>
            <a:fld id="{2F5EA084-3790-4DAB-AD15-F851498976CC}"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52E266-BB33-4343-8505-644B45335F2F}" type="datetimeFigureOut">
              <a:rPr lang="es-MX" smtClean="0"/>
              <a:t>31/01/2014</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5EA084-3790-4DAB-AD15-F851498976C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23728" y="836712"/>
            <a:ext cx="6460232" cy="2813698"/>
          </a:xfrm>
        </p:spPr>
        <p:txBody>
          <a:bodyPr>
            <a:normAutofit fontScale="90000"/>
          </a:bodyPr>
          <a:lstStyle/>
          <a:p>
            <a:pPr algn="ctr"/>
            <a:r>
              <a:rPr lang="es-ES" dirty="0" smtClean="0"/>
              <a:t>Conocimiento </a:t>
            </a:r>
            <a:r>
              <a:rPr lang="es-ES" dirty="0" smtClean="0"/>
              <a:t>sobre  </a:t>
            </a:r>
            <a:r>
              <a:rPr lang="es-ES" dirty="0" smtClean="0"/>
              <a:t>el cáncer de mama, técnica de autoexamen,  actitudes  y su asociación  con la práctica en mujeres derechohabientes a la UMF 66.</a:t>
            </a:r>
            <a:r>
              <a:rPr lang="es-MX" dirty="0" smtClean="0"/>
              <a:t/>
            </a:r>
            <a:br>
              <a:rPr lang="es-MX" dirty="0" smtClean="0"/>
            </a:br>
            <a:endParaRPr lang="es-MX" dirty="0"/>
          </a:p>
        </p:txBody>
      </p:sp>
      <p:sp>
        <p:nvSpPr>
          <p:cNvPr id="3" name="2 Subtítulo"/>
          <p:cNvSpPr>
            <a:spLocks noGrp="1"/>
          </p:cNvSpPr>
          <p:nvPr>
            <p:ph type="subTitle" idx="1"/>
          </p:nvPr>
        </p:nvSpPr>
        <p:spPr>
          <a:xfrm>
            <a:off x="2267744" y="4437112"/>
            <a:ext cx="6172200" cy="2019672"/>
          </a:xfrm>
        </p:spPr>
        <p:txBody>
          <a:bodyPr>
            <a:normAutofit fontScale="62500" lnSpcReduction="20000"/>
          </a:bodyPr>
          <a:lstStyle/>
          <a:p>
            <a:pPr algn="r"/>
            <a:r>
              <a:rPr lang="es-ES" b="0" dirty="0" smtClean="0"/>
              <a:t>Investigador Principal</a:t>
            </a:r>
            <a:endParaRPr lang="es-MX" b="0" dirty="0" smtClean="0"/>
          </a:p>
          <a:p>
            <a:pPr algn="r"/>
            <a:r>
              <a:rPr lang="es-ES" i="1" dirty="0" smtClean="0"/>
              <a:t>Dra. Yaren Olivia Santos Cruz</a:t>
            </a:r>
            <a:endParaRPr lang="es-MX" dirty="0" smtClean="0"/>
          </a:p>
          <a:p>
            <a:pPr algn="r"/>
            <a:r>
              <a:rPr lang="es-ES" b="0" dirty="0" smtClean="0"/>
              <a:t>Residente de primer Año de </a:t>
            </a:r>
            <a:r>
              <a:rPr lang="es-ES" b="0" dirty="0" smtClean="0"/>
              <a:t>Epidemiología</a:t>
            </a:r>
            <a:endParaRPr lang="es-MX" b="0" dirty="0" smtClean="0"/>
          </a:p>
          <a:p>
            <a:pPr algn="r"/>
            <a:r>
              <a:rPr lang="es-ES" b="0" dirty="0" smtClean="0"/>
              <a:t>Investigador Responsable</a:t>
            </a:r>
            <a:endParaRPr lang="es-MX" b="0" dirty="0" smtClean="0"/>
          </a:p>
          <a:p>
            <a:pPr algn="r"/>
            <a:r>
              <a:rPr lang="es-ES" i="1" dirty="0" smtClean="0"/>
              <a:t>Dra. María del Pilar Mata Miranda</a:t>
            </a:r>
            <a:endParaRPr lang="es-MX" dirty="0" smtClean="0"/>
          </a:p>
          <a:p>
            <a:pPr algn="r"/>
            <a:r>
              <a:rPr lang="es-ES" b="0" dirty="0" smtClean="0"/>
              <a:t>Delegación Veracruz Norte, 82400 -1143 </a:t>
            </a:r>
            <a:endParaRPr lang="es-MX" b="0" dirty="0" smtClean="0"/>
          </a:p>
          <a:p>
            <a:pPr algn="r"/>
            <a:r>
              <a:rPr lang="es-MX" b="0" dirty="0" smtClean="0"/>
              <a:t>Investigador </a:t>
            </a:r>
            <a:r>
              <a:rPr lang="es-MX" b="0" dirty="0" smtClean="0"/>
              <a:t>Asociado</a:t>
            </a:r>
          </a:p>
          <a:p>
            <a:pPr algn="r"/>
            <a:r>
              <a:rPr lang="es-MX" i="1" dirty="0" smtClean="0"/>
              <a:t>Dra. </a:t>
            </a:r>
            <a:r>
              <a:rPr lang="es-MX" i="1" dirty="0" smtClean="0"/>
              <a:t>Rocío </a:t>
            </a:r>
            <a:r>
              <a:rPr lang="es-MX" i="1" dirty="0" smtClean="0"/>
              <a:t>Rosado </a:t>
            </a:r>
            <a:r>
              <a:rPr lang="es-MX" i="1" dirty="0" smtClean="0"/>
              <a:t>León</a:t>
            </a:r>
          </a:p>
          <a:p>
            <a:pPr algn="r"/>
            <a:r>
              <a:rPr lang="es-MX" b="0" dirty="0" smtClean="0"/>
              <a:t>Delegación Veracruz Norte 82400 1143</a:t>
            </a:r>
          </a:p>
          <a:p>
            <a:pPr algn="r"/>
            <a:endParaRPr lang="es-MX" dirty="0" smtClean="0"/>
          </a:p>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lstStyle/>
          <a:p>
            <a:r>
              <a:rPr lang="es-MX" b="1" dirty="0" smtClean="0"/>
              <a:t>OBJETIVOS ESPECÍFICOS</a:t>
            </a:r>
            <a:endParaRPr lang="es-MX" dirty="0"/>
          </a:p>
        </p:txBody>
      </p:sp>
      <p:sp>
        <p:nvSpPr>
          <p:cNvPr id="3" name="2 Marcador de contenido"/>
          <p:cNvSpPr>
            <a:spLocks noGrp="1"/>
          </p:cNvSpPr>
          <p:nvPr>
            <p:ph sz="quarter" idx="1"/>
          </p:nvPr>
        </p:nvSpPr>
        <p:spPr>
          <a:xfrm>
            <a:off x="457200" y="1196752"/>
            <a:ext cx="8147248" cy="5277200"/>
          </a:xfrm>
        </p:spPr>
        <p:txBody>
          <a:bodyPr>
            <a:normAutofit/>
          </a:bodyPr>
          <a:lstStyle/>
          <a:p>
            <a:pPr lvl="0"/>
            <a:r>
              <a:rPr lang="es-MX" sz="2000" dirty="0" smtClean="0"/>
              <a:t>Identificar </a:t>
            </a:r>
            <a:r>
              <a:rPr lang="es-MX" sz="2000" dirty="0" smtClean="0"/>
              <a:t>las características socio demográficas de la mujeres derechohabientes de la UMF número 66 seleccionadas para el estudio</a:t>
            </a:r>
            <a:r>
              <a:rPr lang="es-MX" sz="2000" dirty="0" smtClean="0"/>
              <a:t>.</a:t>
            </a:r>
          </a:p>
          <a:p>
            <a:pPr lvl="0"/>
            <a:endParaRPr lang="es-MX" sz="2000" dirty="0" smtClean="0"/>
          </a:p>
          <a:p>
            <a:pPr lvl="0"/>
            <a:r>
              <a:rPr lang="es-MX" sz="2000" dirty="0" smtClean="0"/>
              <a:t>Identificar el nivel de conocimiento de las mujeres derechohabientes de 20 a 59 años de edad acerca de la práctica del autoexamen mamario</a:t>
            </a:r>
            <a:r>
              <a:rPr lang="es-MX" sz="2000" dirty="0" smtClean="0"/>
              <a:t>.</a:t>
            </a:r>
          </a:p>
          <a:p>
            <a:pPr lvl="0"/>
            <a:endParaRPr lang="es-MX" sz="2000" dirty="0" smtClean="0"/>
          </a:p>
          <a:p>
            <a:pPr lvl="0"/>
            <a:r>
              <a:rPr lang="es-MX" sz="2000" dirty="0" smtClean="0"/>
              <a:t>Identificar el grado de conocimientos acerca del cáncer de mama</a:t>
            </a:r>
            <a:r>
              <a:rPr lang="es-MX" sz="2000" dirty="0" smtClean="0"/>
              <a:t>.</a:t>
            </a:r>
          </a:p>
          <a:p>
            <a:pPr lvl="0"/>
            <a:endParaRPr lang="es-MX" sz="2000" dirty="0" smtClean="0"/>
          </a:p>
          <a:p>
            <a:pPr lvl="0"/>
            <a:r>
              <a:rPr lang="es-MX" sz="2000" dirty="0" smtClean="0"/>
              <a:t>Identificar las actitudes ante la autoexploración de </a:t>
            </a:r>
            <a:r>
              <a:rPr lang="es-MX" sz="2000" dirty="0" smtClean="0"/>
              <a:t>mama.</a:t>
            </a:r>
          </a:p>
          <a:p>
            <a:pPr lvl="0"/>
            <a:endParaRPr lang="es-MX" sz="2000" dirty="0" smtClean="0"/>
          </a:p>
          <a:p>
            <a:r>
              <a:rPr lang="es-MX" sz="2000" dirty="0" smtClean="0"/>
              <a:t>Determinar la práctica y la frecuencia del autoexamen de mama</a:t>
            </a:r>
            <a:endParaRPr lang="es-MX"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7715200" cy="5904656"/>
          </a:xfrm>
        </p:spPr>
        <p:txBody>
          <a:bodyPr>
            <a:normAutofit fontScale="92500" lnSpcReduction="20000"/>
          </a:bodyPr>
          <a:lstStyle/>
          <a:p>
            <a:r>
              <a:rPr lang="es-MX" b="1" dirty="0" smtClean="0"/>
              <a:t>TIPO DE DISEÑO: </a:t>
            </a:r>
          </a:p>
          <a:p>
            <a:pPr lvl="1"/>
            <a:r>
              <a:rPr lang="es-MX" dirty="0" smtClean="0"/>
              <a:t>Estudio transversal analítico, </a:t>
            </a:r>
            <a:r>
              <a:rPr lang="es-MX" dirty="0" err="1" smtClean="0"/>
              <a:t>prolectivo</a:t>
            </a:r>
            <a:endParaRPr lang="es-MX" dirty="0" smtClean="0"/>
          </a:p>
          <a:p>
            <a:r>
              <a:rPr lang="es-MX" b="1" dirty="0" smtClean="0"/>
              <a:t>LUGAR:</a:t>
            </a:r>
          </a:p>
          <a:p>
            <a:pPr lvl="1"/>
            <a:r>
              <a:rPr lang="es-MX" dirty="0" smtClean="0"/>
              <a:t>Unidad de Medicina Familiar Número 66, Xalapa Veracruz.</a:t>
            </a:r>
          </a:p>
          <a:p>
            <a:r>
              <a:rPr lang="es-MX" b="1" dirty="0" smtClean="0"/>
              <a:t>TIEMPO:</a:t>
            </a:r>
          </a:p>
          <a:p>
            <a:pPr lvl="1"/>
            <a:r>
              <a:rPr lang="es-MX" dirty="0" smtClean="0"/>
              <a:t>Se realizará en el periodo de febrero del 2013 a enero del 2015.</a:t>
            </a:r>
          </a:p>
          <a:p>
            <a:r>
              <a:rPr lang="es-MX" b="1" dirty="0" smtClean="0"/>
              <a:t>POBLACIÓN:</a:t>
            </a:r>
          </a:p>
          <a:p>
            <a:pPr lvl="1"/>
            <a:r>
              <a:rPr lang="es-MX" dirty="0" smtClean="0"/>
              <a:t>Mujeres de 20 a 49 años que sean derechohabientes de la UMF número 66.</a:t>
            </a:r>
          </a:p>
          <a:p>
            <a:r>
              <a:rPr lang="es-MX" b="1" dirty="0" smtClean="0"/>
              <a:t>TAMAÑO DE LA MUESTRA</a:t>
            </a:r>
          </a:p>
          <a:p>
            <a:pPr lvl="1"/>
            <a:r>
              <a:rPr lang="es-MX" dirty="0" smtClean="0"/>
              <a:t>Se estimó un tamaño mínimo de muestra esperando encontrar una frecuencia de práctica de autoexamen del 50% con una confianza del 95% y una precisión de 0.05. lo que da un tamaño de muestra de 384 pacientes.</a:t>
            </a:r>
          </a:p>
          <a:p>
            <a:r>
              <a:rPr lang="es-MX" b="1" dirty="0" smtClean="0"/>
              <a:t>TIPO DE MUESTRA:</a:t>
            </a:r>
          </a:p>
          <a:p>
            <a:pPr lvl="1"/>
            <a:r>
              <a:rPr lang="es-MX" dirty="0" smtClean="0"/>
              <a:t>Para el presente estudio se encuestaran de manera aleatoria simple, una mujer si y una no de acuerdo a su llegada a la UMF 66 que cumplan con los criterios de inclusión</a:t>
            </a:r>
            <a:r>
              <a:rPr lang="es-MX" dirty="0" smtClean="0"/>
              <a:t>.</a:t>
            </a:r>
            <a:endParaRPr lang="es-MX"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CRITERIOS DE INCLUSIÓN:</a:t>
            </a:r>
            <a:br>
              <a:rPr lang="es-MX" b="1" dirty="0" smtClean="0"/>
            </a:br>
            <a:endParaRPr lang="es-MX" dirty="0"/>
          </a:p>
        </p:txBody>
      </p:sp>
      <p:sp>
        <p:nvSpPr>
          <p:cNvPr id="3" name="2 Marcador de contenido"/>
          <p:cNvSpPr>
            <a:spLocks noGrp="1"/>
          </p:cNvSpPr>
          <p:nvPr>
            <p:ph sz="quarter" idx="1"/>
          </p:nvPr>
        </p:nvSpPr>
        <p:spPr/>
        <p:txBody>
          <a:bodyPr/>
          <a:lstStyle/>
          <a:p>
            <a:pPr lvl="0"/>
            <a:r>
              <a:rPr lang="es-MX" dirty="0" smtClean="0"/>
              <a:t>Mujeres </a:t>
            </a:r>
            <a:r>
              <a:rPr lang="es-MX" dirty="0" smtClean="0"/>
              <a:t>con un rango de edad entre los 20 y 59 años de edad, que sean derechohabientes a la UMF 66.</a:t>
            </a:r>
          </a:p>
          <a:p>
            <a:pPr lvl="0"/>
            <a:r>
              <a:rPr lang="es-MX" dirty="0" smtClean="0"/>
              <a:t>Mujeres que acepten participar en el estudio.</a:t>
            </a:r>
          </a:p>
          <a:p>
            <a:pPr lvl="0"/>
            <a:r>
              <a:rPr lang="es-MX" dirty="0" smtClean="0"/>
              <a:t>Mujeres que asistan a la UMF 66 en el periodo de enero a diciembre del 2014.</a:t>
            </a:r>
          </a:p>
          <a:p>
            <a:endParaRPr lang="es-MX" dirty="0" smtClean="0"/>
          </a:p>
          <a:p>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CRITERIOS DE EXCLUSIÓN:</a:t>
            </a:r>
            <a:br>
              <a:rPr lang="es-MX" b="1" dirty="0" smtClean="0"/>
            </a:br>
            <a:endParaRPr lang="es-MX" dirty="0"/>
          </a:p>
        </p:txBody>
      </p:sp>
      <p:sp>
        <p:nvSpPr>
          <p:cNvPr id="3" name="2 Marcador de contenido"/>
          <p:cNvSpPr>
            <a:spLocks noGrp="1"/>
          </p:cNvSpPr>
          <p:nvPr>
            <p:ph sz="quarter" idx="1"/>
          </p:nvPr>
        </p:nvSpPr>
        <p:spPr>
          <a:xfrm>
            <a:off x="457200" y="1340768"/>
            <a:ext cx="7467600" cy="5133184"/>
          </a:xfrm>
        </p:spPr>
        <p:txBody>
          <a:bodyPr/>
          <a:lstStyle/>
          <a:p>
            <a:pPr>
              <a:buNone/>
            </a:pPr>
            <a:endParaRPr lang="es-MX" dirty="0" smtClean="0"/>
          </a:p>
          <a:p>
            <a:pPr lvl="0"/>
            <a:r>
              <a:rPr lang="es-MX" dirty="0" smtClean="0"/>
              <a:t>Mujeres que hayan padecido o padezcan Cáncer de mama.</a:t>
            </a:r>
          </a:p>
          <a:p>
            <a:pPr lvl="0"/>
            <a:r>
              <a:rPr lang="es-MX" dirty="0" smtClean="0"/>
              <a:t>Mujeres que presente alguna discapacidad que no les permita responder a la encuesta.</a:t>
            </a:r>
          </a:p>
          <a:p>
            <a:pPr lvl="0"/>
            <a:r>
              <a:rPr lang="es-MX" dirty="0" smtClean="0"/>
              <a:t>Mujeres que acudan por primera vez a la institución.</a:t>
            </a:r>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850106"/>
          </a:xfrm>
        </p:spPr>
        <p:txBody>
          <a:bodyPr/>
          <a:lstStyle/>
          <a:p>
            <a:r>
              <a:rPr lang="es-MX" dirty="0" smtClean="0"/>
              <a:t>PROGRAMA DE TRABAJO</a:t>
            </a:r>
            <a:endParaRPr lang="es-MX" dirty="0"/>
          </a:p>
        </p:txBody>
      </p:sp>
      <p:sp>
        <p:nvSpPr>
          <p:cNvPr id="3" name="2 Marcador de contenido"/>
          <p:cNvSpPr>
            <a:spLocks noGrp="1"/>
          </p:cNvSpPr>
          <p:nvPr>
            <p:ph sz="quarter" idx="1"/>
          </p:nvPr>
        </p:nvSpPr>
        <p:spPr>
          <a:xfrm>
            <a:off x="457200" y="1124744"/>
            <a:ext cx="7715200" cy="5349208"/>
          </a:xfrm>
        </p:spPr>
        <p:txBody>
          <a:bodyPr>
            <a:normAutofit fontScale="77500" lnSpcReduction="20000"/>
          </a:bodyPr>
          <a:lstStyle/>
          <a:p>
            <a:pPr>
              <a:buNone/>
            </a:pPr>
            <a:r>
              <a:rPr lang="es-MX" dirty="0" smtClean="0"/>
              <a:t> </a:t>
            </a:r>
          </a:p>
          <a:p>
            <a:r>
              <a:rPr lang="es-MX" dirty="0" smtClean="0"/>
              <a:t>Previa estandarización de criterios en la encuesta, se procederá a realizar prueba piloto, a continuación  se estimará un tamaño mínimo de muestra esperando encontrar una frecuencia de práctica de autoexamen del 50% con una confianza del 95% y una precisión de 0.05. lo que da un tamaño de muestra de 384 pacientes.</a:t>
            </a:r>
          </a:p>
          <a:p>
            <a:endParaRPr lang="es-MX" dirty="0" smtClean="0"/>
          </a:p>
          <a:p>
            <a:r>
              <a:rPr lang="es-MX" dirty="0" smtClean="0"/>
              <a:t>Se encuestará bajo consentimiento informado  a las mujeres derechohabientes de la UMF 66 que cumplan con los criterios de inclusión  de manera aleatoria simple (una sí y una no). Se abordarán en las diferentes salas de espera de la UMF 66 prefiriendo las hora pico de estancia.</a:t>
            </a:r>
          </a:p>
          <a:p>
            <a:endParaRPr lang="es-MX" dirty="0" smtClean="0"/>
          </a:p>
          <a:p>
            <a:r>
              <a:rPr lang="es-MX" dirty="0" smtClean="0"/>
              <a:t>La técnica empleada  para la recolección de la información será a partir de una encuesta previamente validada por expertos de la Universidad del Perú- 2011) sobre  el Cáncer de mama y una encuesta previamente validada por el Hospital  Nacional Daniel Alcides Carrión 2010 sobre la autoexploración mamaria.</a:t>
            </a:r>
          </a:p>
          <a:p>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lstStyle/>
          <a:p>
            <a:r>
              <a:rPr lang="es-MX" dirty="0" smtClean="0"/>
              <a:t>PROGRAMA  DE TRABAJO</a:t>
            </a:r>
            <a:endParaRPr lang="es-MX" dirty="0"/>
          </a:p>
        </p:txBody>
      </p:sp>
      <p:sp>
        <p:nvSpPr>
          <p:cNvPr id="3" name="2 Marcador de contenido"/>
          <p:cNvSpPr>
            <a:spLocks noGrp="1"/>
          </p:cNvSpPr>
          <p:nvPr>
            <p:ph sz="quarter" idx="1"/>
          </p:nvPr>
        </p:nvSpPr>
        <p:spPr>
          <a:xfrm>
            <a:off x="323528" y="1268760"/>
            <a:ext cx="7601272" cy="5205192"/>
          </a:xfrm>
        </p:spPr>
        <p:txBody>
          <a:bodyPr>
            <a:normAutofit fontScale="77500" lnSpcReduction="20000"/>
          </a:bodyPr>
          <a:lstStyle/>
          <a:p>
            <a:r>
              <a:rPr lang="es-MX" dirty="0" smtClean="0"/>
              <a:t>Para determinar el nivel de conocimientos sobre cáncer de mama en las usuarias de 20 a 59 años, se obtendrá  tablas de distribución de frecuencia según las dimensiones de dichas variables, clasificando el nivel de conocimientos según la escala de </a:t>
            </a:r>
            <a:r>
              <a:rPr lang="es-MX" dirty="0" err="1" smtClean="0"/>
              <a:t>Estanino</a:t>
            </a:r>
            <a:r>
              <a:rPr lang="es-MX" dirty="0" smtClean="0"/>
              <a:t> en niveles: Bajo  Medio y Alto.</a:t>
            </a:r>
          </a:p>
          <a:p>
            <a:endParaRPr lang="es-MX" dirty="0" smtClean="0"/>
          </a:p>
          <a:p>
            <a:r>
              <a:rPr lang="es-MX" dirty="0" smtClean="0"/>
              <a:t>Para valorar el conocimiento acerca del Autoexamen de mama se realizaran preguntas sobre aspectos básicos, de las cuales se valoraron como: Nivel Bueno las que tenían de 59 a 86 proposiciones correctas, Regular de 30 a 58 correctas y Malo las que tenían menos de 29 proposiciones correctas. (Anexo 2).</a:t>
            </a:r>
          </a:p>
          <a:p>
            <a:pPr>
              <a:buNone/>
            </a:pPr>
            <a:endParaRPr lang="es-MX" dirty="0" smtClean="0"/>
          </a:p>
          <a:p>
            <a:r>
              <a:rPr lang="es-MX" dirty="0" smtClean="0"/>
              <a:t>Las actitudes se midieron mediante la escala de </a:t>
            </a:r>
            <a:r>
              <a:rPr lang="es-MX" dirty="0" err="1" smtClean="0"/>
              <a:t>Likert</a:t>
            </a:r>
            <a:r>
              <a:rPr lang="es-MX" dirty="0" smtClean="0"/>
              <a:t> de la siguiente manera</a:t>
            </a:r>
            <a:r>
              <a:rPr lang="es-MX" dirty="0" smtClean="0"/>
              <a:t>: (</a:t>
            </a:r>
            <a:r>
              <a:rPr lang="es-MX" dirty="0" smtClean="0"/>
              <a:t>Anexo 2)</a:t>
            </a:r>
          </a:p>
          <a:p>
            <a:pPr>
              <a:buNone/>
            </a:pPr>
            <a:endParaRPr lang="es-MX" dirty="0" smtClean="0"/>
          </a:p>
          <a:p>
            <a:pPr lvl="1"/>
            <a:r>
              <a:rPr lang="es-MX" dirty="0" smtClean="0"/>
              <a:t>Totalmente de acuerdo (TA)</a:t>
            </a:r>
          </a:p>
          <a:p>
            <a:pPr lvl="1"/>
            <a:r>
              <a:rPr lang="es-MX" dirty="0" smtClean="0"/>
              <a:t>De acuerdo (A)</a:t>
            </a:r>
          </a:p>
          <a:p>
            <a:pPr lvl="1"/>
            <a:r>
              <a:rPr lang="es-MX" dirty="0" smtClean="0"/>
              <a:t>Indeciso (I)</a:t>
            </a:r>
          </a:p>
          <a:p>
            <a:pPr lvl="1"/>
            <a:r>
              <a:rPr lang="es-MX" dirty="0" smtClean="0"/>
              <a:t>Desacuerdo (D)</a:t>
            </a:r>
          </a:p>
          <a:p>
            <a:pPr lvl="1"/>
            <a:r>
              <a:rPr lang="es-MX" dirty="0" smtClean="0"/>
              <a:t>Totalmente en desacuerdo (TD)</a:t>
            </a:r>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lstStyle/>
          <a:p>
            <a:r>
              <a:rPr lang="es-MX" dirty="0" smtClean="0"/>
              <a:t>VARIABLES</a:t>
            </a:r>
            <a:endParaRPr lang="es-MX" dirty="0"/>
          </a:p>
        </p:txBody>
      </p:sp>
      <p:pic>
        <p:nvPicPr>
          <p:cNvPr id="18434" name="Picture 2"/>
          <p:cNvPicPr>
            <a:picLocks noGrp="1" noChangeAspect="1" noChangeArrowheads="1"/>
          </p:cNvPicPr>
          <p:nvPr>
            <p:ph sz="quarter" idx="1"/>
          </p:nvPr>
        </p:nvPicPr>
        <p:blipFill>
          <a:blip r:embed="rId2" cstate="print"/>
          <a:srcRect l="26174" t="18367" r="23684" b="16459"/>
          <a:stretch>
            <a:fillRect/>
          </a:stretch>
        </p:blipFill>
        <p:spPr bwMode="auto">
          <a:xfrm>
            <a:off x="323527" y="1182904"/>
            <a:ext cx="7776865" cy="548645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19458" name="Picture 2"/>
          <p:cNvPicPr>
            <a:picLocks noGrp="1" noChangeAspect="1" noChangeArrowheads="1"/>
          </p:cNvPicPr>
          <p:nvPr>
            <p:ph sz="quarter" idx="1"/>
          </p:nvPr>
        </p:nvPicPr>
        <p:blipFill>
          <a:blip r:embed="rId2" cstate="print"/>
          <a:srcRect l="26174" t="9792" r="23684" b="14744"/>
          <a:stretch>
            <a:fillRect/>
          </a:stretch>
        </p:blipFill>
        <p:spPr bwMode="auto">
          <a:xfrm>
            <a:off x="539552" y="548679"/>
            <a:ext cx="7200800" cy="609298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20482" name="Picture 2"/>
          <p:cNvPicPr>
            <a:picLocks noGrp="1" noChangeAspect="1" noChangeArrowheads="1"/>
          </p:cNvPicPr>
          <p:nvPr>
            <p:ph sz="quarter" idx="1"/>
          </p:nvPr>
        </p:nvPicPr>
        <p:blipFill>
          <a:blip r:embed="rId2" cstate="print"/>
          <a:srcRect l="26174" t="8077" r="22720" b="14744"/>
          <a:stretch>
            <a:fillRect/>
          </a:stretch>
        </p:blipFill>
        <p:spPr bwMode="auto">
          <a:xfrm>
            <a:off x="467544" y="476671"/>
            <a:ext cx="7632848" cy="5869331"/>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21506" name="Picture 2"/>
          <p:cNvPicPr>
            <a:picLocks noGrp="1" noChangeAspect="1" noChangeArrowheads="1"/>
          </p:cNvPicPr>
          <p:nvPr>
            <p:ph sz="quarter" idx="1"/>
          </p:nvPr>
        </p:nvPicPr>
        <p:blipFill>
          <a:blip r:embed="rId2" cstate="print"/>
          <a:srcRect l="26174" t="8077" r="22720" b="13029"/>
          <a:stretch>
            <a:fillRect/>
          </a:stretch>
        </p:blipFill>
        <p:spPr bwMode="auto">
          <a:xfrm>
            <a:off x="395536" y="404663"/>
            <a:ext cx="7632848" cy="5999761"/>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ANTECEDENTES</a:t>
            </a:r>
            <a:endParaRPr lang="es-MX" dirty="0"/>
          </a:p>
        </p:txBody>
      </p:sp>
      <p:sp>
        <p:nvSpPr>
          <p:cNvPr id="3" name="2 Marcador de contenido"/>
          <p:cNvSpPr>
            <a:spLocks noGrp="1"/>
          </p:cNvSpPr>
          <p:nvPr>
            <p:ph sz="quarter" idx="1"/>
          </p:nvPr>
        </p:nvSpPr>
        <p:spPr/>
        <p:txBody>
          <a:bodyPr/>
          <a:lstStyle/>
          <a:p>
            <a:r>
              <a:rPr lang="es-MX" dirty="0" smtClean="0"/>
              <a:t>Las actividades de detección del cáncer de mama, consisten en tres tipos de intervención específica que van dirigidos a la población femenina de acuerdo con su grupo de edad o vulnerabilidad y son:</a:t>
            </a:r>
          </a:p>
          <a:p>
            <a:pPr lvl="1"/>
            <a:r>
              <a:rPr lang="es-MX" dirty="0" smtClean="0"/>
              <a:t>Autoexploración, para el diagnóstico temprano</a:t>
            </a:r>
          </a:p>
          <a:p>
            <a:pPr lvl="1"/>
            <a:r>
              <a:rPr lang="es-MX" dirty="0" smtClean="0"/>
              <a:t>Examen clínico, para el diagnóstico temprano</a:t>
            </a:r>
          </a:p>
          <a:p>
            <a:pPr lvl="1"/>
            <a:r>
              <a:rPr lang="es-MX" dirty="0" smtClean="0"/>
              <a:t>Mastografía, para la identificación en fase preclínica</a:t>
            </a:r>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22530" name="Picture 2"/>
          <p:cNvPicPr>
            <a:picLocks noGrp="1" noChangeAspect="1" noChangeArrowheads="1"/>
          </p:cNvPicPr>
          <p:nvPr>
            <p:ph sz="quarter" idx="1"/>
          </p:nvPr>
        </p:nvPicPr>
        <p:blipFill>
          <a:blip r:embed="rId2" cstate="print"/>
          <a:srcRect l="26174" t="8077" r="22720" b="59336"/>
          <a:stretch>
            <a:fillRect/>
          </a:stretch>
        </p:blipFill>
        <p:spPr bwMode="auto">
          <a:xfrm>
            <a:off x="554712" y="692696"/>
            <a:ext cx="7833712" cy="2808312"/>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lstStyle/>
          <a:p>
            <a:r>
              <a:rPr lang="es-MX" dirty="0" smtClean="0"/>
              <a:t>RECURSOS</a:t>
            </a:r>
            <a:endParaRPr lang="es-MX" dirty="0"/>
          </a:p>
        </p:txBody>
      </p:sp>
      <p:sp>
        <p:nvSpPr>
          <p:cNvPr id="3" name="2 Marcador de contenido"/>
          <p:cNvSpPr>
            <a:spLocks noGrp="1"/>
          </p:cNvSpPr>
          <p:nvPr>
            <p:ph sz="quarter" idx="1"/>
          </p:nvPr>
        </p:nvSpPr>
        <p:spPr>
          <a:xfrm>
            <a:off x="457200" y="1340768"/>
            <a:ext cx="8003232" cy="5133184"/>
          </a:xfrm>
        </p:spPr>
        <p:txBody>
          <a:bodyPr>
            <a:normAutofit fontScale="85000" lnSpcReduction="20000"/>
          </a:bodyPr>
          <a:lstStyle/>
          <a:p>
            <a:pPr lvl="0"/>
            <a:r>
              <a:rPr lang="es-MX" b="1" dirty="0" smtClean="0"/>
              <a:t>HUMANOS: </a:t>
            </a:r>
            <a:r>
              <a:rPr lang="es-MX" dirty="0" smtClean="0"/>
              <a:t> </a:t>
            </a:r>
          </a:p>
          <a:p>
            <a:pPr lvl="1"/>
            <a:r>
              <a:rPr lang="es-MX" dirty="0" smtClean="0"/>
              <a:t>Investigador principal: Residente en Epidemiología Yaren Olivia Santos Cruz.</a:t>
            </a:r>
          </a:p>
          <a:p>
            <a:pPr lvl="1"/>
            <a:r>
              <a:rPr lang="es-MX" dirty="0" smtClean="0"/>
              <a:t>Asesor metodológico: </a:t>
            </a:r>
          </a:p>
          <a:p>
            <a:pPr lvl="1"/>
            <a:r>
              <a:rPr lang="es-MX" dirty="0" smtClean="0"/>
              <a:t>Dra. María del Pilar Mata Miranda. </a:t>
            </a:r>
          </a:p>
          <a:p>
            <a:pPr lvl="1"/>
            <a:r>
              <a:rPr lang="es-MX" dirty="0" smtClean="0"/>
              <a:t>Dra. Rocío Rosado León </a:t>
            </a:r>
          </a:p>
          <a:p>
            <a:pPr lvl="1"/>
            <a:r>
              <a:rPr lang="es-MX" dirty="0" smtClean="0"/>
              <a:t>Asesor estadístico:</a:t>
            </a:r>
          </a:p>
          <a:p>
            <a:pPr>
              <a:buNone/>
            </a:pPr>
            <a:r>
              <a:rPr lang="es-MX" b="1" dirty="0" smtClean="0"/>
              <a:t> </a:t>
            </a:r>
            <a:endParaRPr lang="es-MX" dirty="0" smtClean="0"/>
          </a:p>
          <a:p>
            <a:pPr lvl="0"/>
            <a:r>
              <a:rPr lang="es-MX" b="1" dirty="0" smtClean="0"/>
              <a:t>FÍSICOS: </a:t>
            </a:r>
            <a:endParaRPr lang="es-MX" dirty="0" smtClean="0"/>
          </a:p>
          <a:p>
            <a:pPr lvl="1"/>
            <a:r>
              <a:rPr lang="es-MX" dirty="0" smtClean="0"/>
              <a:t>Área  física: se hará uso de las salas de espera en la Unidad de Medicina Familiar Número 66 para la realización de las encuestas.</a:t>
            </a:r>
          </a:p>
          <a:p>
            <a:pPr lvl="1"/>
            <a:r>
              <a:rPr lang="es-MX" dirty="0" smtClean="0"/>
              <a:t>Formatos de recolección de la información: Copias de encuestas.</a:t>
            </a:r>
          </a:p>
          <a:p>
            <a:pPr lvl="1"/>
            <a:r>
              <a:rPr lang="es-MX" dirty="0" smtClean="0"/>
              <a:t>Papelería: Computadora personal, hojas y copias para las encuestas y consentimiento informado, lápices.</a:t>
            </a:r>
          </a:p>
          <a:p>
            <a:pPr>
              <a:buNone/>
            </a:pPr>
            <a:r>
              <a:rPr lang="es-MX" dirty="0" smtClean="0"/>
              <a:t> </a:t>
            </a:r>
          </a:p>
          <a:p>
            <a:pPr lvl="0"/>
            <a:r>
              <a:rPr lang="es-MX" b="1" dirty="0" smtClean="0"/>
              <a:t>FINANCIEROS:</a:t>
            </a:r>
            <a:endParaRPr lang="es-MX" dirty="0" smtClean="0"/>
          </a:p>
          <a:p>
            <a:pPr lvl="1"/>
            <a:r>
              <a:rPr lang="es-MX" dirty="0" smtClean="0"/>
              <a:t>Serán proporcionados por el investigador principal.</a:t>
            </a:r>
          </a:p>
          <a:p>
            <a:pPr>
              <a:buNone/>
            </a:pPr>
            <a:r>
              <a:rPr lang="es-MX" dirty="0" smtClean="0"/>
              <a:t> </a:t>
            </a:r>
          </a:p>
          <a:p>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62074"/>
          </a:xfrm>
        </p:spPr>
        <p:txBody>
          <a:bodyPr/>
          <a:lstStyle/>
          <a:p>
            <a:r>
              <a:rPr lang="es-MX" dirty="0" smtClean="0"/>
              <a:t>ÉTICO</a:t>
            </a:r>
            <a:endParaRPr lang="es-MX" dirty="0"/>
          </a:p>
        </p:txBody>
      </p:sp>
      <p:sp>
        <p:nvSpPr>
          <p:cNvPr id="3" name="2 Marcador de contenido"/>
          <p:cNvSpPr>
            <a:spLocks noGrp="1"/>
          </p:cNvSpPr>
          <p:nvPr>
            <p:ph sz="quarter" idx="1"/>
          </p:nvPr>
        </p:nvSpPr>
        <p:spPr>
          <a:xfrm>
            <a:off x="467544" y="1124744"/>
            <a:ext cx="7457256" cy="5349208"/>
          </a:xfrm>
        </p:spPr>
        <p:txBody>
          <a:bodyPr/>
          <a:lstStyle/>
          <a:p>
            <a:pPr algn="ctr"/>
            <a:r>
              <a:rPr lang="es-MX" dirty="0" smtClean="0"/>
              <a:t>En base al Reglamento general de salud en materia de investigación para la salud</a:t>
            </a:r>
            <a:r>
              <a:rPr lang="es-MX" b="1" dirty="0" smtClean="0"/>
              <a:t>, </a:t>
            </a:r>
            <a:r>
              <a:rPr lang="es-MX" dirty="0" smtClean="0"/>
              <a:t>de acuerdo a su Título Segundo "De los Aspectos Éticos de la Investigación en Seres Humanos" . Artículo 17  fracción I  este trabajo se considera un estudio de bajo riesgo, ya que se realizará la recolección de información  a través de una encuesta al paciente o familiar según lo requiera. Los datos de la encuesta serán manejados de manera confidencial, usando folios de identificación. Se solicitará carta de consentimiento informado previo al inicio de la </a:t>
            </a:r>
            <a:r>
              <a:rPr lang="es-MX" dirty="0" smtClean="0"/>
              <a:t>encuesta.</a:t>
            </a: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CRONOGRAMA DE TRABAJO</a:t>
            </a:r>
            <a:endParaRPr lang="es-MX" dirty="0"/>
          </a:p>
        </p:txBody>
      </p:sp>
      <p:pic>
        <p:nvPicPr>
          <p:cNvPr id="23554" name="Picture 2"/>
          <p:cNvPicPr>
            <a:picLocks noGrp="1" noChangeAspect="1" noChangeArrowheads="1"/>
          </p:cNvPicPr>
          <p:nvPr>
            <p:ph sz="quarter" idx="1"/>
          </p:nvPr>
        </p:nvPicPr>
        <p:blipFill>
          <a:blip r:embed="rId2" cstate="print"/>
          <a:srcRect l="23281" t="26943" r="22720" b="16459"/>
          <a:stretch>
            <a:fillRect/>
          </a:stretch>
        </p:blipFill>
        <p:spPr bwMode="auto">
          <a:xfrm>
            <a:off x="755576" y="1700808"/>
            <a:ext cx="7576114" cy="460851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62074"/>
          </a:xfrm>
        </p:spPr>
        <p:txBody>
          <a:bodyPr/>
          <a:lstStyle/>
          <a:p>
            <a:r>
              <a:rPr lang="es-MX" dirty="0" smtClean="0"/>
              <a:t>BIBLIOGRAFIA</a:t>
            </a:r>
            <a:endParaRPr lang="es-MX" dirty="0"/>
          </a:p>
        </p:txBody>
      </p:sp>
      <p:sp>
        <p:nvSpPr>
          <p:cNvPr id="3" name="2 Marcador de contenido"/>
          <p:cNvSpPr>
            <a:spLocks noGrp="1"/>
          </p:cNvSpPr>
          <p:nvPr>
            <p:ph sz="quarter" idx="1"/>
          </p:nvPr>
        </p:nvSpPr>
        <p:spPr>
          <a:xfrm>
            <a:off x="323528" y="1052736"/>
            <a:ext cx="7601272" cy="5421216"/>
          </a:xfrm>
        </p:spPr>
        <p:txBody>
          <a:bodyPr>
            <a:normAutofit fontScale="55000" lnSpcReduction="20000"/>
          </a:bodyPr>
          <a:lstStyle/>
          <a:p>
            <a:r>
              <a:rPr lang="es-MX" dirty="0" smtClean="0"/>
              <a:t>1. </a:t>
            </a:r>
            <a:r>
              <a:rPr lang="es-MX" dirty="0" err="1" smtClean="0"/>
              <a:t>Mandal</a:t>
            </a:r>
            <a:r>
              <a:rPr lang="es-MX" dirty="0" smtClean="0"/>
              <a:t> </a:t>
            </a:r>
            <a:r>
              <a:rPr lang="es-MX" dirty="0" smtClean="0"/>
              <a:t>A. Historia del </a:t>
            </a:r>
            <a:r>
              <a:rPr lang="es-MX" dirty="0" err="1" smtClean="0"/>
              <a:t>Cancer</a:t>
            </a:r>
            <a:r>
              <a:rPr lang="es-MX" dirty="0" smtClean="0"/>
              <a:t> de Seno. </a:t>
            </a:r>
            <a:r>
              <a:rPr lang="en-US" dirty="0" smtClean="0"/>
              <a:t>Saved from URL: http://www.news-medical.net/health/History-of-Breast-Cancer-(Spanish).aspx. .</a:t>
            </a:r>
            <a:endParaRPr lang="es-MX" dirty="0" smtClean="0"/>
          </a:p>
          <a:p>
            <a:r>
              <a:rPr lang="es-MX" dirty="0" smtClean="0"/>
              <a:t>2. </a:t>
            </a:r>
            <a:r>
              <a:rPr lang="en-US" dirty="0" err="1" smtClean="0"/>
              <a:t>Cotlar</a:t>
            </a:r>
            <a:r>
              <a:rPr lang="en-US" dirty="0" smtClean="0"/>
              <a:t> </a:t>
            </a:r>
            <a:r>
              <a:rPr lang="en-US" dirty="0" smtClean="0"/>
              <a:t>M, </a:t>
            </a:r>
            <a:r>
              <a:rPr lang="en-US" dirty="0" err="1" smtClean="0"/>
              <a:t>Alvon</a:t>
            </a:r>
            <a:r>
              <a:rPr lang="en-US" dirty="0" smtClean="0"/>
              <a:t> D, Rose D, Current M. Cancer.. </a:t>
            </a:r>
            <a:r>
              <a:rPr lang="es-MX" dirty="0" err="1" smtClean="0"/>
              <a:t>Surgey</a:t>
            </a:r>
            <a:r>
              <a:rPr lang="es-MX" dirty="0" smtClean="0"/>
              <a:t>. 2003; 60.</a:t>
            </a:r>
          </a:p>
          <a:p>
            <a:r>
              <a:rPr lang="es-MX" dirty="0" smtClean="0"/>
              <a:t>3. Guía </a:t>
            </a:r>
            <a:r>
              <a:rPr lang="es-MX" dirty="0" smtClean="0"/>
              <a:t>de Práctica Clínica. Diagnóstico y tratamiento del cáncer de mama en el segundo y tercer nivel de atención. Instituto Mexicano del Seguro Social. 2010 México DF.</a:t>
            </a:r>
          </a:p>
          <a:p>
            <a:r>
              <a:rPr lang="es-MX" dirty="0" smtClean="0"/>
              <a:t>4. Norma </a:t>
            </a:r>
            <a:r>
              <a:rPr lang="es-MX" dirty="0" smtClean="0"/>
              <a:t>Oficial Mexicana NOM-041-SSA2-2011, Para la prevención, diagnóstico, tratamiento, control y vigilancia epidemiológica del cáncer de mama. 2011.</a:t>
            </a:r>
          </a:p>
          <a:p>
            <a:r>
              <a:rPr lang="es-MX" dirty="0" smtClean="0"/>
              <a:t>5.Cárdenas </a:t>
            </a:r>
            <a:r>
              <a:rPr lang="es-MX" dirty="0" err="1" smtClean="0"/>
              <a:t>Sanchez</a:t>
            </a:r>
            <a:r>
              <a:rPr lang="es-MX" dirty="0" smtClean="0"/>
              <a:t> J, </a:t>
            </a:r>
            <a:r>
              <a:rPr lang="es-MX" dirty="0" err="1" smtClean="0"/>
              <a:t>Bargallé</a:t>
            </a:r>
            <a:r>
              <a:rPr lang="es-MX" dirty="0" smtClean="0"/>
              <a:t> Rocha E, Erazo valle A, </a:t>
            </a:r>
            <a:r>
              <a:rPr lang="es-MX" dirty="0" err="1" smtClean="0"/>
              <a:t>Maafs</a:t>
            </a:r>
            <a:r>
              <a:rPr lang="es-MX" dirty="0" smtClean="0"/>
              <a:t> molina E, </a:t>
            </a:r>
            <a:r>
              <a:rPr lang="es-MX" dirty="0" err="1" smtClean="0"/>
              <a:t>Poitevin</a:t>
            </a:r>
            <a:r>
              <a:rPr lang="es-MX" dirty="0" smtClean="0"/>
              <a:t> </a:t>
            </a:r>
            <a:r>
              <a:rPr lang="es-MX" dirty="0" err="1" smtClean="0"/>
              <a:t>Chacon</a:t>
            </a:r>
            <a:r>
              <a:rPr lang="es-MX" dirty="0" smtClean="0"/>
              <a:t> A. Consenso Mexicano sobre diagnóstico y tratamiento del Cáncer mamario. Quinta Revisión. 2013 Disponible http://consensocancermamario.com.</a:t>
            </a:r>
          </a:p>
          <a:p>
            <a:r>
              <a:rPr lang="es-MX" dirty="0" smtClean="0"/>
              <a:t>6.Gonzalez </a:t>
            </a:r>
            <a:r>
              <a:rPr lang="es-MX" dirty="0" smtClean="0"/>
              <a:t>Ortega SM, Morales </a:t>
            </a:r>
            <a:r>
              <a:rPr lang="es-MX" dirty="0" err="1" smtClean="0"/>
              <a:t>Wong</a:t>
            </a:r>
            <a:r>
              <a:rPr lang="es-MX" dirty="0" smtClean="0"/>
              <a:t> MM, López Cuevas Z, </a:t>
            </a:r>
            <a:r>
              <a:rPr lang="es-MX" dirty="0" err="1" smtClean="0"/>
              <a:t>Dias</a:t>
            </a:r>
            <a:r>
              <a:rPr lang="es-MX" dirty="0" smtClean="0"/>
              <a:t> Valdez M. Factores </a:t>
            </a:r>
            <a:r>
              <a:rPr lang="es-MX" dirty="0" err="1" smtClean="0"/>
              <a:t>pronosticos</a:t>
            </a:r>
            <a:r>
              <a:rPr lang="es-MX" dirty="0" smtClean="0"/>
              <a:t> del cáncer de mama. </a:t>
            </a:r>
            <a:r>
              <a:rPr lang="es-MX" dirty="0" err="1" smtClean="0"/>
              <a:t>Rec</a:t>
            </a:r>
            <a:r>
              <a:rPr lang="es-MX" dirty="0" smtClean="0"/>
              <a:t> cubana </a:t>
            </a:r>
            <a:r>
              <a:rPr lang="es-MX" dirty="0" err="1" smtClean="0"/>
              <a:t>Cir</a:t>
            </a:r>
            <a:r>
              <a:rPr lang="es-MX" dirty="0" smtClean="0"/>
              <a:t>. 2011; 50(1): p. 143-152.</a:t>
            </a:r>
          </a:p>
          <a:p>
            <a:r>
              <a:rPr lang="es-MX" dirty="0" smtClean="0"/>
              <a:t>7.Romero </a:t>
            </a:r>
            <a:r>
              <a:rPr lang="es-MX" dirty="0" smtClean="0"/>
              <a:t>Figueroa MS, </a:t>
            </a:r>
            <a:r>
              <a:rPr lang="es-MX" dirty="0" err="1" smtClean="0"/>
              <a:t>Santillan</a:t>
            </a:r>
            <a:r>
              <a:rPr lang="es-MX" dirty="0" smtClean="0"/>
              <a:t> </a:t>
            </a:r>
            <a:r>
              <a:rPr lang="es-MX" dirty="0" err="1" smtClean="0"/>
              <a:t>Arreygue</a:t>
            </a:r>
            <a:r>
              <a:rPr lang="es-MX" dirty="0" smtClean="0"/>
              <a:t> L, Olvera Hernández PC, Morales </a:t>
            </a:r>
            <a:r>
              <a:rPr lang="es-MX" dirty="0" err="1" smtClean="0"/>
              <a:t>Sanchez</a:t>
            </a:r>
            <a:r>
              <a:rPr lang="es-MX" dirty="0" smtClean="0"/>
              <a:t> MA, </a:t>
            </a:r>
            <a:r>
              <a:rPr lang="es-MX" dirty="0" err="1" smtClean="0"/>
              <a:t>ramírez</a:t>
            </a:r>
            <a:r>
              <a:rPr lang="es-MX" dirty="0" smtClean="0"/>
              <a:t> </a:t>
            </a:r>
            <a:r>
              <a:rPr lang="es-MX" dirty="0" err="1" smtClean="0"/>
              <a:t>Mendiola</a:t>
            </a:r>
            <a:r>
              <a:rPr lang="es-MX" dirty="0" smtClean="0"/>
              <a:t> V. Frecuencia de factores de riesgo de cáncer de mama. </a:t>
            </a:r>
            <a:r>
              <a:rPr lang="es-MX" dirty="0" err="1" smtClean="0"/>
              <a:t>Ginecol</a:t>
            </a:r>
            <a:r>
              <a:rPr lang="es-MX" dirty="0" smtClean="0"/>
              <a:t> </a:t>
            </a:r>
            <a:r>
              <a:rPr lang="es-MX" dirty="0" err="1" smtClean="0"/>
              <a:t>Obstet</a:t>
            </a:r>
            <a:r>
              <a:rPr lang="es-MX" dirty="0" smtClean="0"/>
              <a:t> </a:t>
            </a:r>
            <a:r>
              <a:rPr lang="es-MX" dirty="0" err="1" smtClean="0"/>
              <a:t>Mex</a:t>
            </a:r>
            <a:r>
              <a:rPr lang="es-MX" dirty="0" smtClean="0"/>
              <a:t>. 2008; 76(11): p. 667-72.</a:t>
            </a:r>
          </a:p>
          <a:p>
            <a:r>
              <a:rPr lang="es-MX" dirty="0" smtClean="0"/>
              <a:t>8.Aguilar </a:t>
            </a:r>
            <a:r>
              <a:rPr lang="es-MX" dirty="0" smtClean="0"/>
              <a:t>Cordero M, </a:t>
            </a:r>
            <a:r>
              <a:rPr lang="es-MX" dirty="0" err="1" smtClean="0"/>
              <a:t>Neri</a:t>
            </a:r>
            <a:r>
              <a:rPr lang="es-MX" dirty="0" smtClean="0"/>
              <a:t> </a:t>
            </a:r>
            <a:r>
              <a:rPr lang="es-MX" dirty="0" err="1" smtClean="0"/>
              <a:t>Sanchez</a:t>
            </a:r>
            <a:r>
              <a:rPr lang="es-MX" dirty="0" smtClean="0"/>
              <a:t> M, Padilla López CA, Pimentel Ramírez ML, </a:t>
            </a:r>
            <a:r>
              <a:rPr lang="es-MX" dirty="0" err="1" smtClean="0"/>
              <a:t>Garcia</a:t>
            </a:r>
            <a:r>
              <a:rPr lang="es-MX" dirty="0" smtClean="0"/>
              <a:t> </a:t>
            </a:r>
            <a:r>
              <a:rPr lang="es-MX" dirty="0" err="1" smtClean="0"/>
              <a:t>Rillo</a:t>
            </a:r>
            <a:r>
              <a:rPr lang="es-MX" dirty="0" smtClean="0"/>
              <a:t> A, </a:t>
            </a:r>
            <a:r>
              <a:rPr lang="es-MX" dirty="0" err="1" smtClean="0"/>
              <a:t>Sachez</a:t>
            </a:r>
            <a:r>
              <a:rPr lang="es-MX" dirty="0" smtClean="0"/>
              <a:t> López AM. Factores de riesgo como Pronóstico de padecer cáncer de mama en el Estado de México. </a:t>
            </a:r>
            <a:r>
              <a:rPr lang="es-MX" dirty="0" err="1" smtClean="0"/>
              <a:t>Nutr</a:t>
            </a:r>
            <a:r>
              <a:rPr lang="es-MX" dirty="0" smtClean="0"/>
              <a:t> </a:t>
            </a:r>
            <a:r>
              <a:rPr lang="es-MX" dirty="0" err="1" smtClean="0"/>
              <a:t>Hosp</a:t>
            </a:r>
            <a:r>
              <a:rPr lang="es-MX" dirty="0" smtClean="0"/>
              <a:t>. 2012; 27(5): p. 1631-36.</a:t>
            </a:r>
          </a:p>
          <a:p>
            <a:r>
              <a:rPr lang="es-MX" dirty="0" smtClean="0"/>
              <a:t>9.Guía </a:t>
            </a:r>
            <a:r>
              <a:rPr lang="es-MX" dirty="0" smtClean="0"/>
              <a:t>de práctica Clínica. Prevención, Tamizaje y referencia oportuna de casos sospechosos de cáncer de mama en el primer nivel de atención. Instituto Mexicano del Seguro Social. México. 2012.</a:t>
            </a:r>
          </a:p>
          <a:p>
            <a:r>
              <a:rPr lang="es-MX" dirty="0" smtClean="0"/>
              <a:t>10.</a:t>
            </a:r>
            <a:r>
              <a:rPr lang="en-US" dirty="0" smtClean="0"/>
              <a:t>Coronado </a:t>
            </a:r>
            <a:r>
              <a:rPr lang="en-US" dirty="0" smtClean="0"/>
              <a:t>GD, Beasley J, </a:t>
            </a:r>
            <a:r>
              <a:rPr lang="en-US" dirty="0" err="1" smtClean="0"/>
              <a:t>Livaudais</a:t>
            </a:r>
            <a:r>
              <a:rPr lang="en-US" dirty="0" smtClean="0"/>
              <a:t> J. Alcohol consumption and the risk of breast cancer. </a:t>
            </a:r>
            <a:r>
              <a:rPr lang="es-MX" dirty="0" smtClean="0"/>
              <a:t>Salud Publica </a:t>
            </a:r>
            <a:r>
              <a:rPr lang="es-MX" dirty="0" err="1" smtClean="0"/>
              <a:t>Mex</a:t>
            </a:r>
            <a:r>
              <a:rPr lang="es-MX" dirty="0" smtClean="0"/>
              <a:t>. 2011; 53: p. 440-47.</a:t>
            </a:r>
          </a:p>
          <a:p>
            <a:r>
              <a:rPr lang="es-MX" dirty="0" smtClean="0"/>
              <a:t>11.Organización </a:t>
            </a:r>
            <a:r>
              <a:rPr lang="es-MX" dirty="0" smtClean="0"/>
              <a:t>Mundial de la Salud. Cáncer de mama. Prevención y control. Disponible en ;(http://www.who.int/topics/cancer/breastcancer/es/index3.html</a:t>
            </a:r>
            <a:r>
              <a:rPr lang="es-MX" dirty="0" smtClean="0"/>
              <a:t>)</a:t>
            </a:r>
            <a:endParaRPr lang="es-MX" dirty="0" smtClean="0"/>
          </a:p>
          <a:p>
            <a:r>
              <a:rPr lang="es-ES" dirty="0" smtClean="0"/>
              <a:t> </a:t>
            </a:r>
            <a:endParaRPr lang="es-MX" dirty="0" smtClean="0"/>
          </a:p>
          <a:p>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76672"/>
            <a:ext cx="7467600" cy="5997280"/>
          </a:xfrm>
        </p:spPr>
        <p:txBody>
          <a:bodyPr>
            <a:normAutofit fontScale="40000" lnSpcReduction="20000"/>
          </a:bodyPr>
          <a:lstStyle/>
          <a:p>
            <a:r>
              <a:rPr lang="es-MX" dirty="0" smtClean="0"/>
              <a:t>12. </a:t>
            </a:r>
            <a:r>
              <a:rPr lang="es-MX" dirty="0" err="1" smtClean="0"/>
              <a:t>Gutierrez</a:t>
            </a:r>
            <a:r>
              <a:rPr lang="es-MX" dirty="0" smtClean="0"/>
              <a:t> </a:t>
            </a:r>
            <a:r>
              <a:rPr lang="es-MX" dirty="0" err="1" smtClean="0"/>
              <a:t>Deladillo</a:t>
            </a:r>
            <a:r>
              <a:rPr lang="es-MX" dirty="0" smtClean="0"/>
              <a:t> A, </a:t>
            </a:r>
            <a:r>
              <a:rPr lang="es-MX" dirty="0" err="1" smtClean="0"/>
              <a:t>Gutierrez</a:t>
            </a:r>
            <a:r>
              <a:rPr lang="es-MX" dirty="0" smtClean="0"/>
              <a:t> Flores F, </a:t>
            </a:r>
            <a:r>
              <a:rPr lang="es-MX" dirty="0" err="1" smtClean="0"/>
              <a:t>Gutierrez</a:t>
            </a:r>
            <a:r>
              <a:rPr lang="es-MX" dirty="0" smtClean="0"/>
              <a:t> Choque JC, </a:t>
            </a:r>
            <a:r>
              <a:rPr lang="es-MX" dirty="0" err="1" smtClean="0"/>
              <a:t>Guzman</a:t>
            </a:r>
            <a:r>
              <a:rPr lang="es-MX" dirty="0" smtClean="0"/>
              <a:t> Delgadillo F, Santander López A. Conocimiento, actitud y práctica del autoexamen mamario en mujeres estudiantes de medicina de la Universidad Mayor de San </a:t>
            </a:r>
            <a:r>
              <a:rPr lang="es-MX" dirty="0" err="1" smtClean="0"/>
              <a:t>Simon</a:t>
            </a:r>
            <a:r>
              <a:rPr lang="es-MX" dirty="0" smtClean="0"/>
              <a:t> 2011. </a:t>
            </a:r>
            <a:r>
              <a:rPr lang="es-MX" dirty="0" err="1" smtClean="0"/>
              <a:t>Rev</a:t>
            </a:r>
            <a:r>
              <a:rPr lang="es-MX" dirty="0" smtClean="0"/>
              <a:t> </a:t>
            </a:r>
            <a:r>
              <a:rPr lang="es-MX" dirty="0" err="1" smtClean="0"/>
              <a:t>Cient</a:t>
            </a:r>
            <a:r>
              <a:rPr lang="es-MX" dirty="0" smtClean="0"/>
              <a:t> </a:t>
            </a:r>
            <a:r>
              <a:rPr lang="es-MX" dirty="0" err="1" smtClean="0"/>
              <a:t>Ciens</a:t>
            </a:r>
            <a:r>
              <a:rPr lang="es-MX" dirty="0" smtClean="0"/>
              <a:t> </a:t>
            </a:r>
            <a:r>
              <a:rPr lang="es-MX" dirty="0" err="1" smtClean="0"/>
              <a:t>Med</a:t>
            </a:r>
            <a:r>
              <a:rPr lang="es-MX" dirty="0" smtClean="0"/>
              <a:t>. 2012; 15(2): p. 22-25.</a:t>
            </a:r>
          </a:p>
          <a:p>
            <a:r>
              <a:rPr lang="es-MX" dirty="0" smtClean="0"/>
              <a:t>13. </a:t>
            </a:r>
            <a:r>
              <a:rPr lang="es-MX" dirty="0" err="1" smtClean="0"/>
              <a:t>Yépez</a:t>
            </a:r>
            <a:r>
              <a:rPr lang="es-MX" dirty="0" smtClean="0"/>
              <a:t> </a:t>
            </a:r>
            <a:r>
              <a:rPr lang="es-MX" dirty="0" smtClean="0"/>
              <a:t>Ramírez D, De la Rosa AG, Guerrero </a:t>
            </a:r>
            <a:r>
              <a:rPr lang="es-MX" dirty="0" err="1" smtClean="0"/>
              <a:t>Albarrán</a:t>
            </a:r>
            <a:r>
              <a:rPr lang="es-MX" dirty="0" smtClean="0"/>
              <a:t> C, Gómez Martínez JM. Autoexploración mamaria: conocimiento y perspectiva en mujeres. </a:t>
            </a:r>
            <a:r>
              <a:rPr lang="es-MX" dirty="0" err="1" smtClean="0"/>
              <a:t>Rev</a:t>
            </a:r>
            <a:r>
              <a:rPr lang="es-MX" dirty="0" smtClean="0"/>
              <a:t> </a:t>
            </a:r>
            <a:r>
              <a:rPr lang="es-MX" dirty="0" err="1" smtClean="0"/>
              <a:t>Enferm</a:t>
            </a:r>
            <a:r>
              <a:rPr lang="es-MX" dirty="0" smtClean="0"/>
              <a:t> </a:t>
            </a:r>
            <a:r>
              <a:rPr lang="es-MX" dirty="0" err="1" smtClean="0"/>
              <a:t>Inst</a:t>
            </a:r>
            <a:r>
              <a:rPr lang="es-MX" dirty="0" smtClean="0"/>
              <a:t> </a:t>
            </a:r>
            <a:r>
              <a:rPr lang="es-MX" dirty="0" err="1" smtClean="0"/>
              <a:t>MexSeguro</a:t>
            </a:r>
            <a:r>
              <a:rPr lang="es-MX" dirty="0" smtClean="0"/>
              <a:t> Soc. 2012; 20(2): p. 79-84.</a:t>
            </a:r>
          </a:p>
          <a:p>
            <a:r>
              <a:rPr lang="es-MX" dirty="0" smtClean="0"/>
              <a:t>14. Castro </a:t>
            </a:r>
            <a:r>
              <a:rPr lang="es-MX" dirty="0" smtClean="0"/>
              <a:t>Abreu I, Rizo Montero Y. Nivel de </a:t>
            </a:r>
            <a:r>
              <a:rPr lang="es-MX" dirty="0" err="1" smtClean="0"/>
              <a:t>conociemientp</a:t>
            </a:r>
            <a:r>
              <a:rPr lang="es-MX" dirty="0" smtClean="0"/>
              <a:t> de la </a:t>
            </a:r>
            <a:r>
              <a:rPr lang="es-MX" dirty="0" err="1" smtClean="0"/>
              <a:t>poblacion</a:t>
            </a:r>
            <a:r>
              <a:rPr lang="es-MX" dirty="0" smtClean="0"/>
              <a:t> femenina del consultorio 6 sobre </a:t>
            </a:r>
            <a:r>
              <a:rPr lang="es-MX" dirty="0" err="1" smtClean="0"/>
              <a:t>autoexámen</a:t>
            </a:r>
            <a:r>
              <a:rPr lang="es-MX" dirty="0" smtClean="0"/>
              <a:t> de mama. </a:t>
            </a:r>
            <a:r>
              <a:rPr lang="es-MX" dirty="0" err="1" smtClean="0"/>
              <a:t>Rev</a:t>
            </a:r>
            <a:r>
              <a:rPr lang="es-MX" dirty="0" smtClean="0"/>
              <a:t> Habanera Ciencias medicas. 2009; 8(5): p. 121-130.</a:t>
            </a:r>
          </a:p>
          <a:p>
            <a:r>
              <a:rPr lang="es-MX" dirty="0" smtClean="0"/>
              <a:t>15. Griffin </a:t>
            </a:r>
            <a:r>
              <a:rPr lang="es-MX" dirty="0" smtClean="0"/>
              <a:t>JL, </a:t>
            </a:r>
            <a:r>
              <a:rPr lang="es-MX" dirty="0" err="1" smtClean="0"/>
              <a:t>Pearlman</a:t>
            </a:r>
            <a:r>
              <a:rPr lang="es-MX" dirty="0" smtClean="0"/>
              <a:t> MD. Detección de cáncer de mama en mujeres con riesgo promedio alto. </a:t>
            </a:r>
            <a:r>
              <a:rPr lang="es-MX" dirty="0" err="1" smtClean="0"/>
              <a:t>Ostet</a:t>
            </a:r>
            <a:r>
              <a:rPr lang="es-MX" dirty="0" smtClean="0"/>
              <a:t> </a:t>
            </a:r>
            <a:r>
              <a:rPr lang="es-MX" dirty="0" err="1" smtClean="0"/>
              <a:t>Gynecol</a:t>
            </a:r>
            <a:r>
              <a:rPr lang="es-MX" dirty="0" smtClean="0"/>
              <a:t>. 2010; 116: p. 1410-21.</a:t>
            </a:r>
          </a:p>
          <a:p>
            <a:r>
              <a:rPr lang="es-MX" dirty="0" smtClean="0"/>
              <a:t>16. Lara </a:t>
            </a:r>
            <a:r>
              <a:rPr lang="es-MX" dirty="0" err="1" smtClean="0"/>
              <a:t>Tmburrino</a:t>
            </a:r>
            <a:r>
              <a:rPr lang="es-MX" dirty="0" smtClean="0"/>
              <a:t> AL, Olmedo Zorrilla. Detección temprana y diagnóstico de cáncer mamario. Revista de la facultad de Medicina de la UNAM. 2011 enero-febrero; 54(1): p. 4-17.</a:t>
            </a:r>
          </a:p>
          <a:p>
            <a:r>
              <a:rPr lang="es-MX" dirty="0" smtClean="0"/>
              <a:t>17. </a:t>
            </a:r>
            <a:r>
              <a:rPr lang="es-MX" dirty="0" err="1" smtClean="0"/>
              <a:t>sanchez</a:t>
            </a:r>
            <a:r>
              <a:rPr lang="es-MX" dirty="0" smtClean="0"/>
              <a:t> </a:t>
            </a:r>
            <a:r>
              <a:rPr lang="es-MX" dirty="0" smtClean="0"/>
              <a:t>R, </a:t>
            </a:r>
            <a:r>
              <a:rPr lang="es-MX" dirty="0" err="1" smtClean="0"/>
              <a:t>Emil</a:t>
            </a:r>
            <a:r>
              <a:rPr lang="es-MX" dirty="0" smtClean="0"/>
              <a:t> </a:t>
            </a:r>
            <a:r>
              <a:rPr lang="es-MX" dirty="0" err="1" smtClean="0"/>
              <a:t>Scneider</a:t>
            </a:r>
            <a:r>
              <a:rPr lang="es-MX" dirty="0" smtClean="0"/>
              <a:t> B, Martínez G, </a:t>
            </a:r>
            <a:r>
              <a:rPr lang="es-MX" dirty="0" err="1" smtClean="0"/>
              <a:t>Fonfach</a:t>
            </a:r>
            <a:r>
              <a:rPr lang="es-MX" dirty="0" smtClean="0"/>
              <a:t> C. Cáncer de mama: modalidades terapéuticas y marcadores tumorales. </a:t>
            </a:r>
            <a:r>
              <a:rPr lang="es-MX" dirty="0" err="1" smtClean="0"/>
              <a:t>Cuad</a:t>
            </a:r>
            <a:r>
              <a:rPr lang="es-MX" dirty="0" smtClean="0"/>
              <a:t> </a:t>
            </a:r>
            <a:r>
              <a:rPr lang="es-MX" dirty="0" err="1" smtClean="0"/>
              <a:t>Cir</a:t>
            </a:r>
            <a:r>
              <a:rPr lang="es-MX" dirty="0" smtClean="0"/>
              <a:t>. 2008 22;: p. 55-63.</a:t>
            </a:r>
          </a:p>
          <a:p>
            <a:r>
              <a:rPr lang="es-MX" dirty="0" smtClean="0"/>
              <a:t>18. Estadísticas </a:t>
            </a:r>
            <a:r>
              <a:rPr lang="es-MX" dirty="0" smtClean="0"/>
              <a:t>a </a:t>
            </a:r>
            <a:r>
              <a:rPr lang="es-MX" dirty="0" err="1" smtClean="0"/>
              <a:t>proposito</a:t>
            </a:r>
            <a:r>
              <a:rPr lang="es-MX" dirty="0" smtClean="0"/>
              <a:t> del día internacional contra el cáncer de mama. Instituto Nacional de Estadística, Geografía e Informática. 2013 octubre; disponible en.</a:t>
            </a:r>
          </a:p>
          <a:p>
            <a:r>
              <a:rPr lang="es-MX" dirty="0" smtClean="0"/>
              <a:t>19. Organización </a:t>
            </a:r>
            <a:r>
              <a:rPr lang="es-MX" dirty="0" smtClean="0"/>
              <a:t>Mundial de la Salud OMS: 2012. Octubre, mes de la sensibilización sobre el cáncer de mama. 2013 octubre; Disponible en http://www.who.int/cancer/events/breast_cancer_month/es/.</a:t>
            </a:r>
          </a:p>
          <a:p>
            <a:r>
              <a:rPr lang="es-MX" dirty="0" smtClean="0"/>
              <a:t>20. </a:t>
            </a:r>
            <a:r>
              <a:rPr lang="es-MX" dirty="0" err="1" smtClean="0"/>
              <a:t>Queretaro</a:t>
            </a:r>
            <a:r>
              <a:rPr lang="es-MX" dirty="0" smtClean="0"/>
              <a:t>, 29° en cáncer de mama. códice informativo. 2013 octubre ; Disponible en http://codiceinformativo.com/?p=78210.</a:t>
            </a:r>
          </a:p>
          <a:p>
            <a:r>
              <a:rPr lang="es-MX" dirty="0" smtClean="0"/>
              <a:t>21. Base </a:t>
            </a:r>
            <a:r>
              <a:rPr lang="es-MX" dirty="0" smtClean="0"/>
              <a:t>de datos de defunciones generales 1979-2008. Dirección General de Información en Salud (DGIS). Disponible en http://www.sinais.salud.gob.mx.</a:t>
            </a:r>
          </a:p>
          <a:p>
            <a:r>
              <a:rPr lang="es-MX" dirty="0" smtClean="0"/>
              <a:t>22. Tasa </a:t>
            </a:r>
            <a:r>
              <a:rPr lang="es-MX" dirty="0" smtClean="0"/>
              <a:t>de mortalidad por cáncer de mama por entidad federativa. Instituto Nacional de </a:t>
            </a:r>
            <a:r>
              <a:rPr lang="es-MX" dirty="0" err="1" smtClean="0"/>
              <a:t>Estadistica</a:t>
            </a:r>
            <a:r>
              <a:rPr lang="es-MX" dirty="0" smtClean="0"/>
              <a:t>, </a:t>
            </a:r>
            <a:r>
              <a:rPr lang="es-MX" dirty="0" err="1" smtClean="0"/>
              <a:t>Geografia</a:t>
            </a:r>
            <a:r>
              <a:rPr lang="es-MX" dirty="0" smtClean="0"/>
              <a:t> y </a:t>
            </a:r>
            <a:r>
              <a:rPr lang="es-MX" dirty="0" err="1" smtClean="0"/>
              <a:t>estadistica</a:t>
            </a:r>
            <a:r>
              <a:rPr lang="es-MX" dirty="0" smtClean="0"/>
              <a:t> INEGI. Disponible en http://www.inegi.org.mx/inegi/default.aspx?c=274.</a:t>
            </a:r>
          </a:p>
          <a:p>
            <a:r>
              <a:rPr lang="es-MX" dirty="0" smtClean="0"/>
              <a:t>23. Encuesta </a:t>
            </a:r>
            <a:r>
              <a:rPr lang="es-MX" dirty="0" smtClean="0"/>
              <a:t>Nacional de Salud y Nutrición 2012 (ENSANUT) Veracruz. Instituto Nacional de Salud Publica. 2012.</a:t>
            </a:r>
          </a:p>
          <a:p>
            <a:r>
              <a:rPr lang="es-MX" dirty="0" smtClean="0"/>
              <a:t>24. Jara </a:t>
            </a:r>
            <a:r>
              <a:rPr lang="es-MX" dirty="0" smtClean="0"/>
              <a:t>Rojas A, Peña Romero SK, </a:t>
            </a:r>
            <a:r>
              <a:rPr lang="es-MX" dirty="0" err="1" smtClean="0"/>
              <a:t>Zagaceta</a:t>
            </a:r>
            <a:r>
              <a:rPr lang="es-MX" dirty="0" smtClean="0"/>
              <a:t> Guevara M. Nivel de conocimiento sobre factores de riesgo y prevención del cáncer de mama en usuarias de 19 a 49 años del centro de Salud de San </a:t>
            </a:r>
            <a:r>
              <a:rPr lang="es-MX" dirty="0" err="1" smtClean="0"/>
              <a:t>Sebastian</a:t>
            </a:r>
            <a:r>
              <a:rPr lang="es-MX" dirty="0" smtClean="0"/>
              <a:t> Lima Perú; 2011.</a:t>
            </a:r>
          </a:p>
          <a:p>
            <a:r>
              <a:rPr lang="es-MX" dirty="0" smtClean="0"/>
              <a:t>25. Castro </a:t>
            </a:r>
            <a:r>
              <a:rPr lang="es-MX" dirty="0" smtClean="0"/>
              <a:t>Abreu I RMY. Nivel de conocimiento de la población femenina del consultorio 6 sobre el </a:t>
            </a:r>
            <a:r>
              <a:rPr lang="es-MX" dirty="0" err="1" smtClean="0"/>
              <a:t>autoexámen</a:t>
            </a:r>
            <a:r>
              <a:rPr lang="es-MX" dirty="0" smtClean="0"/>
              <a:t> de mama. Revista Habanera de Ciencias Medicas. 2009 </a:t>
            </a:r>
            <a:r>
              <a:rPr lang="es-MX" dirty="0" err="1" smtClean="0"/>
              <a:t>Aug</a:t>
            </a:r>
            <a:r>
              <a:rPr lang="es-MX" dirty="0" smtClean="0"/>
              <a:t>; 5(121-130).</a:t>
            </a:r>
          </a:p>
          <a:p>
            <a:r>
              <a:rPr lang="es-MX" dirty="0" smtClean="0"/>
              <a:t>26. Vivas </a:t>
            </a:r>
            <a:r>
              <a:rPr lang="es-MX" dirty="0" err="1" smtClean="0"/>
              <a:t>Sanchez</a:t>
            </a:r>
            <a:r>
              <a:rPr lang="es-MX" dirty="0" smtClean="0"/>
              <a:t> VM, </a:t>
            </a:r>
            <a:r>
              <a:rPr lang="es-MX" dirty="0" err="1" smtClean="0"/>
              <a:t>Torrez</a:t>
            </a:r>
            <a:r>
              <a:rPr lang="es-MX" dirty="0" smtClean="0"/>
              <a:t> Pedraza M, </a:t>
            </a:r>
            <a:r>
              <a:rPr lang="es-MX" dirty="0" err="1" smtClean="0"/>
              <a:t>Esguerra</a:t>
            </a:r>
            <a:r>
              <a:rPr lang="es-MX" dirty="0" smtClean="0"/>
              <a:t> </a:t>
            </a:r>
            <a:r>
              <a:rPr lang="es-MX" dirty="0" err="1" smtClean="0"/>
              <a:t>Gonzalez</a:t>
            </a:r>
            <a:r>
              <a:rPr lang="es-MX" dirty="0" smtClean="0"/>
              <a:t> LL, Torres Silva CA, </a:t>
            </a:r>
            <a:r>
              <a:rPr lang="es-MX" dirty="0" err="1" smtClean="0"/>
              <a:t>Mojica</a:t>
            </a:r>
            <a:r>
              <a:rPr lang="es-MX" dirty="0" smtClean="0"/>
              <a:t> Torres IV, Mendoza </a:t>
            </a:r>
            <a:r>
              <a:rPr lang="es-MX" dirty="0" err="1" smtClean="0"/>
              <a:t>Jaimes</a:t>
            </a:r>
            <a:r>
              <a:rPr lang="es-MX" dirty="0" smtClean="0"/>
              <a:t> KC, et </a:t>
            </a:r>
            <a:r>
              <a:rPr lang="es-MX" dirty="0" err="1" smtClean="0"/>
              <a:t>all</a:t>
            </a:r>
            <a:r>
              <a:rPr lang="es-MX" dirty="0" smtClean="0"/>
              <a:t>. Conocimientos, actitudes y practicas de prevención del Cáncer de mama. Revista Ciencia y Cuidado. 2012; 9(2): p. 43-51.</a:t>
            </a:r>
          </a:p>
          <a:p>
            <a:r>
              <a:rPr lang="es-MX" dirty="0" smtClean="0"/>
              <a:t>27.Rodríguez </a:t>
            </a:r>
            <a:r>
              <a:rPr lang="es-MX" dirty="0" err="1" smtClean="0"/>
              <a:t>Gonzalez</a:t>
            </a:r>
            <a:r>
              <a:rPr lang="es-MX" dirty="0" smtClean="0"/>
              <a:t> J, </a:t>
            </a:r>
            <a:r>
              <a:rPr lang="es-MX" dirty="0" err="1" smtClean="0"/>
              <a:t>Rodriguez</a:t>
            </a:r>
            <a:r>
              <a:rPr lang="es-MX" dirty="0" smtClean="0"/>
              <a:t> </a:t>
            </a:r>
            <a:r>
              <a:rPr lang="es-MX" dirty="0" err="1" smtClean="0"/>
              <a:t>Gonzalez</a:t>
            </a:r>
            <a:r>
              <a:rPr lang="es-MX" dirty="0" smtClean="0"/>
              <a:t> A, Triana Torres a, Mendoza Taño R. Conocimientos de los factores de riesgo sobre cáncer de mama en puerto la Cruz, Estado </a:t>
            </a:r>
            <a:r>
              <a:rPr lang="es-MX" dirty="0" err="1" smtClean="0"/>
              <a:t>Anzoategui</a:t>
            </a:r>
            <a:r>
              <a:rPr lang="es-MX" dirty="0" smtClean="0"/>
              <a:t> Venezuela. Revista Habanera de Ciencias Médicas. 2012; 12(5): p. 673-83.</a:t>
            </a:r>
          </a:p>
          <a:p>
            <a:r>
              <a:rPr lang="es-MX" dirty="0" smtClean="0"/>
              <a:t>28. </a:t>
            </a:r>
            <a:r>
              <a:rPr lang="es-MX" dirty="0" err="1" smtClean="0"/>
              <a:t>Yépez</a:t>
            </a:r>
            <a:r>
              <a:rPr lang="es-MX" dirty="0" smtClean="0"/>
              <a:t> </a:t>
            </a:r>
            <a:r>
              <a:rPr lang="es-MX" dirty="0" smtClean="0"/>
              <a:t>Ramírez D, De la Rosa AG, Guerrero </a:t>
            </a:r>
            <a:r>
              <a:rPr lang="es-MX" dirty="0" err="1" smtClean="0"/>
              <a:t>Albarran</a:t>
            </a:r>
            <a:r>
              <a:rPr lang="es-MX" dirty="0" smtClean="0"/>
              <a:t> C, Gómez Martínez JM. Autoexploración mamaria: conocimiento y perspectiva en mujeres. </a:t>
            </a:r>
            <a:r>
              <a:rPr lang="es-MX" dirty="0" err="1" smtClean="0"/>
              <a:t>Rev</a:t>
            </a:r>
            <a:r>
              <a:rPr lang="es-MX" dirty="0" smtClean="0"/>
              <a:t> </a:t>
            </a:r>
            <a:r>
              <a:rPr lang="es-MX" dirty="0" err="1" smtClean="0"/>
              <a:t>Enferm</a:t>
            </a:r>
            <a:r>
              <a:rPr lang="es-MX" dirty="0" smtClean="0"/>
              <a:t> </a:t>
            </a:r>
            <a:r>
              <a:rPr lang="es-MX" dirty="0" err="1" smtClean="0"/>
              <a:t>Inst</a:t>
            </a:r>
            <a:r>
              <a:rPr lang="es-MX" dirty="0" smtClean="0"/>
              <a:t> </a:t>
            </a:r>
            <a:r>
              <a:rPr lang="es-MX" dirty="0" err="1" smtClean="0"/>
              <a:t>Mex</a:t>
            </a:r>
            <a:r>
              <a:rPr lang="es-MX" dirty="0" smtClean="0"/>
              <a:t> Seguro Soc. 2012; 20(2): p. 79-84</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ANTECEDENTES</a:t>
            </a:r>
            <a:endParaRPr lang="es-MX" dirty="0"/>
          </a:p>
        </p:txBody>
      </p:sp>
      <p:sp>
        <p:nvSpPr>
          <p:cNvPr id="3" name="2 Marcador de contenido"/>
          <p:cNvSpPr>
            <a:spLocks noGrp="1"/>
          </p:cNvSpPr>
          <p:nvPr>
            <p:ph sz="quarter" idx="1"/>
          </p:nvPr>
        </p:nvSpPr>
        <p:spPr/>
        <p:txBody>
          <a:bodyPr/>
          <a:lstStyle/>
          <a:p>
            <a:r>
              <a:rPr lang="es-MX" dirty="0" smtClean="0"/>
              <a:t>La Organización Mundial de la Salud recomienda la educación sobre el cáncer de mama dirigida a sensibilizar a las mujeres acerca de la importancia de conocer las características normales de sus mamas y demandar atención médica si descubren alguna anormalidad, así como la exploración clínica ante la ausencia</a:t>
            </a:r>
          </a:p>
          <a:p>
            <a:r>
              <a:rPr lang="es-MX" dirty="0" smtClean="0"/>
              <a:t>de servicios de tamizaje por mastografía, acompañada de programas de educación a la población.</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ANTECEDENTES</a:t>
            </a:r>
            <a:endParaRPr lang="es-MX" dirty="0"/>
          </a:p>
        </p:txBody>
      </p:sp>
      <p:sp>
        <p:nvSpPr>
          <p:cNvPr id="3" name="2 Marcador de contenido"/>
          <p:cNvSpPr>
            <a:spLocks noGrp="1"/>
          </p:cNvSpPr>
          <p:nvPr>
            <p:ph sz="quarter" idx="1"/>
          </p:nvPr>
        </p:nvSpPr>
        <p:spPr/>
        <p:txBody>
          <a:bodyPr/>
          <a:lstStyle/>
          <a:p>
            <a:r>
              <a:rPr lang="es-ES" dirty="0" smtClean="0"/>
              <a:t>la detección precoz con vistas a mejorar el pronóstico y la supervivencia del cáncer de mama sigue siendo la piedra angular del control de este tipo de cáncer.</a:t>
            </a:r>
            <a:r>
              <a:rPr lang="es-MX" dirty="0" smtClean="0"/>
              <a:t> (11)</a:t>
            </a:r>
          </a:p>
          <a:p>
            <a:r>
              <a:rPr lang="es-ES" dirty="0" smtClean="0"/>
              <a:t>Hay dos métodos de detección precoz:</a:t>
            </a:r>
            <a:endParaRPr lang="es-MX" dirty="0" smtClean="0"/>
          </a:p>
          <a:p>
            <a:pPr lvl="0"/>
            <a:r>
              <a:rPr lang="es-ES" dirty="0" smtClean="0"/>
              <a:t>El diagnóstico precoz o el conocimiento de los primeros signos y síntomas en la población sintomática, para facilitar el diagnóstico y el tratamiento temprano, y</a:t>
            </a:r>
            <a:endParaRPr lang="es-MX" dirty="0" smtClean="0"/>
          </a:p>
          <a:p>
            <a:r>
              <a:rPr lang="es-MX" dirty="0" smtClean="0"/>
              <a:t>El cribado, es decir, la aplicación sistemática de pruebas de tamizaje en una población aparentemente asintomática.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62074"/>
          </a:xfrm>
        </p:spPr>
        <p:txBody>
          <a:bodyPr/>
          <a:lstStyle/>
          <a:p>
            <a:r>
              <a:rPr lang="es-MX" dirty="0" smtClean="0"/>
              <a:t>ANTECEDENTES</a:t>
            </a:r>
            <a:endParaRPr lang="es-MX" dirty="0"/>
          </a:p>
        </p:txBody>
      </p:sp>
      <p:sp>
        <p:nvSpPr>
          <p:cNvPr id="3" name="2 Marcador de contenido"/>
          <p:cNvSpPr>
            <a:spLocks noGrp="1"/>
          </p:cNvSpPr>
          <p:nvPr>
            <p:ph sz="quarter" idx="1"/>
          </p:nvPr>
        </p:nvSpPr>
        <p:spPr>
          <a:xfrm>
            <a:off x="457200" y="908720"/>
            <a:ext cx="8363272" cy="5565232"/>
          </a:xfrm>
        </p:spPr>
        <p:txBody>
          <a:bodyPr>
            <a:normAutofit lnSpcReduction="10000"/>
          </a:bodyPr>
          <a:lstStyle/>
          <a:p>
            <a:r>
              <a:rPr lang="es-MX" sz="1800" dirty="0" smtClean="0"/>
              <a:t>De acuerdo con la OMS, el cáncer más frecuente entre las  mujeres es el de mama, que a nivel mundial representa 16% de todos los cánceres </a:t>
            </a:r>
            <a:r>
              <a:rPr lang="es-MX" sz="1800" dirty="0" smtClean="0"/>
              <a:t>femeninos.</a:t>
            </a:r>
          </a:p>
          <a:p>
            <a:endParaRPr lang="es-MX" sz="1800" dirty="0" smtClean="0"/>
          </a:p>
          <a:p>
            <a:r>
              <a:rPr lang="es-MX" sz="1800" dirty="0" smtClean="0"/>
              <a:t>C</a:t>
            </a:r>
            <a:r>
              <a:rPr lang="es-MX" sz="1800" dirty="0" smtClean="0"/>
              <a:t>ada </a:t>
            </a:r>
            <a:r>
              <a:rPr lang="es-MX" sz="1800" dirty="0" smtClean="0"/>
              <a:t>año se detectan 1.38 millones de casos </a:t>
            </a:r>
            <a:r>
              <a:rPr lang="es-MX" sz="1800" dirty="0" smtClean="0"/>
              <a:t>nuevos con mayor impacto en </a:t>
            </a:r>
            <a:r>
              <a:rPr lang="es-MX" sz="1800" dirty="0" smtClean="0"/>
              <a:t>la población de países  de bajos y medios ingresos como </a:t>
            </a:r>
            <a:r>
              <a:rPr lang="es-MX" sz="1800" dirty="0" smtClean="0"/>
              <a:t>México.</a:t>
            </a:r>
          </a:p>
          <a:p>
            <a:endParaRPr lang="es-MX" sz="1800" dirty="0" smtClean="0"/>
          </a:p>
          <a:p>
            <a:r>
              <a:rPr lang="es-MX" sz="1800" dirty="0" smtClean="0"/>
              <a:t>En México, 30 de cada 100 mujeres que salen de  un hospital por tumores malignos en 2011,  padecen cáncer de </a:t>
            </a:r>
            <a:r>
              <a:rPr lang="es-MX" sz="1800" dirty="0" smtClean="0"/>
              <a:t>mama</a:t>
            </a:r>
          </a:p>
          <a:p>
            <a:endParaRPr lang="es-MX" sz="1800" dirty="0" smtClean="0"/>
          </a:p>
          <a:p>
            <a:r>
              <a:rPr lang="es-MX" sz="1800" dirty="0" smtClean="0"/>
              <a:t>E</a:t>
            </a:r>
            <a:r>
              <a:rPr lang="es-MX" sz="1800" dirty="0" smtClean="0"/>
              <a:t>n </a:t>
            </a:r>
            <a:r>
              <a:rPr lang="es-MX" sz="1800" dirty="0" smtClean="0"/>
              <a:t>2011 los estados con el mayor número de casos nuevos de tumores malignos de mama son Veracruz (52.02 casos por cada 100 mil mujeres de 20 años y </a:t>
            </a:r>
            <a:r>
              <a:rPr lang="es-MX" sz="1800" dirty="0" smtClean="0"/>
              <a:t>más</a:t>
            </a:r>
          </a:p>
          <a:p>
            <a:endParaRPr lang="es-MX" sz="1800" dirty="0" smtClean="0"/>
          </a:p>
          <a:p>
            <a:r>
              <a:rPr lang="es-MX" sz="1800" dirty="0" smtClean="0"/>
              <a:t>Para el estado de  Veracruz las cifras de la ENSANUT 2012 mostraron que en el caso de la exploración clínica de senos, 27.6% de las mujeres de 20 años o más reportó haberse realizado dicha prueba. La mayor frecuencia se observó en el grupo de 40 a 59 años con 32.1 por ciento. </a:t>
            </a:r>
          </a:p>
          <a:p>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normAutofit fontScale="90000"/>
          </a:bodyPr>
          <a:lstStyle/>
          <a:p>
            <a:r>
              <a:rPr lang="es-MX" b="1" dirty="0" smtClean="0"/>
              <a:t>JUSTIFICACIÓN</a:t>
            </a:r>
            <a:br>
              <a:rPr lang="es-MX" b="1" dirty="0" smtClean="0"/>
            </a:br>
            <a:endParaRPr lang="es-MX" dirty="0"/>
          </a:p>
        </p:txBody>
      </p:sp>
      <p:sp>
        <p:nvSpPr>
          <p:cNvPr id="3" name="2 Marcador de contenido"/>
          <p:cNvSpPr>
            <a:spLocks noGrp="1"/>
          </p:cNvSpPr>
          <p:nvPr>
            <p:ph sz="quarter" idx="1"/>
          </p:nvPr>
        </p:nvSpPr>
        <p:spPr>
          <a:xfrm>
            <a:off x="323528" y="980728"/>
            <a:ext cx="8064896" cy="5616624"/>
          </a:xfrm>
        </p:spPr>
        <p:txBody>
          <a:bodyPr>
            <a:normAutofit fontScale="92500" lnSpcReduction="20000"/>
          </a:bodyPr>
          <a:lstStyle/>
          <a:p>
            <a:pPr>
              <a:buNone/>
            </a:pPr>
            <a:r>
              <a:rPr lang="es-MX" dirty="0" smtClean="0"/>
              <a:t>La </a:t>
            </a:r>
            <a:r>
              <a:rPr lang="es-MX" dirty="0" smtClean="0"/>
              <a:t>evidencia reciente demuestra que el cáncer de mama actualmente es una de las principales causas de muerte en las mujeres de países en vías de desarrollo. México revela que desde 2006 esta afección ocupa la primera causa de mortalidad en mujeres de 30 a 54 años de edad y amenaza a todos los grupos socioeconómicos; sin embargo, el diagnóstico y la detección temprana  incrementa la supervivencia, no obstante, como país e institución de salud afrontamos las carencias de recursos que limitan la capacidad para detectar en forma temprana esta enfermedad. </a:t>
            </a:r>
          </a:p>
          <a:p>
            <a:pPr>
              <a:buNone/>
            </a:pPr>
            <a:r>
              <a:rPr lang="es-MX" dirty="0" smtClean="0"/>
              <a:t>El autoexamen de mama es un método  simple y  de bajo costo, que es necesario promover en el grupo de mujeres en edad reproductiva ya que hasta el momento no se ha repercutido en el diagnóstico oportuno, debido a diversas causas, entre las que destaca el conocimiento de la técnica.</a:t>
            </a:r>
          </a:p>
          <a:p>
            <a:pPr>
              <a:buNone/>
            </a:pPr>
            <a:r>
              <a:rPr lang="es-MX" dirty="0" smtClean="0"/>
              <a:t> Si bien, no es un procedimiento que reduzca la mortalidad, pero su conocimiento puede llevar a un diagnóstico temprano.</a:t>
            </a:r>
          </a:p>
          <a:p>
            <a:endParaRPr lang="es-MX" dirty="0" smtClean="0"/>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PLANTEAMIENTO DEL PROBLEMA</a:t>
            </a:r>
            <a:br>
              <a:rPr lang="es-MX" b="1" dirty="0" smtClean="0"/>
            </a:br>
            <a:endParaRPr lang="es-MX" dirty="0"/>
          </a:p>
        </p:txBody>
      </p:sp>
      <p:sp>
        <p:nvSpPr>
          <p:cNvPr id="3" name="2 Marcador de contenido"/>
          <p:cNvSpPr>
            <a:spLocks noGrp="1"/>
          </p:cNvSpPr>
          <p:nvPr>
            <p:ph sz="quarter" idx="1"/>
          </p:nvPr>
        </p:nvSpPr>
        <p:spPr>
          <a:xfrm>
            <a:off x="457200" y="1412776"/>
            <a:ext cx="7859216" cy="5061176"/>
          </a:xfrm>
        </p:spPr>
        <p:txBody>
          <a:bodyPr/>
          <a:lstStyle/>
          <a:p>
            <a:pPr>
              <a:buNone/>
            </a:pPr>
            <a:endParaRPr lang="es-MX" dirty="0" smtClean="0"/>
          </a:p>
          <a:p>
            <a:r>
              <a:rPr lang="es-MX" dirty="0" smtClean="0"/>
              <a:t>¿Cuál  es la relación entre el nivel de conocimiento sobre el cáncer de mama y el autoexamen mamario así como las actitudes, y la práctica del autoexamen de mama en las mujeres de 20 a 59 años  derechohabientes de la UMF 66?</a:t>
            </a:r>
          </a:p>
          <a:p>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normAutofit fontScale="90000"/>
          </a:bodyPr>
          <a:lstStyle/>
          <a:p>
            <a:r>
              <a:rPr lang="es-MX" b="1" dirty="0" smtClean="0"/>
              <a:t>HIPÓTESIS</a:t>
            </a:r>
            <a:br>
              <a:rPr lang="es-MX" b="1" dirty="0" smtClean="0"/>
            </a:br>
            <a:r>
              <a:rPr lang="es-MX" dirty="0" smtClean="0"/>
              <a:t> </a:t>
            </a:r>
            <a:endParaRPr lang="es-MX" dirty="0"/>
          </a:p>
        </p:txBody>
      </p:sp>
      <p:sp>
        <p:nvSpPr>
          <p:cNvPr id="3" name="2 Marcador de contenido"/>
          <p:cNvSpPr>
            <a:spLocks noGrp="1"/>
          </p:cNvSpPr>
          <p:nvPr>
            <p:ph sz="quarter" idx="1"/>
          </p:nvPr>
        </p:nvSpPr>
        <p:spPr/>
        <p:txBody>
          <a:bodyPr/>
          <a:lstStyle/>
          <a:p>
            <a:pPr>
              <a:buNone/>
            </a:pPr>
            <a:endParaRPr lang="es-MX" b="1" dirty="0" smtClean="0"/>
          </a:p>
          <a:p>
            <a:pPr>
              <a:buNone/>
            </a:pPr>
            <a:endParaRPr lang="es-MX" dirty="0" smtClean="0"/>
          </a:p>
          <a:p>
            <a:pPr algn="ctr"/>
            <a:r>
              <a:rPr lang="es-MX" dirty="0" smtClean="0"/>
              <a:t>El nivel de conocimientos sobre el cáncer de mama y del autoexamen es bajo, la actitud inadecuada se relaciona con la baja práctica del autoexamen de mama</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50106"/>
          </a:xfrm>
        </p:spPr>
        <p:txBody>
          <a:bodyPr>
            <a:normAutofit fontScale="90000"/>
          </a:bodyPr>
          <a:lstStyle/>
          <a:p>
            <a:r>
              <a:rPr lang="es-MX" b="1" dirty="0" smtClean="0"/>
              <a:t>OBJETIVO  ESPECÍFICO:</a:t>
            </a:r>
            <a:br>
              <a:rPr lang="es-MX" b="1" dirty="0" smtClean="0"/>
            </a:br>
            <a:r>
              <a:rPr lang="es-MX" dirty="0" smtClean="0"/>
              <a:t> </a:t>
            </a:r>
            <a:endParaRPr lang="es-MX" dirty="0"/>
          </a:p>
        </p:txBody>
      </p:sp>
      <p:sp>
        <p:nvSpPr>
          <p:cNvPr id="3" name="2 Marcador de contenido"/>
          <p:cNvSpPr>
            <a:spLocks noGrp="1"/>
          </p:cNvSpPr>
          <p:nvPr>
            <p:ph sz="quarter" idx="1"/>
          </p:nvPr>
        </p:nvSpPr>
        <p:spPr>
          <a:xfrm>
            <a:off x="457200" y="1196752"/>
            <a:ext cx="7467600" cy="5277200"/>
          </a:xfrm>
        </p:spPr>
        <p:txBody>
          <a:bodyPr/>
          <a:lstStyle/>
          <a:p>
            <a:pPr>
              <a:buNone/>
            </a:pPr>
            <a:endParaRPr lang="es-MX" dirty="0" smtClean="0"/>
          </a:p>
          <a:p>
            <a:r>
              <a:rPr lang="es-MX" dirty="0" smtClean="0"/>
              <a:t>Relacionar </a:t>
            </a:r>
            <a:r>
              <a:rPr lang="es-MX" dirty="0" smtClean="0"/>
              <a:t>el grado de conocimiento sobre el cáncer de mama, el autoexamen de mama, las actitudes y la práctica en mujeres de 20 a 59 años que son derechohabientes de la Unidad de Medicina Familiar numero 66, en el periodo de enero a diciembre del 2014</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188</TotalTime>
  <Words>2130</Words>
  <Application>Microsoft Office PowerPoint</Application>
  <PresentationFormat>Presentación en pantalla (4:3)</PresentationFormat>
  <Paragraphs>147</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Mirador</vt:lpstr>
      <vt:lpstr>Conocimiento sobre  el cáncer de mama, técnica de autoexamen,  actitudes  y su asociación  con la práctica en mujeres derechohabientes a la UMF 66. </vt:lpstr>
      <vt:lpstr>ANTECEDENTES</vt:lpstr>
      <vt:lpstr>ANTECEDENTES</vt:lpstr>
      <vt:lpstr>ANTECEDENTES</vt:lpstr>
      <vt:lpstr>ANTECEDENTES</vt:lpstr>
      <vt:lpstr>JUSTIFICACIÓN </vt:lpstr>
      <vt:lpstr>PLANTEAMIENTO DEL PROBLEMA </vt:lpstr>
      <vt:lpstr>HIPÓTESIS  </vt:lpstr>
      <vt:lpstr>OBJETIVO  ESPECÍFICO:  </vt:lpstr>
      <vt:lpstr>OBJETIVOS ESPECÍFICOS</vt:lpstr>
      <vt:lpstr>Diapositiva 11</vt:lpstr>
      <vt:lpstr>CRITERIOS DE INCLUSIÓN: </vt:lpstr>
      <vt:lpstr>CRITERIOS DE EXCLUSIÓN: </vt:lpstr>
      <vt:lpstr>PROGRAMA DE TRABAJO</vt:lpstr>
      <vt:lpstr>PROGRAMA  DE TRABAJO</vt:lpstr>
      <vt:lpstr>VARIABLES</vt:lpstr>
      <vt:lpstr>Diapositiva 17</vt:lpstr>
      <vt:lpstr>Diapositiva 18</vt:lpstr>
      <vt:lpstr>Diapositiva 19</vt:lpstr>
      <vt:lpstr>Diapositiva 20</vt:lpstr>
      <vt:lpstr>RECURSOS</vt:lpstr>
      <vt:lpstr>ÉTICO</vt:lpstr>
      <vt:lpstr>CRONOGRAMA DE TRABAJO</vt:lpstr>
      <vt:lpstr>BIBLIOGRAFIA</vt:lpstr>
      <vt:lpstr>Diapositiva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Conocimiento sobre  el cáncer de mama, técnica de autoexamen,  actitudes  y su asociación  con la práctica en mujeres derechohabientes a la UMF 66.</dc:title>
  <dc:creator>Yaren</dc:creator>
  <cp:lastModifiedBy>Yaren</cp:lastModifiedBy>
  <cp:revision>19</cp:revision>
  <dcterms:created xsi:type="dcterms:W3CDTF">2014-02-01T00:23:26Z</dcterms:created>
  <dcterms:modified xsi:type="dcterms:W3CDTF">2014-02-01T03:32:22Z</dcterms:modified>
</cp:coreProperties>
</file>