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94" y="-1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6D3790D-74EA-46C9-9444-BCDBA08FDD68}" type="datetimeFigureOut">
              <a:rPr lang="es-ES" smtClean="0"/>
              <a:pPr/>
              <a:t>17/02/2014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85EAA7C-5EB6-447B-A428-DD7B5E13B1EF}"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6D3790D-74EA-46C9-9444-BCDBA08FDD68}" type="datetimeFigureOut">
              <a:rPr lang="es-ES" smtClean="0"/>
              <a:pPr/>
              <a:t>17/02/2014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85EAA7C-5EB6-447B-A428-DD7B5E13B1EF}"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6D3790D-74EA-46C9-9444-BCDBA08FDD68}" type="datetimeFigureOut">
              <a:rPr lang="es-ES" smtClean="0"/>
              <a:pPr/>
              <a:t>17/02/2014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85EAA7C-5EB6-447B-A428-DD7B5E13B1EF}"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6D3790D-74EA-46C9-9444-BCDBA08FDD68}" type="datetimeFigureOut">
              <a:rPr lang="es-ES" smtClean="0"/>
              <a:pPr/>
              <a:t>17/02/2014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85EAA7C-5EB6-447B-A428-DD7B5E13B1EF}"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6D3790D-74EA-46C9-9444-BCDBA08FDD68}" type="datetimeFigureOut">
              <a:rPr lang="es-ES" smtClean="0"/>
              <a:pPr/>
              <a:t>17/02/2014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85EAA7C-5EB6-447B-A428-DD7B5E13B1EF}"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6D3790D-74EA-46C9-9444-BCDBA08FDD68}" type="datetimeFigureOut">
              <a:rPr lang="es-ES" smtClean="0"/>
              <a:pPr/>
              <a:t>17/02/2014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85EAA7C-5EB6-447B-A428-DD7B5E13B1EF}"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6D3790D-74EA-46C9-9444-BCDBA08FDD68}" type="datetimeFigureOut">
              <a:rPr lang="es-ES" smtClean="0"/>
              <a:pPr/>
              <a:t>17/02/2014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85EAA7C-5EB6-447B-A428-DD7B5E13B1EF}"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6D3790D-74EA-46C9-9444-BCDBA08FDD68}" type="datetimeFigureOut">
              <a:rPr lang="es-ES" smtClean="0"/>
              <a:pPr/>
              <a:t>17/02/2014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85EAA7C-5EB6-447B-A428-DD7B5E13B1EF}"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6D3790D-74EA-46C9-9444-BCDBA08FDD68}" type="datetimeFigureOut">
              <a:rPr lang="es-ES" smtClean="0"/>
              <a:pPr/>
              <a:t>17/02/2014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85EAA7C-5EB6-447B-A428-DD7B5E13B1EF}"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6D3790D-74EA-46C9-9444-BCDBA08FDD68}" type="datetimeFigureOut">
              <a:rPr lang="es-ES" smtClean="0"/>
              <a:pPr/>
              <a:t>17/02/2014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85EAA7C-5EB6-447B-A428-DD7B5E13B1EF}"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6D3790D-74EA-46C9-9444-BCDBA08FDD68}" type="datetimeFigureOut">
              <a:rPr lang="es-ES" smtClean="0"/>
              <a:pPr/>
              <a:t>17/02/2014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85EAA7C-5EB6-447B-A428-DD7B5E13B1EF}"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D3790D-74EA-46C9-9444-BCDBA08FDD68}" type="datetimeFigureOut">
              <a:rPr lang="es-ES" smtClean="0"/>
              <a:pPr/>
              <a:t>17/02/2014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5EAA7C-5EB6-447B-A428-DD7B5E13B1EF}"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2"/>
          <p:cNvSpPr txBox="1">
            <a:spLocks noChangeArrowheads="1"/>
          </p:cNvSpPr>
          <p:nvPr/>
        </p:nvSpPr>
        <p:spPr bwMode="auto">
          <a:xfrm>
            <a:off x="2428860" y="1500174"/>
            <a:ext cx="4584700" cy="749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200" b="1" i="0" u="none" strike="noStrike" cap="none" normalizeH="0" baseline="0" dirty="0" smtClean="0">
                <a:ln>
                  <a:noFill/>
                </a:ln>
                <a:solidFill>
                  <a:srgbClr val="0070C0"/>
                </a:solidFill>
                <a:effectLst/>
                <a:latin typeface="Arial Narrow" pitchFamily="34" charset="0"/>
                <a:ea typeface="Calibri" pitchFamily="34" charset="0"/>
                <a:cs typeface="Times New Roman" pitchFamily="18" charset="0"/>
              </a:rPr>
              <a:t>UNIVERSIDAD VERACRUZANA</a:t>
            </a:r>
            <a:endParaRPr kumimoji="0" lang="es-ES"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
        <p:nvSpPr>
          <p:cNvPr id="2054" name="Conector recto de flecha 4"/>
          <p:cNvSpPr>
            <a:spLocks noChangeShapeType="1"/>
          </p:cNvSpPr>
          <p:nvPr/>
        </p:nvSpPr>
        <p:spPr bwMode="auto">
          <a:xfrm>
            <a:off x="1691680" y="2132856"/>
            <a:ext cx="6022976" cy="0"/>
          </a:xfrm>
          <a:prstGeom prst="straightConnector1">
            <a:avLst/>
          </a:prstGeom>
          <a:noFill/>
          <a:ln w="50800">
            <a:solidFill>
              <a:srgbClr val="548DD4"/>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56" name="Rectangle 8"/>
          <p:cNvSpPr>
            <a:spLocks noChangeArrowheads="1"/>
          </p:cNvSpPr>
          <p:nvPr/>
        </p:nvSpPr>
        <p:spPr bwMode="auto">
          <a:xfrm>
            <a:off x="0" y="0"/>
            <a:ext cx="91440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2200" b="1" i="0" u="none" strike="noStrike" cap="none" normalizeH="0" baseline="0" dirty="0" smtClean="0">
              <a:ln>
                <a:noFill/>
              </a:ln>
              <a:solidFill>
                <a:srgbClr val="222222"/>
              </a:solidFill>
              <a:effectLst/>
              <a:latin typeface="Arial Narrow" pitchFamily="34" charset="0"/>
              <a:ea typeface="Calibri"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MX" sz="2200" b="1" i="0" u="none" strike="noStrike" cap="none" normalizeH="0" baseline="0" dirty="0" smtClean="0">
                <a:ln>
                  <a:noFill/>
                </a:ln>
                <a:solidFill>
                  <a:srgbClr val="222222"/>
                </a:solidFill>
                <a:effectLst/>
                <a:latin typeface="Arial Narrow" pitchFamily="34" charset="0"/>
                <a:ea typeface="Calibri" pitchFamily="34" charset="0"/>
                <a:cs typeface="Arial" pitchFamily="34" charset="0"/>
              </a:rPr>
              <a:t>         </a:t>
            </a:r>
            <a:r>
              <a:rPr kumimoji="0" lang="es-MX" sz="2200" b="1" i="0" u="none" strike="noStrike" cap="none" normalizeH="0" baseline="0" dirty="0" smtClean="0">
                <a:ln>
                  <a:noFill/>
                </a:ln>
                <a:solidFill>
                  <a:srgbClr val="222222"/>
                </a:solidFill>
                <a:effectLst/>
                <a:latin typeface="Arial Narrow" pitchFamily="34" charset="0"/>
                <a:ea typeface="Calibri" pitchFamily="34" charset="0"/>
                <a:cs typeface="Arial" pitchFamily="34" charset="0"/>
              </a:rPr>
              <a:t>    HOSPITAL </a:t>
            </a:r>
            <a:r>
              <a:rPr kumimoji="0" lang="es-MX" sz="2200" b="1" i="0" u="none" strike="noStrike" cap="none" normalizeH="0" baseline="0" dirty="0" smtClean="0">
                <a:ln>
                  <a:noFill/>
                </a:ln>
                <a:solidFill>
                  <a:srgbClr val="222222"/>
                </a:solidFill>
                <a:effectLst/>
                <a:latin typeface="Arial Narrow" pitchFamily="34" charset="0"/>
                <a:ea typeface="Calibri" pitchFamily="34" charset="0"/>
                <a:cs typeface="Arial" pitchFamily="34" charset="0"/>
              </a:rPr>
              <a:t>REGIONAL DE POZA RICA</a:t>
            </a:r>
            <a:endParaRPr kumimoji="0" lang="es-E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800" b="0" i="0" u="none" strike="noStrike" cap="none" normalizeH="0" baseline="0" dirty="0" smtClean="0">
                <a:ln>
                  <a:noFill/>
                </a:ln>
                <a:solidFill>
                  <a:srgbClr val="222222"/>
                </a:solidFill>
                <a:effectLst/>
                <a:latin typeface="Arial Narrow" pitchFamily="34" charset="0"/>
                <a:ea typeface="Calibri" pitchFamily="34" charset="0"/>
                <a:cs typeface="Arial" pitchFamily="34" charset="0"/>
              </a:rPr>
              <a:t>      </a:t>
            </a:r>
            <a:r>
              <a:rPr kumimoji="0" lang="es-MX" sz="1800" b="0" i="0" u="none" strike="noStrike" cap="none" normalizeH="0" baseline="0" dirty="0" smtClean="0">
                <a:ln>
                  <a:noFill/>
                </a:ln>
                <a:solidFill>
                  <a:srgbClr val="222222"/>
                </a:solidFill>
                <a:effectLst/>
                <a:latin typeface="Arial Narrow" pitchFamily="34" charset="0"/>
                <a:ea typeface="Calibri" pitchFamily="34" charset="0"/>
                <a:cs typeface="Arial" pitchFamily="34" charset="0"/>
              </a:rPr>
              <a:t>SECRETARIA </a:t>
            </a:r>
            <a:r>
              <a:rPr kumimoji="0" lang="es-MX" sz="1800" b="0" i="0" u="none" strike="noStrike" cap="none" normalizeH="0" baseline="0" dirty="0" smtClean="0">
                <a:ln>
                  <a:noFill/>
                </a:ln>
                <a:solidFill>
                  <a:srgbClr val="222222"/>
                </a:solidFill>
                <a:effectLst/>
                <a:latin typeface="Arial Narrow" pitchFamily="34" charset="0"/>
                <a:ea typeface="Calibri" pitchFamily="34" charset="0"/>
                <a:cs typeface="Arial" pitchFamily="34" charset="0"/>
              </a:rPr>
              <a:t>DE SALUD DEL ESTADO DE VERACRUZ</a:t>
            </a:r>
            <a:endParaRPr kumimoji="0" lang="es-ES"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
        <p:nvSpPr>
          <p:cNvPr id="2058" name="Rectangle 10"/>
          <p:cNvSpPr>
            <a:spLocks noChangeArrowheads="1"/>
          </p:cNvSpPr>
          <p:nvPr/>
        </p:nvSpPr>
        <p:spPr bwMode="auto">
          <a:xfrm>
            <a:off x="0" y="180202"/>
            <a:ext cx="9144000" cy="64786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dirty="0" smtClean="0">
                <a:ln>
                  <a:noFill/>
                </a:ln>
                <a:solidFill>
                  <a:schemeClr val="tx1"/>
                </a:solidFill>
                <a:effectLst/>
                <a:latin typeface="Arial" pitchFamily="34" charset="0"/>
              </a:rPr>
              <a:t/>
            </a:r>
            <a:br>
              <a:rPr kumimoji="0" lang="es-ES" sz="1800" b="0" i="0" u="none" strike="noStrike" cap="none" normalizeH="0" baseline="0" dirty="0" smtClean="0">
                <a:ln>
                  <a:noFill/>
                </a:ln>
                <a:solidFill>
                  <a:schemeClr val="tx1"/>
                </a:solidFill>
                <a:effectLst/>
                <a:latin typeface="Arial" pitchFamily="34" charset="0"/>
              </a:rPr>
            </a:br>
            <a:endParaRPr kumimoji="0" lang="es-ES" sz="18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1600" b="1"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sz="1600" b="1" dirty="0">
              <a:latin typeface="Century Gothic"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1600" b="1"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sz="1600" b="1" dirty="0">
              <a:latin typeface="Century Gothic"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1600" b="1"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sz="1600" b="1" dirty="0">
              <a:latin typeface="Century Gothic"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1600" b="1"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600" b="1"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AUTORA</a:t>
            </a:r>
            <a:endParaRPr kumimoji="0" lang="es-E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8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Liliana Aguirre Alatorre</a:t>
            </a:r>
            <a:endParaRPr kumimoji="0" lang="es-E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1800" b="1"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800" b="1"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Residente</a:t>
            </a:r>
            <a:r>
              <a:rPr kumimoji="0" lang="es-MX" sz="1800" b="1" i="0" u="none" strike="noStrike" cap="none" normalizeH="0" dirty="0" smtClean="0">
                <a:ln>
                  <a:noFill/>
                </a:ln>
                <a:solidFill>
                  <a:schemeClr val="tx1"/>
                </a:solidFill>
                <a:effectLst/>
                <a:latin typeface="Arial Narrow" pitchFamily="34" charset="0"/>
                <a:ea typeface="Calibri" pitchFamily="34" charset="0"/>
                <a:cs typeface="Times New Roman" pitchFamily="18" charset="0"/>
              </a:rPr>
              <a:t> de 1° año de Ginecología y Obstetricia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1400" b="1"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s-MX" sz="1600" b="1" dirty="0" smtClean="0">
                <a:latin typeface="Century Gothic" pitchFamily="34" charset="0"/>
                <a:ea typeface="Calibri" pitchFamily="34" charset="0"/>
                <a:cs typeface="Times New Roman" pitchFamily="18" charset="0"/>
              </a:rPr>
              <a:t>ASESOR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80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Dr. </a:t>
            </a:r>
            <a:r>
              <a:rPr kumimoji="0" lang="es-MX" sz="1800" i="0" u="none" strike="noStrike" cap="none" normalizeH="0" baseline="0" dirty="0" err="1" smtClean="0">
                <a:ln>
                  <a:noFill/>
                </a:ln>
                <a:solidFill>
                  <a:schemeClr val="tx1"/>
                </a:solidFill>
                <a:effectLst/>
                <a:latin typeface="Arial Narrow" pitchFamily="34" charset="0"/>
                <a:ea typeface="Calibri" pitchFamily="34" charset="0"/>
                <a:cs typeface="Times New Roman" pitchFamily="18" charset="0"/>
              </a:rPr>
              <a:t>Salatiel</a:t>
            </a:r>
            <a:r>
              <a:rPr kumimoji="0" lang="es-MX" sz="180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 Cruz Vidal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180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800" b="1"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PRESENTA: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200" b="1"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INCIDENCIA  DE DIABETES  GESTACIONAL  Y SUS IMPLICACIONES  CLÍNICAS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200" b="1"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EN  PACIENTES DEL HOSPITAL REGIONAL DE POZA RICA, VERACRUZ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200" b="1"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DURANTE EL AÑO 2013.</a:t>
            </a:r>
            <a:endParaRPr kumimoji="0" lang="es-ES" sz="900" b="0" i="0" u="none" strike="noStrike" cap="none" normalizeH="0" baseline="0" dirty="0" smtClean="0">
              <a:ln>
                <a:noFill/>
              </a:ln>
              <a:solidFill>
                <a:schemeClr val="tx1"/>
              </a:solidFill>
              <a:effectLst/>
              <a:latin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s-MX" sz="14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lang="es-MX" sz="1400" dirty="0">
              <a:latin typeface="Arial Narrow" pitchFamily="34" charset="0"/>
              <a:ea typeface="Calibri" pitchFamily="34" charset="0"/>
              <a:cs typeface="Times New Roman"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s-MX" sz="14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s-MX" sz="14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                                                                                                                                     Poza </a:t>
            </a:r>
            <a:r>
              <a:rPr kumimoji="0" lang="es-MX" sz="14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Rica, Veracruz a  31 de Enero del 2014</a:t>
            </a:r>
            <a:endParaRPr kumimoji="0" lang="es-MX"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457200" y="1600200"/>
            <a:ext cx="8229600" cy="4853136"/>
          </a:xfrm>
        </p:spPr>
        <p:txBody>
          <a:bodyPr>
            <a:normAutofit fontScale="40000" lnSpcReduction="20000"/>
          </a:bodyPr>
          <a:lstStyle/>
          <a:p>
            <a:pPr lvl="0" algn="just">
              <a:buNone/>
            </a:pPr>
            <a:r>
              <a:rPr lang="es-ES_tradnl" dirty="0" smtClean="0"/>
              <a:t>Cada uno de los expedientes seleccionados serán analizados, de estos se obtendrán  los datos de las variables en estudio y se procederá a registrarlos  en el formato de registro para posteriormente introducirlos al SPSS. </a:t>
            </a:r>
            <a:endParaRPr lang="es-ES" dirty="0" smtClean="0"/>
          </a:p>
          <a:p>
            <a:pPr algn="just">
              <a:buNone/>
            </a:pPr>
            <a:r>
              <a:rPr lang="es-ES" dirty="0" smtClean="0"/>
              <a:t> </a:t>
            </a:r>
          </a:p>
          <a:p>
            <a:pPr algn="just">
              <a:buNone/>
            </a:pPr>
            <a:r>
              <a:rPr lang="es-ES" dirty="0" err="1" smtClean="0"/>
              <a:t>Statistical</a:t>
            </a:r>
            <a:r>
              <a:rPr lang="es-ES" dirty="0" smtClean="0"/>
              <a:t> </a:t>
            </a:r>
            <a:r>
              <a:rPr lang="es-ES" dirty="0" err="1" smtClean="0"/>
              <a:t>Package</a:t>
            </a:r>
            <a:r>
              <a:rPr lang="es-ES" dirty="0" smtClean="0"/>
              <a:t> </a:t>
            </a:r>
            <a:r>
              <a:rPr lang="es-ES" dirty="0" err="1" smtClean="0"/>
              <a:t>for</a:t>
            </a:r>
            <a:r>
              <a:rPr lang="es-ES" dirty="0" smtClean="0"/>
              <a:t> </a:t>
            </a:r>
            <a:r>
              <a:rPr lang="es-ES" dirty="0" err="1" smtClean="0"/>
              <a:t>the</a:t>
            </a:r>
            <a:r>
              <a:rPr lang="es-ES" dirty="0" smtClean="0"/>
              <a:t> Social </a:t>
            </a:r>
            <a:r>
              <a:rPr lang="es-ES" dirty="0" err="1" smtClean="0"/>
              <a:t>Sciences</a:t>
            </a:r>
            <a:r>
              <a:rPr lang="es-ES" dirty="0" smtClean="0"/>
              <a:t> (SPSS</a:t>
            </a:r>
            <a:r>
              <a:rPr lang="es-ES" b="1" dirty="0" smtClean="0"/>
              <a:t>)</a:t>
            </a:r>
            <a:r>
              <a:rPr lang="es-ES" dirty="0" smtClean="0"/>
              <a:t> es un programa estadístico informático, el cual tiene la capacidad de trabajar con bases de datos de gran tamaño, además permite la recodificación de las variables y registros según las necesidades del usuario. En este programa estadístico se introducirán los datos obtenidos para obtener gráficas de los datos.</a:t>
            </a:r>
          </a:p>
          <a:p>
            <a:pPr algn="just">
              <a:buNone/>
            </a:pPr>
            <a:endParaRPr lang="es-ES" dirty="0" smtClean="0"/>
          </a:p>
          <a:p>
            <a:pPr lvl="0" algn="just">
              <a:buNone/>
            </a:pPr>
            <a:r>
              <a:rPr lang="es-ES_tradnl" dirty="0" smtClean="0"/>
              <a:t>Se procede a calcular la </a:t>
            </a:r>
            <a:r>
              <a:rPr lang="es-MX" dirty="0" smtClean="0"/>
              <a:t>incidencia,  ésta se define como el número de casos nuevos de una enfermedad que se desarrollan en una población durante un período de tiempo determinado. Hay dos tipos de medidas de incidencia: la incidencia acumulada y la tasa de incidencia, también denominada densidad de incidencia. En este estudio se calculará la incidencia acumulada.</a:t>
            </a:r>
          </a:p>
          <a:p>
            <a:pPr lvl="0" algn="just">
              <a:buNone/>
            </a:pPr>
            <a:endParaRPr lang="es-ES" dirty="0" smtClean="0"/>
          </a:p>
          <a:p>
            <a:pPr algn="just">
              <a:buNone/>
            </a:pPr>
            <a:r>
              <a:rPr lang="es-MX" dirty="0" smtClean="0"/>
              <a:t>La incidencia acumulada ( IA) es la proporción de individuos sanos que desarrollan la enfermedad a lo largo de un período de tiempo concreto. Se calcula según:</a:t>
            </a:r>
            <a:endParaRPr lang="es-ES" dirty="0" smtClean="0"/>
          </a:p>
          <a:p>
            <a:pPr algn="just">
              <a:buNone/>
            </a:pPr>
            <a:r>
              <a:rPr lang="es-MX" dirty="0" smtClean="0"/>
              <a:t> </a:t>
            </a:r>
            <a:endParaRPr lang="es-ES" dirty="0" smtClean="0"/>
          </a:p>
          <a:p>
            <a:pPr algn="just">
              <a:buNone/>
            </a:pPr>
            <a:r>
              <a:rPr lang="es-MX" dirty="0" smtClean="0"/>
              <a:t> </a:t>
            </a:r>
            <a:endParaRPr lang="es-ES" dirty="0" smtClean="0"/>
          </a:p>
          <a:p>
            <a:pPr algn="just">
              <a:buNone/>
            </a:pPr>
            <a:r>
              <a:rPr lang="es-MX" dirty="0" smtClean="0"/>
              <a:t>La incidencia acumulada proporciona una estimación de la probabilidad o el riesgo de que un individuo libre de una determinada enfermedad la desarrolle durante un período especificado de tiempo. Como cualquier proporción, suele venir dada en términos de porcentaje. Además, al no ser una tasa, es imprescindible que se acompañe del periodo de observación para poder ser interpretada.</a:t>
            </a:r>
          </a:p>
          <a:p>
            <a:pPr algn="just">
              <a:buNone/>
            </a:pPr>
            <a:endParaRPr lang="es-ES" dirty="0" smtClean="0"/>
          </a:p>
          <a:p>
            <a:pPr lvl="0" algn="just">
              <a:buNone/>
            </a:pPr>
            <a:r>
              <a:rPr lang="es-ES_tradnl" dirty="0" smtClean="0"/>
              <a:t>Por último,  se reportará la incidencia de diabetes </a:t>
            </a:r>
            <a:r>
              <a:rPr lang="es-ES_tradnl" dirty="0" err="1" smtClean="0"/>
              <a:t>gestacional</a:t>
            </a:r>
            <a:r>
              <a:rPr lang="es-ES_tradnl" dirty="0" smtClean="0"/>
              <a:t> del año 2013, además de la complicación clínica más frecuente  y la edad en la cuál es más propicia para generar diabetes </a:t>
            </a:r>
            <a:r>
              <a:rPr lang="es-ES_tradnl" dirty="0" err="1" smtClean="0"/>
              <a:t>gestacional</a:t>
            </a:r>
            <a:r>
              <a:rPr lang="es-ES_tradnl" dirty="0" smtClean="0"/>
              <a:t>.</a:t>
            </a:r>
            <a:endParaRPr lang="es-ES" dirty="0" smtClean="0"/>
          </a:p>
          <a:p>
            <a:pPr>
              <a:buNone/>
            </a:pPr>
            <a:r>
              <a:rPr lang="es-ES_tradnl" dirty="0" smtClean="0"/>
              <a:t> </a:t>
            </a:r>
            <a:endParaRPr lang="es-ES" dirty="0" smtClean="0"/>
          </a:p>
          <a:p>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18058"/>
          </a:xfrm>
        </p:spPr>
        <p:txBody>
          <a:bodyPr>
            <a:normAutofit fontScale="90000"/>
          </a:bodyPr>
          <a:lstStyle/>
          <a:p>
            <a:pPr lvl="1" algn="ctr" rtl="0">
              <a:spcBef>
                <a:spcPct val="0"/>
              </a:spcBef>
            </a:pPr>
            <a:r>
              <a:rPr lang="es-MX" b="1" dirty="0" smtClean="0"/>
              <a:t/>
            </a:r>
            <a:br>
              <a:rPr lang="es-MX" b="1" dirty="0" smtClean="0"/>
            </a:br>
            <a:r>
              <a:rPr lang="es-MX" sz="2000" b="1" i="1" dirty="0" smtClean="0"/>
              <a:t>INTRODUCCIÓN</a:t>
            </a:r>
            <a:r>
              <a:rPr lang="es-ES" sz="1600" dirty="0"/>
              <a:t/>
            </a:r>
            <a:br>
              <a:rPr lang="es-ES" sz="1600" dirty="0"/>
            </a:br>
            <a:endParaRPr lang="es-ES" dirty="0"/>
          </a:p>
        </p:txBody>
      </p:sp>
      <p:sp>
        <p:nvSpPr>
          <p:cNvPr id="3" name="2 Marcador de contenido"/>
          <p:cNvSpPr>
            <a:spLocks noGrp="1"/>
          </p:cNvSpPr>
          <p:nvPr>
            <p:ph idx="1"/>
          </p:nvPr>
        </p:nvSpPr>
        <p:spPr>
          <a:xfrm>
            <a:off x="457200" y="1052736"/>
            <a:ext cx="8229600" cy="5073427"/>
          </a:xfrm>
        </p:spPr>
        <p:txBody>
          <a:bodyPr>
            <a:normAutofit fontScale="32500" lnSpcReduction="20000"/>
          </a:bodyPr>
          <a:lstStyle/>
          <a:p>
            <a:pPr algn="just"/>
            <a:r>
              <a:rPr lang="es-MX" b="1" dirty="0" smtClean="0"/>
              <a:t> </a:t>
            </a:r>
            <a:endParaRPr lang="es-ES" dirty="0" smtClean="0"/>
          </a:p>
          <a:p>
            <a:pPr algn="just"/>
            <a:r>
              <a:rPr lang="es-MX" dirty="0" smtClean="0">
                <a:latin typeface="Arial" pitchFamily="34" charset="0"/>
                <a:cs typeface="Arial" pitchFamily="34" charset="0"/>
              </a:rPr>
              <a:t>La Diabetes </a:t>
            </a:r>
            <a:r>
              <a:rPr lang="es-MX" dirty="0" err="1" smtClean="0">
                <a:latin typeface="Arial" pitchFamily="34" charset="0"/>
                <a:cs typeface="Arial" pitchFamily="34" charset="0"/>
              </a:rPr>
              <a:t>Mellitus</a:t>
            </a:r>
            <a:r>
              <a:rPr lang="es-MX" dirty="0" smtClean="0">
                <a:latin typeface="Arial" pitchFamily="34" charset="0"/>
                <a:cs typeface="Arial" pitchFamily="34" charset="0"/>
              </a:rPr>
              <a:t> </a:t>
            </a:r>
            <a:r>
              <a:rPr lang="es-MX" dirty="0" err="1" smtClean="0">
                <a:latin typeface="Arial" pitchFamily="34" charset="0"/>
                <a:cs typeface="Arial" pitchFamily="34" charset="0"/>
              </a:rPr>
              <a:t>gestacional</a:t>
            </a:r>
            <a:r>
              <a:rPr lang="es-MX" dirty="0" smtClean="0">
                <a:latin typeface="Arial" pitchFamily="34" charset="0"/>
                <a:cs typeface="Arial" pitchFamily="34" charset="0"/>
              </a:rPr>
              <a:t> sigue siendo un tema controvertido en obstetricia. </a:t>
            </a:r>
            <a:endParaRPr lang="es-ES" dirty="0" smtClean="0">
              <a:latin typeface="Arial" pitchFamily="34" charset="0"/>
              <a:cs typeface="Arial" pitchFamily="34" charset="0"/>
            </a:endParaRPr>
          </a:p>
          <a:p>
            <a:pPr algn="just"/>
            <a:r>
              <a:rPr lang="es-MX" dirty="0" smtClean="0">
                <a:latin typeface="Arial" pitchFamily="34" charset="0"/>
                <a:cs typeface="Arial" pitchFamily="34" charset="0"/>
              </a:rPr>
              <a:t> </a:t>
            </a:r>
            <a:endParaRPr lang="es-ES" dirty="0" smtClean="0">
              <a:latin typeface="Arial" pitchFamily="34" charset="0"/>
              <a:cs typeface="Arial" pitchFamily="34" charset="0"/>
            </a:endParaRPr>
          </a:p>
          <a:p>
            <a:pPr algn="just"/>
            <a:r>
              <a:rPr lang="es-MX" dirty="0" smtClean="0">
                <a:latin typeface="Arial" pitchFamily="34" charset="0"/>
                <a:cs typeface="Arial" pitchFamily="34" charset="0"/>
              </a:rPr>
              <a:t>Se desconoce la frecuencia de la diabetes </a:t>
            </a:r>
            <a:r>
              <a:rPr lang="es-MX" dirty="0" err="1" smtClean="0">
                <a:latin typeface="Arial" pitchFamily="34" charset="0"/>
                <a:cs typeface="Arial" pitchFamily="34" charset="0"/>
              </a:rPr>
              <a:t>mellitus</a:t>
            </a:r>
            <a:r>
              <a:rPr lang="es-MX" dirty="0" smtClean="0">
                <a:latin typeface="Arial" pitchFamily="34" charset="0"/>
                <a:cs typeface="Arial" pitchFamily="34" charset="0"/>
              </a:rPr>
              <a:t> </a:t>
            </a:r>
            <a:r>
              <a:rPr lang="es-MX" dirty="0" err="1" smtClean="0">
                <a:latin typeface="Arial" pitchFamily="34" charset="0"/>
                <a:cs typeface="Arial" pitchFamily="34" charset="0"/>
              </a:rPr>
              <a:t>gestacional</a:t>
            </a:r>
            <a:r>
              <a:rPr lang="es-MX" dirty="0" smtClean="0">
                <a:latin typeface="Arial" pitchFamily="34" charset="0"/>
                <a:cs typeface="Arial" pitchFamily="34" charset="0"/>
              </a:rPr>
              <a:t>. Los datos porcentuales que se han informado son muy variables y dependen mucho de las características de la población estudiada, así como de los criterios utilizados para establecer el diagnóstico.</a:t>
            </a:r>
            <a:endParaRPr lang="es-ES" dirty="0" smtClean="0">
              <a:latin typeface="Arial" pitchFamily="34" charset="0"/>
              <a:cs typeface="Arial" pitchFamily="34" charset="0"/>
            </a:endParaRPr>
          </a:p>
          <a:p>
            <a:pPr algn="just"/>
            <a:r>
              <a:rPr lang="es-MX" dirty="0" smtClean="0">
                <a:latin typeface="Arial" pitchFamily="34" charset="0"/>
                <a:cs typeface="Arial" pitchFamily="34" charset="0"/>
              </a:rPr>
              <a:t> </a:t>
            </a:r>
            <a:endParaRPr lang="es-ES" dirty="0" smtClean="0">
              <a:latin typeface="Arial" pitchFamily="34" charset="0"/>
              <a:cs typeface="Arial" pitchFamily="34" charset="0"/>
            </a:endParaRPr>
          </a:p>
          <a:p>
            <a:pPr algn="just"/>
            <a:r>
              <a:rPr lang="es-MX" dirty="0" smtClean="0">
                <a:latin typeface="Arial" pitchFamily="34" charset="0"/>
                <a:cs typeface="Arial" pitchFamily="34" charset="0"/>
              </a:rPr>
              <a:t>Se ha visto que el origen étnico y la edad son dos factores importantes. Los estudios de diversos grupos étnicos han informado las siguientes cifras de frecuencia: 0.4% en razas caucásicas, l.5% en raza negra, 3.5 a 7.3% en asiáticas y hasta 16% en nativas americanas. (1)</a:t>
            </a:r>
            <a:endParaRPr lang="es-ES" dirty="0" smtClean="0">
              <a:latin typeface="Arial" pitchFamily="34" charset="0"/>
              <a:cs typeface="Arial" pitchFamily="34" charset="0"/>
            </a:endParaRPr>
          </a:p>
          <a:p>
            <a:pPr algn="just"/>
            <a:r>
              <a:rPr lang="es-MX" dirty="0" smtClean="0">
                <a:latin typeface="Arial" pitchFamily="34" charset="0"/>
                <a:cs typeface="Arial" pitchFamily="34" charset="0"/>
              </a:rPr>
              <a:t> </a:t>
            </a:r>
            <a:endParaRPr lang="es-ES" dirty="0" smtClean="0">
              <a:latin typeface="Arial" pitchFamily="34" charset="0"/>
              <a:cs typeface="Arial" pitchFamily="34" charset="0"/>
            </a:endParaRPr>
          </a:p>
          <a:p>
            <a:pPr algn="just"/>
            <a:r>
              <a:rPr lang="es-MX" dirty="0" smtClean="0">
                <a:latin typeface="Arial" pitchFamily="34" charset="0"/>
                <a:cs typeface="Arial" pitchFamily="34" charset="0"/>
              </a:rPr>
              <a:t>Entre 8 y 12 por ciento de la población mundial, de 25 años o más, padece diabetes </a:t>
            </a:r>
            <a:r>
              <a:rPr lang="es-MX" dirty="0" err="1" smtClean="0">
                <a:latin typeface="Arial" pitchFamily="34" charset="0"/>
                <a:cs typeface="Arial" pitchFamily="34" charset="0"/>
              </a:rPr>
              <a:t>gestacional</a:t>
            </a:r>
            <a:r>
              <a:rPr lang="es-MX" dirty="0" smtClean="0">
                <a:latin typeface="Arial" pitchFamily="34" charset="0"/>
                <a:cs typeface="Arial" pitchFamily="34" charset="0"/>
              </a:rPr>
              <a:t>. </a:t>
            </a:r>
            <a:endParaRPr lang="es-ES" dirty="0" smtClean="0">
              <a:latin typeface="Arial" pitchFamily="34" charset="0"/>
              <a:cs typeface="Arial" pitchFamily="34" charset="0"/>
            </a:endParaRPr>
          </a:p>
          <a:p>
            <a:pPr algn="just"/>
            <a:r>
              <a:rPr lang="es-MX" dirty="0" smtClean="0">
                <a:latin typeface="Arial" pitchFamily="34" charset="0"/>
                <a:cs typeface="Arial" pitchFamily="34" charset="0"/>
              </a:rPr>
              <a:t> </a:t>
            </a:r>
            <a:endParaRPr lang="es-ES" dirty="0" smtClean="0">
              <a:latin typeface="Arial" pitchFamily="34" charset="0"/>
              <a:cs typeface="Arial" pitchFamily="34" charset="0"/>
            </a:endParaRPr>
          </a:p>
          <a:p>
            <a:pPr algn="just"/>
            <a:r>
              <a:rPr lang="es-MX" dirty="0" smtClean="0">
                <a:latin typeface="Arial" pitchFamily="34" charset="0"/>
                <a:cs typeface="Arial" pitchFamily="34" charset="0"/>
              </a:rPr>
              <a:t>En México, aunque no existen datos sobre la prevalencia, se sabe que es frecuente, por la predisposición de los latinos debido principalmente, a una alimentación rica en carbohidratos (2)</a:t>
            </a:r>
            <a:endParaRPr lang="es-ES" dirty="0" smtClean="0">
              <a:latin typeface="Arial" pitchFamily="34" charset="0"/>
              <a:cs typeface="Arial" pitchFamily="34" charset="0"/>
            </a:endParaRPr>
          </a:p>
          <a:p>
            <a:pPr algn="just"/>
            <a:r>
              <a:rPr lang="es-MX" dirty="0" smtClean="0">
                <a:latin typeface="Arial" pitchFamily="34" charset="0"/>
                <a:cs typeface="Arial" pitchFamily="34" charset="0"/>
              </a:rPr>
              <a:t> </a:t>
            </a:r>
            <a:endParaRPr lang="es-ES" dirty="0" smtClean="0">
              <a:latin typeface="Arial" pitchFamily="34" charset="0"/>
              <a:cs typeface="Arial" pitchFamily="34" charset="0"/>
            </a:endParaRPr>
          </a:p>
          <a:p>
            <a:pPr algn="just"/>
            <a:r>
              <a:rPr lang="es-MX" dirty="0" smtClean="0">
                <a:latin typeface="Arial" pitchFamily="34" charset="0"/>
                <a:cs typeface="Arial" pitchFamily="34" charset="0"/>
              </a:rPr>
              <a:t>En nuestro medio se ha mencionado una frecuencia que varía entre 4 y 11% de la población  obstétrica. Respecto a la edad de la madre, se ha señalado que la incidencia es de 0.4 a 0.5 en menores de 25 años y de 4.3 a 5.5% en mayores de esa edad. Lo cierto es que la frecuencia de este trastorno se ha duplicado en la última década, en forma paralela a la llamada pandemia metabólica que afecta a las sociedades modernas.(1)</a:t>
            </a:r>
            <a:endParaRPr lang="es-ES" dirty="0" smtClean="0">
              <a:latin typeface="Arial" pitchFamily="34" charset="0"/>
              <a:cs typeface="Arial" pitchFamily="34" charset="0"/>
            </a:endParaRPr>
          </a:p>
          <a:p>
            <a:pPr algn="just"/>
            <a:r>
              <a:rPr lang="es-MX" dirty="0" smtClean="0">
                <a:latin typeface="Arial" pitchFamily="34" charset="0"/>
                <a:cs typeface="Arial" pitchFamily="34" charset="0"/>
              </a:rPr>
              <a:t> </a:t>
            </a:r>
            <a:endParaRPr lang="es-ES" dirty="0" smtClean="0">
              <a:latin typeface="Arial" pitchFamily="34" charset="0"/>
              <a:cs typeface="Arial" pitchFamily="34" charset="0"/>
            </a:endParaRPr>
          </a:p>
          <a:p>
            <a:pPr algn="just"/>
            <a:r>
              <a:rPr lang="es-MX" dirty="0" smtClean="0">
                <a:latin typeface="Arial" pitchFamily="34" charset="0"/>
                <a:cs typeface="Arial" pitchFamily="34" charset="0"/>
              </a:rPr>
              <a:t>La diabetes </a:t>
            </a:r>
            <a:r>
              <a:rPr lang="es-MX" dirty="0" err="1" smtClean="0">
                <a:latin typeface="Arial" pitchFamily="34" charset="0"/>
                <a:cs typeface="Arial" pitchFamily="34" charset="0"/>
              </a:rPr>
              <a:t>gestacional</a:t>
            </a:r>
            <a:r>
              <a:rPr lang="es-MX" dirty="0" smtClean="0">
                <a:latin typeface="Arial" pitchFamily="34" charset="0"/>
                <a:cs typeface="Arial" pitchFamily="34" charset="0"/>
              </a:rPr>
              <a:t> se considera una enfermedad multifactorial en la que intervienen factores genéticos, inmunológicos, ambientales así como, del estilo de vida (3). Esta patología representa una de la más comunes condiciones médicas que complican el embarazo y tiene la mayor repercusión no sólo sobre la madre y el feto, sino también en el recién nacido, la adolescencia y en la vida adulta. (4,5)</a:t>
            </a:r>
            <a:endParaRPr lang="es-ES" dirty="0" smtClean="0">
              <a:latin typeface="Arial" pitchFamily="34" charset="0"/>
              <a:cs typeface="Arial" pitchFamily="34" charset="0"/>
            </a:endParaRPr>
          </a:p>
          <a:p>
            <a:pPr algn="just"/>
            <a:r>
              <a:rPr lang="es-MX" dirty="0" smtClean="0">
                <a:latin typeface="Arial" pitchFamily="34" charset="0"/>
                <a:cs typeface="Arial" pitchFamily="34" charset="0"/>
              </a:rPr>
              <a:t> </a:t>
            </a:r>
            <a:endParaRPr lang="es-ES" dirty="0" smtClean="0">
              <a:latin typeface="Arial" pitchFamily="34" charset="0"/>
              <a:cs typeface="Arial" pitchFamily="34" charset="0"/>
            </a:endParaRPr>
          </a:p>
          <a:p>
            <a:pPr algn="just"/>
            <a:r>
              <a:rPr lang="es-MX" dirty="0" smtClean="0">
                <a:latin typeface="Arial" pitchFamily="34" charset="0"/>
                <a:cs typeface="Arial" pitchFamily="34" charset="0"/>
              </a:rPr>
              <a:t>La diabetes </a:t>
            </a:r>
            <a:r>
              <a:rPr lang="es-MX" dirty="0" err="1" smtClean="0">
                <a:latin typeface="Arial" pitchFamily="34" charset="0"/>
                <a:cs typeface="Arial" pitchFamily="34" charset="0"/>
              </a:rPr>
              <a:t>gestacional</a:t>
            </a:r>
            <a:r>
              <a:rPr lang="es-MX" dirty="0" smtClean="0">
                <a:latin typeface="Arial" pitchFamily="34" charset="0"/>
                <a:cs typeface="Arial" pitchFamily="34" charset="0"/>
              </a:rPr>
              <a:t> es la intolerancia a los hidratos de carbono de severidad variable, que comienza o se diagnostica por primera vez durante el embarazo.  A diferencia de los otros tipos de diabetes, la </a:t>
            </a:r>
            <a:r>
              <a:rPr lang="es-MX" dirty="0" err="1" smtClean="0">
                <a:latin typeface="Arial" pitchFamily="34" charset="0"/>
                <a:cs typeface="Arial" pitchFamily="34" charset="0"/>
              </a:rPr>
              <a:t>gestacional</a:t>
            </a:r>
            <a:r>
              <a:rPr lang="es-MX" dirty="0" smtClean="0">
                <a:latin typeface="Arial" pitchFamily="34" charset="0"/>
                <a:cs typeface="Arial" pitchFamily="34" charset="0"/>
              </a:rPr>
              <a:t> no es causada por la carencia de insulina, sino por los efectos bloqueadores de las otras hormonas en la insulina producida, una condición denominada resistencia a la insulina, que se presenta generalmente a partir de las 20 semanas de gestación.  La respuesta normal ante esta situación es un aumento de la secreción de insulina, cuando esto no ocurre se produce la diabetes </a:t>
            </a:r>
            <a:r>
              <a:rPr lang="es-MX" dirty="0" err="1" smtClean="0">
                <a:latin typeface="Arial" pitchFamily="34" charset="0"/>
                <a:cs typeface="Arial" pitchFamily="34" charset="0"/>
              </a:rPr>
              <a:t>gestacional</a:t>
            </a:r>
            <a:r>
              <a:rPr lang="es-MX" dirty="0" smtClean="0">
                <a:latin typeface="Arial" pitchFamily="34" charset="0"/>
                <a:cs typeface="Arial" pitchFamily="34" charset="0"/>
              </a:rPr>
              <a:t> (6). </a:t>
            </a:r>
            <a:endParaRPr lang="es-ES" dirty="0" smtClean="0">
              <a:latin typeface="Arial" pitchFamily="34" charset="0"/>
              <a:cs typeface="Arial" pitchFamily="34" charset="0"/>
            </a:endParaRPr>
          </a:p>
          <a:p>
            <a:pPr algn="just"/>
            <a:r>
              <a:rPr lang="es-MX" dirty="0" smtClean="0">
                <a:latin typeface="Arial" pitchFamily="34" charset="0"/>
                <a:cs typeface="Arial" pitchFamily="34" charset="0"/>
              </a:rPr>
              <a:t> </a:t>
            </a:r>
            <a:endParaRPr lang="es-ES" dirty="0" smtClean="0">
              <a:latin typeface="Arial" pitchFamily="34" charset="0"/>
              <a:cs typeface="Arial" pitchFamily="34" charset="0"/>
            </a:endParaRPr>
          </a:p>
          <a:p>
            <a:pPr algn="just"/>
            <a:r>
              <a:rPr lang="es-MX" dirty="0" smtClean="0">
                <a:latin typeface="Arial" pitchFamily="34" charset="0"/>
                <a:cs typeface="Arial" pitchFamily="34" charset="0"/>
              </a:rPr>
              <a:t>El  presente estudio  determinará la incidencia  de Diabetes </a:t>
            </a:r>
            <a:r>
              <a:rPr lang="es-MX" dirty="0" err="1" smtClean="0">
                <a:latin typeface="Arial" pitchFamily="34" charset="0"/>
                <a:cs typeface="Arial" pitchFamily="34" charset="0"/>
              </a:rPr>
              <a:t>gestacional</a:t>
            </a:r>
            <a:r>
              <a:rPr lang="es-MX" dirty="0" smtClean="0">
                <a:latin typeface="Arial" pitchFamily="34" charset="0"/>
                <a:cs typeface="Arial" pitchFamily="34" charset="0"/>
              </a:rPr>
              <a:t> y sus implicaciones clínicas en pacientes  que acudieron a control prenatal en el Hospital Regional de Poza Rica. Se detallará en dicha investigación los aspectos más importantes de la diabetes </a:t>
            </a:r>
            <a:r>
              <a:rPr lang="es-MX" dirty="0" err="1" smtClean="0">
                <a:latin typeface="Arial" pitchFamily="34" charset="0"/>
                <a:cs typeface="Arial" pitchFamily="34" charset="0"/>
              </a:rPr>
              <a:t>gestacional</a:t>
            </a:r>
            <a:r>
              <a:rPr lang="es-MX" dirty="0" smtClean="0">
                <a:latin typeface="Arial" pitchFamily="34" charset="0"/>
                <a:cs typeface="Arial" pitchFamily="34" charset="0"/>
              </a:rPr>
              <a:t>, ya que es necesario conocer a fondo el tema a estudiar para realizar un análisis bien fundamentado en la población gestante y así reconocer la incidencia en el año 2013 y las secuelas que causó en la población afectada.</a:t>
            </a:r>
            <a:endParaRPr lang="es-ES" dirty="0" smtClean="0">
              <a:latin typeface="Arial" pitchFamily="34" charset="0"/>
              <a:cs typeface="Arial" pitchFamily="34" charset="0"/>
            </a:endParaRPr>
          </a:p>
          <a:p>
            <a:pPr algn="just"/>
            <a:endParaRPr lang="es-MX" dirty="0" smtClean="0"/>
          </a:p>
          <a:p>
            <a:pPr>
              <a:buNone/>
            </a:pPr>
            <a:r>
              <a:rPr lang="es-MX" dirty="0" smtClean="0"/>
              <a:t> </a:t>
            </a:r>
            <a:endParaRPr lang="es-ES" dirty="0" smtClean="0"/>
          </a:p>
          <a:p>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p:spPr>
        <p:txBody>
          <a:bodyPr>
            <a:normAutofit/>
          </a:bodyPr>
          <a:lstStyle/>
          <a:p>
            <a:r>
              <a:rPr lang="es-MX" sz="1800" b="1" i="1" dirty="0" smtClean="0"/>
              <a:t>JUSTIFICACIÓN</a:t>
            </a:r>
            <a:endParaRPr lang="es-ES" sz="1800" i="1" dirty="0"/>
          </a:p>
        </p:txBody>
      </p:sp>
      <p:sp>
        <p:nvSpPr>
          <p:cNvPr id="3" name="2 Marcador de contenido"/>
          <p:cNvSpPr>
            <a:spLocks noGrp="1"/>
          </p:cNvSpPr>
          <p:nvPr>
            <p:ph idx="1"/>
          </p:nvPr>
        </p:nvSpPr>
        <p:spPr>
          <a:xfrm>
            <a:off x="457200" y="1124744"/>
            <a:ext cx="8229600" cy="5001419"/>
          </a:xfrm>
        </p:spPr>
        <p:txBody>
          <a:bodyPr>
            <a:normAutofit fontScale="25000" lnSpcReduction="20000"/>
          </a:bodyPr>
          <a:lstStyle/>
          <a:p>
            <a:pPr algn="just">
              <a:buNone/>
            </a:pPr>
            <a:r>
              <a:rPr lang="es-MX" dirty="0" smtClean="0">
                <a:latin typeface="Arial" pitchFamily="34" charset="0"/>
                <a:cs typeface="Arial" pitchFamily="34" charset="0"/>
              </a:rPr>
              <a:t>Es reconocida la repercusión de la diabetes </a:t>
            </a:r>
            <a:r>
              <a:rPr lang="es-MX" dirty="0" err="1" smtClean="0">
                <a:latin typeface="Arial" pitchFamily="34" charset="0"/>
                <a:cs typeface="Arial" pitchFamily="34" charset="0"/>
              </a:rPr>
              <a:t>gestacional</a:t>
            </a:r>
            <a:r>
              <a:rPr lang="es-MX" dirty="0" smtClean="0">
                <a:latin typeface="Arial" pitchFamily="34" charset="0"/>
                <a:cs typeface="Arial" pitchFamily="34" charset="0"/>
              </a:rPr>
              <a:t> sobre el embarazo y sus efectos perinatales adversos tanto en la madre como en el feto. </a:t>
            </a:r>
            <a:endParaRPr lang="es-ES" dirty="0" smtClean="0">
              <a:latin typeface="Arial" pitchFamily="34" charset="0"/>
              <a:cs typeface="Arial" pitchFamily="34" charset="0"/>
            </a:endParaRPr>
          </a:p>
          <a:p>
            <a:pPr algn="just">
              <a:buNone/>
            </a:pPr>
            <a:r>
              <a:rPr lang="es-MX" dirty="0" smtClean="0">
                <a:latin typeface="Arial" pitchFamily="34" charset="0"/>
                <a:cs typeface="Arial" pitchFamily="34" charset="0"/>
              </a:rPr>
              <a:t> </a:t>
            </a:r>
            <a:endParaRPr lang="es-ES" dirty="0" smtClean="0">
              <a:latin typeface="Arial" pitchFamily="34" charset="0"/>
              <a:cs typeface="Arial" pitchFamily="34" charset="0"/>
            </a:endParaRPr>
          </a:p>
          <a:p>
            <a:pPr algn="just">
              <a:buNone/>
            </a:pPr>
            <a:r>
              <a:rPr lang="es-MX" dirty="0" smtClean="0">
                <a:latin typeface="Arial" pitchFamily="34" charset="0"/>
                <a:cs typeface="Arial" pitchFamily="34" charset="0"/>
              </a:rPr>
              <a:t>En la ciudad de Poza Rica no existen datos sobre la incidencia de diabetes </a:t>
            </a:r>
            <a:r>
              <a:rPr lang="es-MX" dirty="0" err="1" smtClean="0">
                <a:latin typeface="Arial" pitchFamily="34" charset="0"/>
                <a:cs typeface="Arial" pitchFamily="34" charset="0"/>
              </a:rPr>
              <a:t>gestacional</a:t>
            </a:r>
            <a:r>
              <a:rPr lang="es-MX" dirty="0" smtClean="0">
                <a:latin typeface="Arial" pitchFamily="34" charset="0"/>
                <a:cs typeface="Arial" pitchFamily="34" charset="0"/>
              </a:rPr>
              <a:t> en el año 2013 y además  la población femenina desconoce las implicaciones clínicas que ocasiona la diabetes </a:t>
            </a:r>
            <a:r>
              <a:rPr lang="es-MX" dirty="0" err="1" smtClean="0">
                <a:latin typeface="Arial" pitchFamily="34" charset="0"/>
                <a:cs typeface="Arial" pitchFamily="34" charset="0"/>
              </a:rPr>
              <a:t>gestacional</a:t>
            </a:r>
            <a:r>
              <a:rPr lang="es-MX" dirty="0" smtClean="0">
                <a:latin typeface="Arial" pitchFamily="34" charset="0"/>
                <a:cs typeface="Arial" pitchFamily="34" charset="0"/>
              </a:rPr>
              <a:t>, es de vital importancia que las mujeres en edad fértil y población en general sean informadas de las secuelas que puede ocasionar la diabetes </a:t>
            </a:r>
            <a:r>
              <a:rPr lang="es-MX" dirty="0" err="1" smtClean="0">
                <a:latin typeface="Arial" pitchFamily="34" charset="0"/>
                <a:cs typeface="Arial" pitchFamily="34" charset="0"/>
              </a:rPr>
              <a:t>gestacional</a:t>
            </a:r>
            <a:r>
              <a:rPr lang="es-MX" dirty="0" smtClean="0">
                <a:latin typeface="Arial" pitchFamily="34" charset="0"/>
                <a:cs typeface="Arial" pitchFamily="34" charset="0"/>
              </a:rPr>
              <a:t>.  La aplicabilidad de este protocolo se enfoca  en obtener datos de incidencia actuales de la diabetes </a:t>
            </a:r>
            <a:r>
              <a:rPr lang="es-MX" dirty="0" err="1" smtClean="0">
                <a:latin typeface="Arial" pitchFamily="34" charset="0"/>
                <a:cs typeface="Arial" pitchFamily="34" charset="0"/>
              </a:rPr>
              <a:t>gestacional</a:t>
            </a:r>
            <a:r>
              <a:rPr lang="es-MX" dirty="0" smtClean="0">
                <a:latin typeface="Arial" pitchFamily="34" charset="0"/>
                <a:cs typeface="Arial" pitchFamily="34" charset="0"/>
              </a:rPr>
              <a:t> en la ciudad de Poza Rica, con el fin de promover en la población medidas preventivas, detección oportuna de factores de riesgo, diagnóstico y tratamiento oportuno.  </a:t>
            </a:r>
            <a:endParaRPr lang="es-ES" dirty="0" smtClean="0">
              <a:latin typeface="Arial" pitchFamily="34" charset="0"/>
              <a:cs typeface="Arial" pitchFamily="34" charset="0"/>
            </a:endParaRPr>
          </a:p>
          <a:p>
            <a:pPr algn="just">
              <a:buNone/>
            </a:pPr>
            <a:r>
              <a:rPr lang="es-MX" dirty="0" smtClean="0">
                <a:latin typeface="Arial" pitchFamily="34" charset="0"/>
                <a:cs typeface="Arial" pitchFamily="34" charset="0"/>
              </a:rPr>
              <a:t> </a:t>
            </a:r>
            <a:endParaRPr lang="es-ES" dirty="0" smtClean="0">
              <a:latin typeface="Arial" pitchFamily="34" charset="0"/>
              <a:cs typeface="Arial" pitchFamily="34" charset="0"/>
            </a:endParaRPr>
          </a:p>
          <a:p>
            <a:pPr algn="just">
              <a:buNone/>
            </a:pPr>
            <a:r>
              <a:rPr lang="es-MX" dirty="0" smtClean="0">
                <a:latin typeface="Arial" pitchFamily="34" charset="0"/>
                <a:cs typeface="Arial" pitchFamily="34" charset="0"/>
              </a:rPr>
              <a:t>La diabetes </a:t>
            </a:r>
            <a:r>
              <a:rPr lang="es-MX" dirty="0" err="1" smtClean="0">
                <a:latin typeface="Arial" pitchFamily="34" charset="0"/>
                <a:cs typeface="Arial" pitchFamily="34" charset="0"/>
              </a:rPr>
              <a:t>gestacional</a:t>
            </a:r>
            <a:r>
              <a:rPr lang="es-MX" dirty="0" smtClean="0">
                <a:latin typeface="Arial" pitchFamily="34" charset="0"/>
                <a:cs typeface="Arial" pitchFamily="34" charset="0"/>
              </a:rPr>
              <a:t> es un problema que puede presentarse en cualquier gestación; su diagnóstico y tratamiento oportunos evita las frecuentes complicaciones neonatales asociadas a este trastorno. Las pautas diagnósticas están claramente establecidas y al alcance de cualquier nivel asistencial.</a:t>
            </a:r>
            <a:endParaRPr lang="es-ES" dirty="0" smtClean="0">
              <a:latin typeface="Arial" pitchFamily="34" charset="0"/>
              <a:cs typeface="Arial" pitchFamily="34" charset="0"/>
            </a:endParaRPr>
          </a:p>
          <a:p>
            <a:pPr algn="just">
              <a:buNone/>
            </a:pPr>
            <a:r>
              <a:rPr lang="es-MX" dirty="0" smtClean="0">
                <a:latin typeface="Arial" pitchFamily="34" charset="0"/>
                <a:cs typeface="Arial" pitchFamily="34" charset="0"/>
              </a:rPr>
              <a:t> </a:t>
            </a:r>
            <a:endParaRPr lang="es-ES" dirty="0" smtClean="0">
              <a:latin typeface="Arial" pitchFamily="34" charset="0"/>
              <a:cs typeface="Arial" pitchFamily="34" charset="0"/>
            </a:endParaRPr>
          </a:p>
          <a:p>
            <a:pPr algn="just">
              <a:buNone/>
            </a:pPr>
            <a:r>
              <a:rPr lang="es-MX" dirty="0" smtClean="0">
                <a:latin typeface="Arial" pitchFamily="34" charset="0"/>
                <a:cs typeface="Arial" pitchFamily="34" charset="0"/>
              </a:rPr>
              <a:t>Establecido el diagnóstico, las pacientes deben ser seguidas por los  correspondientes especialistas que instauren el tratamiento médico oportuno y aseguren el transcurrir del embarazo y el parto con las mayores garantías posibles. Las pacientes deben ser posteriormente evaluadas, por su tendencia a desarrollar diabetes </a:t>
            </a:r>
            <a:r>
              <a:rPr lang="es-MX" dirty="0" err="1" smtClean="0">
                <a:latin typeface="Arial" pitchFamily="34" charset="0"/>
                <a:cs typeface="Arial" pitchFamily="34" charset="0"/>
              </a:rPr>
              <a:t>mellitus</a:t>
            </a:r>
            <a:r>
              <a:rPr lang="es-MX" dirty="0" smtClean="0">
                <a:latin typeface="Arial" pitchFamily="34" charset="0"/>
                <a:cs typeface="Arial" pitchFamily="34" charset="0"/>
              </a:rPr>
              <a:t> y presentar factores de riesgo cardiovascular.</a:t>
            </a:r>
            <a:endParaRPr lang="es-ES" dirty="0" smtClean="0">
              <a:latin typeface="Arial" pitchFamily="34" charset="0"/>
              <a:cs typeface="Arial" pitchFamily="34" charset="0"/>
            </a:endParaRPr>
          </a:p>
          <a:p>
            <a:pPr algn="just">
              <a:buNone/>
            </a:pPr>
            <a:r>
              <a:rPr lang="es-MX" dirty="0" smtClean="0">
                <a:latin typeface="Arial" pitchFamily="34" charset="0"/>
                <a:cs typeface="Arial" pitchFamily="34" charset="0"/>
              </a:rPr>
              <a:t> </a:t>
            </a:r>
            <a:endParaRPr lang="es-ES" dirty="0" smtClean="0">
              <a:latin typeface="Arial" pitchFamily="34" charset="0"/>
              <a:cs typeface="Arial" pitchFamily="34" charset="0"/>
            </a:endParaRPr>
          </a:p>
          <a:p>
            <a:pPr algn="just">
              <a:buNone/>
            </a:pPr>
            <a:r>
              <a:rPr lang="es-MX" dirty="0" smtClean="0">
                <a:latin typeface="Arial" pitchFamily="34" charset="0"/>
                <a:cs typeface="Arial" pitchFamily="34" charset="0"/>
              </a:rPr>
              <a:t>La diabetes y el embarazo constituyen uno de los desafíos más importantes, porque la diabetes </a:t>
            </a:r>
            <a:r>
              <a:rPr lang="es-MX" dirty="0" err="1" smtClean="0">
                <a:latin typeface="Arial" pitchFamily="34" charset="0"/>
                <a:cs typeface="Arial" pitchFamily="34" charset="0"/>
              </a:rPr>
              <a:t>gestacional</a:t>
            </a:r>
            <a:r>
              <a:rPr lang="es-MX" dirty="0" smtClean="0">
                <a:latin typeface="Arial" pitchFamily="34" charset="0"/>
                <a:cs typeface="Arial" pitchFamily="34" charset="0"/>
              </a:rPr>
              <a:t> pasa generalmente inadvertida. </a:t>
            </a:r>
            <a:endParaRPr lang="es-ES" dirty="0" smtClean="0">
              <a:latin typeface="Arial" pitchFamily="34" charset="0"/>
              <a:cs typeface="Arial" pitchFamily="34" charset="0"/>
            </a:endParaRPr>
          </a:p>
          <a:p>
            <a:pPr algn="just">
              <a:buNone/>
            </a:pPr>
            <a:r>
              <a:rPr lang="es-MX" dirty="0" smtClean="0">
                <a:latin typeface="Arial" pitchFamily="34" charset="0"/>
                <a:cs typeface="Arial" pitchFamily="34" charset="0"/>
              </a:rPr>
              <a:t> </a:t>
            </a:r>
            <a:endParaRPr lang="es-ES" dirty="0" smtClean="0">
              <a:latin typeface="Arial" pitchFamily="34" charset="0"/>
              <a:cs typeface="Arial" pitchFamily="34" charset="0"/>
            </a:endParaRPr>
          </a:p>
          <a:p>
            <a:pPr algn="just">
              <a:buNone/>
            </a:pPr>
            <a:r>
              <a:rPr lang="es-MX" dirty="0" smtClean="0">
                <a:latin typeface="Arial" pitchFamily="34" charset="0"/>
                <a:cs typeface="Arial" pitchFamily="34" charset="0"/>
              </a:rPr>
              <a:t>La importancia entonces reside en hacer diagnóstico y tratamiento temprano y así disminuir las complicaciones tanto para la  madre como para el feto. Los avances en los últimos años permiten disminuir la </a:t>
            </a:r>
            <a:r>
              <a:rPr lang="es-MX" dirty="0" err="1" smtClean="0">
                <a:latin typeface="Arial" pitchFamily="34" charset="0"/>
                <a:cs typeface="Arial" pitchFamily="34" charset="0"/>
              </a:rPr>
              <a:t>morbimortalidad</a:t>
            </a:r>
            <a:r>
              <a:rPr lang="es-MX" dirty="0" smtClean="0">
                <a:latin typeface="Arial" pitchFamily="34" charset="0"/>
                <a:cs typeface="Arial" pitchFamily="34" charset="0"/>
              </a:rPr>
              <a:t> materno-fetal, pero para ello la educación es fundamental.</a:t>
            </a:r>
            <a:endParaRPr lang="es-ES" dirty="0" smtClean="0">
              <a:latin typeface="Arial" pitchFamily="34" charset="0"/>
              <a:cs typeface="Arial" pitchFamily="34" charset="0"/>
            </a:endParaRPr>
          </a:p>
          <a:p>
            <a:pPr algn="just">
              <a:buNone/>
            </a:pPr>
            <a:r>
              <a:rPr lang="es-MX" dirty="0" smtClean="0">
                <a:latin typeface="Arial" pitchFamily="34" charset="0"/>
                <a:cs typeface="Arial" pitchFamily="34" charset="0"/>
              </a:rPr>
              <a:t> </a:t>
            </a:r>
            <a:endParaRPr lang="es-ES" dirty="0" smtClean="0">
              <a:latin typeface="Arial" pitchFamily="34" charset="0"/>
              <a:cs typeface="Arial" pitchFamily="34" charset="0"/>
            </a:endParaRPr>
          </a:p>
          <a:p>
            <a:pPr algn="just">
              <a:buNone/>
            </a:pPr>
            <a:r>
              <a:rPr lang="es-MX" dirty="0" smtClean="0">
                <a:latin typeface="Arial" pitchFamily="34" charset="0"/>
                <a:cs typeface="Arial" pitchFamily="34" charset="0"/>
              </a:rPr>
              <a:t>La importancia del diagnóstico de diabetes </a:t>
            </a:r>
            <a:r>
              <a:rPr lang="es-MX" dirty="0" err="1" smtClean="0">
                <a:latin typeface="Arial" pitchFamily="34" charset="0"/>
                <a:cs typeface="Arial" pitchFamily="34" charset="0"/>
              </a:rPr>
              <a:t>gestacional</a:t>
            </a:r>
            <a:r>
              <a:rPr lang="es-MX" dirty="0" smtClean="0">
                <a:latin typeface="Arial" pitchFamily="34" charset="0"/>
                <a:cs typeface="Arial" pitchFamily="34" charset="0"/>
              </a:rPr>
              <a:t> estriba en que este trastorno tiene  inmediatas consecuencias para el desarrollo del embarazo e implicaciones a largo plazo tanto para el </a:t>
            </a:r>
            <a:r>
              <a:rPr lang="es-MX" dirty="0" smtClean="0">
                <a:latin typeface="Arial" pitchFamily="34" charset="0"/>
                <a:cs typeface="Arial" pitchFamily="34" charset="0"/>
              </a:rPr>
              <a:t>recién </a:t>
            </a:r>
            <a:r>
              <a:rPr lang="es-MX" dirty="0" smtClean="0">
                <a:latin typeface="Arial" pitchFamily="34" charset="0"/>
                <a:cs typeface="Arial" pitchFamily="34" charset="0"/>
              </a:rPr>
              <a:t>nacido como para la madre.</a:t>
            </a:r>
            <a:endParaRPr lang="es-ES" dirty="0" smtClean="0">
              <a:latin typeface="Arial" pitchFamily="34" charset="0"/>
              <a:cs typeface="Arial" pitchFamily="34" charset="0"/>
            </a:endParaRPr>
          </a:p>
          <a:p>
            <a:pPr algn="just">
              <a:buNone/>
            </a:pPr>
            <a:r>
              <a:rPr lang="es-MX" dirty="0" smtClean="0">
                <a:latin typeface="Arial" pitchFamily="34" charset="0"/>
                <a:cs typeface="Arial" pitchFamily="34" charset="0"/>
              </a:rPr>
              <a:t> </a:t>
            </a:r>
            <a:endParaRPr lang="es-ES" dirty="0" smtClean="0">
              <a:latin typeface="Arial" pitchFamily="34" charset="0"/>
              <a:cs typeface="Arial" pitchFamily="34" charset="0"/>
            </a:endParaRPr>
          </a:p>
          <a:p>
            <a:pPr algn="just">
              <a:buNone/>
            </a:pPr>
            <a:r>
              <a:rPr lang="es-MX" dirty="0" smtClean="0">
                <a:latin typeface="Arial" pitchFamily="34" charset="0"/>
                <a:cs typeface="Arial" pitchFamily="34" charset="0"/>
              </a:rPr>
              <a:t>Existen una serie de razones para identificar a estas mujeres durante la gestación; entre las más importantes se encuentran las siguientes:</a:t>
            </a:r>
            <a:endParaRPr lang="es-ES" dirty="0" smtClean="0">
              <a:latin typeface="Arial" pitchFamily="34" charset="0"/>
              <a:cs typeface="Arial" pitchFamily="34" charset="0"/>
            </a:endParaRPr>
          </a:p>
          <a:p>
            <a:pPr algn="just">
              <a:buNone/>
            </a:pPr>
            <a:r>
              <a:rPr lang="es-MX" dirty="0" smtClean="0">
                <a:latin typeface="Arial" pitchFamily="34" charset="0"/>
                <a:cs typeface="Arial" pitchFamily="34" charset="0"/>
              </a:rPr>
              <a:t> </a:t>
            </a:r>
            <a:endParaRPr lang="es-ES" dirty="0" smtClean="0">
              <a:latin typeface="Arial" pitchFamily="34" charset="0"/>
              <a:cs typeface="Arial" pitchFamily="34" charset="0"/>
            </a:endParaRPr>
          </a:p>
          <a:p>
            <a:pPr algn="just">
              <a:buNone/>
            </a:pPr>
            <a:r>
              <a:rPr lang="es-MX" dirty="0" smtClean="0">
                <a:latin typeface="Arial" pitchFamily="34" charset="0"/>
                <a:cs typeface="Arial" pitchFamily="34" charset="0"/>
              </a:rPr>
              <a:t> 1.- Algunas mujeres gestantes presentan una hiperglucemia importante y requieren tratamiento </a:t>
            </a:r>
            <a:r>
              <a:rPr lang="es-MX" dirty="0" err="1" smtClean="0">
                <a:latin typeface="Arial" pitchFamily="34" charset="0"/>
                <a:cs typeface="Arial" pitchFamily="34" charset="0"/>
              </a:rPr>
              <a:t>insulínico</a:t>
            </a:r>
            <a:r>
              <a:rPr lang="es-MX" dirty="0" smtClean="0">
                <a:latin typeface="Arial" pitchFamily="34" charset="0"/>
                <a:cs typeface="Arial" pitchFamily="34" charset="0"/>
              </a:rPr>
              <a:t> de inmediato.</a:t>
            </a:r>
            <a:endParaRPr lang="es-ES" dirty="0" smtClean="0">
              <a:latin typeface="Arial" pitchFamily="34" charset="0"/>
              <a:cs typeface="Arial" pitchFamily="34" charset="0"/>
            </a:endParaRPr>
          </a:p>
          <a:p>
            <a:pPr algn="just">
              <a:buNone/>
            </a:pPr>
            <a:r>
              <a:rPr lang="es-MX" dirty="0" smtClean="0">
                <a:latin typeface="Arial" pitchFamily="34" charset="0"/>
                <a:cs typeface="Arial" pitchFamily="34" charset="0"/>
              </a:rPr>
              <a:t> </a:t>
            </a:r>
            <a:endParaRPr lang="es-ES" dirty="0" smtClean="0">
              <a:latin typeface="Arial" pitchFamily="34" charset="0"/>
              <a:cs typeface="Arial" pitchFamily="34" charset="0"/>
            </a:endParaRPr>
          </a:p>
          <a:p>
            <a:pPr algn="just">
              <a:buNone/>
            </a:pPr>
            <a:r>
              <a:rPr lang="es-MX" dirty="0" smtClean="0">
                <a:latin typeface="Arial" pitchFamily="34" charset="0"/>
                <a:cs typeface="Arial" pitchFamily="34" charset="0"/>
              </a:rPr>
              <a:t> 2.- Los fetos tienden a presentar </a:t>
            </a:r>
            <a:r>
              <a:rPr lang="es-MX" dirty="0" err="1" smtClean="0">
                <a:latin typeface="Arial" pitchFamily="34" charset="0"/>
                <a:cs typeface="Arial" pitchFamily="34" charset="0"/>
              </a:rPr>
              <a:t>macrosomía</a:t>
            </a:r>
            <a:r>
              <a:rPr lang="es-MX" dirty="0" smtClean="0">
                <a:latin typeface="Arial" pitchFamily="34" charset="0"/>
                <a:cs typeface="Arial" pitchFamily="34" charset="0"/>
              </a:rPr>
              <a:t>, además de alteraciones tales como: hipoglucemia neonatal, </a:t>
            </a:r>
            <a:r>
              <a:rPr lang="es-MX" dirty="0" err="1" smtClean="0">
                <a:latin typeface="Arial" pitchFamily="34" charset="0"/>
                <a:cs typeface="Arial" pitchFamily="34" charset="0"/>
              </a:rPr>
              <a:t>hipocalcemia</a:t>
            </a:r>
            <a:r>
              <a:rPr lang="es-MX" dirty="0" smtClean="0">
                <a:latin typeface="Arial" pitchFamily="34" charset="0"/>
                <a:cs typeface="Arial" pitchFamily="34" charset="0"/>
              </a:rPr>
              <a:t>, </a:t>
            </a:r>
            <a:r>
              <a:rPr lang="es-MX" dirty="0" err="1" smtClean="0">
                <a:latin typeface="Arial" pitchFamily="34" charset="0"/>
                <a:cs typeface="Arial" pitchFamily="34" charset="0"/>
              </a:rPr>
              <a:t>policitemia</a:t>
            </a:r>
            <a:r>
              <a:rPr lang="es-MX" dirty="0" smtClean="0">
                <a:latin typeface="Arial" pitchFamily="34" charset="0"/>
                <a:cs typeface="Arial" pitchFamily="34" charset="0"/>
              </a:rPr>
              <a:t> e </a:t>
            </a:r>
            <a:r>
              <a:rPr lang="es-MX" dirty="0" err="1" smtClean="0">
                <a:latin typeface="Arial" pitchFamily="34" charset="0"/>
                <a:cs typeface="Arial" pitchFamily="34" charset="0"/>
              </a:rPr>
              <a:t>hiperbilirrubinemia</a:t>
            </a:r>
            <a:r>
              <a:rPr lang="es-MX" dirty="0" smtClean="0">
                <a:latin typeface="Arial" pitchFamily="34" charset="0"/>
                <a:cs typeface="Arial" pitchFamily="34" charset="0"/>
              </a:rPr>
              <a:t>, lo que se traduce en una mayor </a:t>
            </a:r>
            <a:r>
              <a:rPr lang="es-MX" dirty="0" err="1" smtClean="0">
                <a:latin typeface="Arial" pitchFamily="34" charset="0"/>
                <a:cs typeface="Arial" pitchFamily="34" charset="0"/>
              </a:rPr>
              <a:t>morbimortalidad</a:t>
            </a:r>
            <a:r>
              <a:rPr lang="es-MX" dirty="0" smtClean="0">
                <a:latin typeface="Arial" pitchFamily="34" charset="0"/>
                <a:cs typeface="Arial" pitchFamily="34" charset="0"/>
              </a:rPr>
              <a:t>. </a:t>
            </a:r>
            <a:endParaRPr lang="es-ES" dirty="0" smtClean="0">
              <a:latin typeface="Arial" pitchFamily="34" charset="0"/>
              <a:cs typeface="Arial" pitchFamily="34" charset="0"/>
            </a:endParaRPr>
          </a:p>
          <a:p>
            <a:pPr algn="just">
              <a:buNone/>
            </a:pPr>
            <a:r>
              <a:rPr lang="es-MX" dirty="0" smtClean="0">
                <a:latin typeface="Arial" pitchFamily="34" charset="0"/>
                <a:cs typeface="Arial" pitchFamily="34" charset="0"/>
              </a:rPr>
              <a:t> </a:t>
            </a:r>
            <a:endParaRPr lang="es-ES" dirty="0" smtClean="0">
              <a:latin typeface="Arial" pitchFamily="34" charset="0"/>
              <a:cs typeface="Arial" pitchFamily="34" charset="0"/>
            </a:endParaRPr>
          </a:p>
          <a:p>
            <a:pPr algn="just">
              <a:buNone/>
            </a:pPr>
            <a:r>
              <a:rPr lang="es-MX" dirty="0" smtClean="0">
                <a:latin typeface="Arial" pitchFamily="34" charset="0"/>
                <a:cs typeface="Arial" pitchFamily="34" charset="0"/>
              </a:rPr>
              <a:t> 3.- Los recién nacidos tienen tendencia a la obesidad, </a:t>
            </a:r>
            <a:r>
              <a:rPr lang="es-MX" dirty="0" err="1" smtClean="0">
                <a:latin typeface="Arial" pitchFamily="34" charset="0"/>
                <a:cs typeface="Arial" pitchFamily="34" charset="0"/>
              </a:rPr>
              <a:t>dislipidemia</a:t>
            </a:r>
            <a:r>
              <a:rPr lang="es-MX" dirty="0" smtClean="0">
                <a:latin typeface="Arial" pitchFamily="34" charset="0"/>
                <a:cs typeface="Arial" pitchFamily="34" charset="0"/>
              </a:rPr>
              <a:t> y diabetes en la edad adulta (7,8</a:t>
            </a:r>
            <a:r>
              <a:rPr lang="es-MX" dirty="0" smtClean="0">
                <a:latin typeface="Arial" pitchFamily="34" charset="0"/>
                <a:cs typeface="Arial" pitchFamily="34" charset="0"/>
              </a:rPr>
              <a:t>).</a:t>
            </a:r>
            <a:endParaRPr lang="es-ES" dirty="0" smtClean="0">
              <a:latin typeface="Arial" pitchFamily="34" charset="0"/>
              <a:cs typeface="Arial" pitchFamily="34" charset="0"/>
            </a:endParaRPr>
          </a:p>
          <a:p>
            <a:pPr algn="just">
              <a:buNone/>
            </a:pPr>
            <a:r>
              <a:rPr lang="es-MX" dirty="0" smtClean="0">
                <a:latin typeface="Arial" pitchFamily="34" charset="0"/>
                <a:cs typeface="Arial" pitchFamily="34" charset="0"/>
              </a:rPr>
              <a:t> 4.- Las madres presentan una mayor incidencia de diabetes en años posteriores: entre un 25 y un 70 % de mujeres diabéticas </a:t>
            </a:r>
            <a:r>
              <a:rPr lang="es-MX" dirty="0" err="1" smtClean="0">
                <a:latin typeface="Arial" pitchFamily="34" charset="0"/>
                <a:cs typeface="Arial" pitchFamily="34" charset="0"/>
              </a:rPr>
              <a:t>gestacionales</a:t>
            </a:r>
            <a:r>
              <a:rPr lang="es-MX" dirty="0" smtClean="0">
                <a:latin typeface="Arial" pitchFamily="34" charset="0"/>
                <a:cs typeface="Arial" pitchFamily="34" charset="0"/>
              </a:rPr>
              <a:t> padecerán diabetes </a:t>
            </a:r>
            <a:r>
              <a:rPr lang="es-MX" dirty="0" err="1" smtClean="0">
                <a:latin typeface="Arial" pitchFamily="34" charset="0"/>
                <a:cs typeface="Arial" pitchFamily="34" charset="0"/>
              </a:rPr>
              <a:t>mellitus</a:t>
            </a:r>
            <a:r>
              <a:rPr lang="es-MX" dirty="0" smtClean="0">
                <a:latin typeface="Arial" pitchFamily="34" charset="0"/>
                <a:cs typeface="Arial" pitchFamily="34" charset="0"/>
              </a:rPr>
              <a:t> a los 25 años de seguimiento (9)</a:t>
            </a:r>
            <a:endParaRPr lang="es-ES" dirty="0" smtClean="0">
              <a:latin typeface="Arial" pitchFamily="34" charset="0"/>
              <a:cs typeface="Arial" pitchFamily="34" charset="0"/>
            </a:endParaRPr>
          </a:p>
          <a:p>
            <a:pPr algn="just">
              <a:buNone/>
            </a:pPr>
            <a:r>
              <a:rPr lang="es-MX" dirty="0" smtClean="0">
                <a:latin typeface="Arial" pitchFamily="34" charset="0"/>
                <a:cs typeface="Arial" pitchFamily="34" charset="0"/>
              </a:rPr>
              <a:t> </a:t>
            </a:r>
            <a:endParaRPr lang="es-ES" dirty="0" smtClean="0">
              <a:latin typeface="Arial" pitchFamily="34" charset="0"/>
              <a:cs typeface="Arial" pitchFamily="34" charset="0"/>
            </a:endParaRPr>
          </a:p>
          <a:p>
            <a:pPr algn="just">
              <a:buNone/>
            </a:pPr>
            <a:r>
              <a:rPr lang="es-MX" dirty="0" smtClean="0">
                <a:latin typeface="Arial" pitchFamily="34" charset="0"/>
                <a:cs typeface="Arial" pitchFamily="34" charset="0"/>
              </a:rPr>
              <a:t>Por tanto, es un objetivo primordial en todo plan de asistencia sanitaria el identificar a las mujeres con diabetes </a:t>
            </a:r>
            <a:r>
              <a:rPr lang="es-MX" dirty="0" err="1" smtClean="0">
                <a:latin typeface="Arial" pitchFamily="34" charset="0"/>
                <a:cs typeface="Arial" pitchFamily="34" charset="0"/>
              </a:rPr>
              <a:t>gestacional</a:t>
            </a:r>
            <a:r>
              <a:rPr lang="es-MX" dirty="0" smtClean="0">
                <a:latin typeface="Arial" pitchFamily="34" charset="0"/>
                <a:cs typeface="Arial" pitchFamily="34" charset="0"/>
              </a:rPr>
              <a:t> y normalizar su perfil de glucosa, de manera que puedan prevenirse o </a:t>
            </a:r>
            <a:r>
              <a:rPr lang="es-MX" dirty="0" smtClean="0">
                <a:latin typeface="Arial" pitchFamily="34" charset="0"/>
                <a:cs typeface="Arial" pitchFamily="34" charset="0"/>
              </a:rPr>
              <a:t>al </a:t>
            </a:r>
            <a:r>
              <a:rPr lang="es-MX" dirty="0" smtClean="0">
                <a:latin typeface="Arial" pitchFamily="34" charset="0"/>
                <a:cs typeface="Arial" pitchFamily="34" charset="0"/>
              </a:rPr>
              <a:t>menos reducir al mínimo las complicaciones citadas.</a:t>
            </a:r>
            <a:endParaRPr lang="es-ES" dirty="0" smtClean="0">
              <a:latin typeface="Arial" pitchFamily="34" charset="0"/>
              <a:cs typeface="Arial" pitchFamily="34" charset="0"/>
            </a:endParaRPr>
          </a:p>
          <a:p>
            <a:pPr algn="just">
              <a:buNone/>
            </a:pPr>
            <a:r>
              <a:rPr lang="es-MX" dirty="0" smtClean="0">
                <a:latin typeface="Arial" pitchFamily="34" charset="0"/>
                <a:cs typeface="Arial" pitchFamily="34" charset="0"/>
              </a:rPr>
              <a:t> </a:t>
            </a:r>
            <a:endParaRPr lang="es-ES" dirty="0" smtClean="0">
              <a:latin typeface="Arial" pitchFamily="34" charset="0"/>
              <a:cs typeface="Arial" pitchFamily="34" charset="0"/>
            </a:endParaRPr>
          </a:p>
          <a:p>
            <a:pPr algn="just">
              <a:buNone/>
            </a:pPr>
            <a:r>
              <a:rPr lang="es-MX" dirty="0" smtClean="0">
                <a:latin typeface="Arial" pitchFamily="34" charset="0"/>
                <a:cs typeface="Arial" pitchFamily="34" charset="0"/>
              </a:rPr>
              <a:t>Este  protocolo de investigación se elaboró con el fin de conocer cuál es  la incidencia  de diabetes </a:t>
            </a:r>
            <a:r>
              <a:rPr lang="es-MX" dirty="0" err="1" smtClean="0">
                <a:latin typeface="Arial" pitchFamily="34" charset="0"/>
                <a:cs typeface="Arial" pitchFamily="34" charset="0"/>
              </a:rPr>
              <a:t>gestacional</a:t>
            </a:r>
            <a:r>
              <a:rPr lang="es-MX" dirty="0" smtClean="0">
                <a:latin typeface="Arial" pitchFamily="34" charset="0"/>
                <a:cs typeface="Arial" pitchFamily="34" charset="0"/>
              </a:rPr>
              <a:t>  en el Hospital Regional de Poza Rica Veracruz. Así como también ha sido realizado </a:t>
            </a:r>
            <a:r>
              <a:rPr lang="es-MX" dirty="0" smtClean="0">
                <a:latin typeface="Arial" pitchFamily="34" charset="0"/>
                <a:cs typeface="Arial" pitchFamily="34" charset="0"/>
              </a:rPr>
              <a:t>para </a:t>
            </a:r>
            <a:r>
              <a:rPr lang="es-MX" dirty="0" smtClean="0">
                <a:latin typeface="Arial" pitchFamily="34" charset="0"/>
                <a:cs typeface="Arial" pitchFamily="34" charset="0"/>
              </a:rPr>
              <a:t>conocer los factores de riesgo, el diagnóstico, el tratamiento y las  consecuencias clínicas de la diabetes </a:t>
            </a:r>
            <a:r>
              <a:rPr lang="es-MX" dirty="0" err="1" smtClean="0">
                <a:latin typeface="Arial" pitchFamily="34" charset="0"/>
                <a:cs typeface="Arial" pitchFamily="34" charset="0"/>
              </a:rPr>
              <a:t>gestacional</a:t>
            </a:r>
            <a:r>
              <a:rPr lang="es-MX" dirty="0" smtClean="0">
                <a:latin typeface="Arial" pitchFamily="34" charset="0"/>
                <a:cs typeface="Arial" pitchFamily="34" charset="0"/>
              </a:rPr>
              <a:t>. También se mencionan aspectos  históricos  y de la fisiopatología de </a:t>
            </a:r>
            <a:r>
              <a:rPr lang="es-MX" dirty="0" smtClean="0">
                <a:latin typeface="Arial" pitchFamily="34" charset="0"/>
                <a:cs typeface="Arial" pitchFamily="34" charset="0"/>
              </a:rPr>
              <a:t>dicha </a:t>
            </a:r>
            <a:r>
              <a:rPr lang="es-MX" dirty="0" smtClean="0">
                <a:latin typeface="Arial" pitchFamily="34" charset="0"/>
                <a:cs typeface="Arial" pitchFamily="34" charset="0"/>
              </a:rPr>
              <a:t>enfermedad.</a:t>
            </a:r>
            <a:endParaRPr lang="es-ES" dirty="0" smtClean="0">
              <a:latin typeface="Arial" pitchFamily="34" charset="0"/>
              <a:cs typeface="Arial" pitchFamily="34" charset="0"/>
            </a:endParaRPr>
          </a:p>
          <a:p>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lvl="1" algn="ctr" rtl="0">
              <a:spcBef>
                <a:spcPct val="0"/>
              </a:spcBef>
            </a:pPr>
            <a:r>
              <a:rPr lang="es-ES_tradnl" b="1" i="1" dirty="0"/>
              <a:t>PLANTEAMIENTO DEL PROBLEMA:</a:t>
            </a:r>
            <a:r>
              <a:rPr lang="es-ES" sz="2400" dirty="0"/>
              <a:t/>
            </a:r>
            <a:br>
              <a:rPr lang="es-ES" sz="2400" dirty="0"/>
            </a:br>
            <a:endParaRPr lang="es-ES" dirty="0"/>
          </a:p>
        </p:txBody>
      </p:sp>
      <p:sp>
        <p:nvSpPr>
          <p:cNvPr id="3" name="2 Marcador de contenido"/>
          <p:cNvSpPr>
            <a:spLocks noGrp="1"/>
          </p:cNvSpPr>
          <p:nvPr>
            <p:ph idx="1"/>
          </p:nvPr>
        </p:nvSpPr>
        <p:spPr/>
        <p:txBody>
          <a:bodyPr>
            <a:normAutofit/>
          </a:bodyPr>
          <a:lstStyle/>
          <a:p>
            <a:pPr algn="just">
              <a:buNone/>
            </a:pPr>
            <a:r>
              <a:rPr lang="es-MX" sz="1800" dirty="0" smtClean="0">
                <a:latin typeface="Arial" pitchFamily="34" charset="0"/>
                <a:cs typeface="Arial" pitchFamily="34" charset="0"/>
              </a:rPr>
              <a:t>     ¿</a:t>
            </a:r>
            <a:r>
              <a:rPr lang="es-MX" sz="1800" dirty="0" smtClean="0">
                <a:latin typeface="Arial" pitchFamily="34" charset="0"/>
                <a:cs typeface="Arial" pitchFamily="34" charset="0"/>
              </a:rPr>
              <a:t>Cuál es la incidencia e implicaciones clínicas de la Diabetes </a:t>
            </a:r>
            <a:r>
              <a:rPr lang="es-MX" sz="1800" dirty="0" err="1" smtClean="0">
                <a:latin typeface="Arial" pitchFamily="34" charset="0"/>
                <a:cs typeface="Arial" pitchFamily="34" charset="0"/>
              </a:rPr>
              <a:t>Gestacional</a:t>
            </a:r>
            <a:r>
              <a:rPr lang="es-MX" sz="1800" dirty="0" smtClean="0">
                <a:latin typeface="Arial" pitchFamily="34" charset="0"/>
                <a:cs typeface="Arial" pitchFamily="34" charset="0"/>
              </a:rPr>
              <a:t> en </a:t>
            </a:r>
            <a:r>
              <a:rPr lang="es-MX" sz="1800" dirty="0" smtClean="0">
                <a:latin typeface="Arial" pitchFamily="34" charset="0"/>
                <a:cs typeface="Arial" pitchFamily="34" charset="0"/>
              </a:rPr>
              <a:t>mujeres </a:t>
            </a:r>
            <a:r>
              <a:rPr lang="es-MX" sz="1800" dirty="0" smtClean="0">
                <a:latin typeface="Arial" pitchFamily="34" charset="0"/>
                <a:cs typeface="Arial" pitchFamily="34" charset="0"/>
              </a:rPr>
              <a:t>embarazadas que acudieron a control prenatal en el Hospital Regional </a:t>
            </a:r>
            <a:r>
              <a:rPr lang="es-MX" sz="1800" dirty="0" smtClean="0">
                <a:latin typeface="Arial" pitchFamily="34" charset="0"/>
                <a:cs typeface="Arial" pitchFamily="34" charset="0"/>
              </a:rPr>
              <a:t>de </a:t>
            </a:r>
            <a:r>
              <a:rPr lang="es-MX" sz="1800" dirty="0" smtClean="0">
                <a:latin typeface="Arial" pitchFamily="34" charset="0"/>
                <a:cs typeface="Arial" pitchFamily="34" charset="0"/>
              </a:rPr>
              <a:t>Poza Rica durante el año 2013?</a:t>
            </a:r>
            <a:endParaRPr lang="es-ES" sz="1800" dirty="0" smtClean="0">
              <a:latin typeface="Arial" pitchFamily="34" charset="0"/>
              <a:cs typeface="Arial" pitchFamily="34" charset="0"/>
            </a:endParaRPr>
          </a:p>
          <a:p>
            <a:pPr algn="just"/>
            <a:endParaRPr lang="es-ES" sz="1800" dirty="0" smtClean="0">
              <a:latin typeface="Arial" pitchFamily="34" charset="0"/>
              <a:cs typeface="Arial" pitchFamily="34" charset="0"/>
            </a:endParaRPr>
          </a:p>
          <a:p>
            <a:pPr algn="just"/>
            <a:r>
              <a:rPr lang="es-MX" sz="1800" dirty="0" smtClean="0">
                <a:latin typeface="Arial" pitchFamily="34" charset="0"/>
                <a:cs typeface="Arial" pitchFamily="34" charset="0"/>
              </a:rPr>
              <a:t>En el Estado de Veracruz no existen estudios que nos reporten datos específicos  acerca de la incidencia y prevalencia de la diabetes </a:t>
            </a:r>
            <a:r>
              <a:rPr lang="es-MX" sz="1800" dirty="0" err="1" smtClean="0">
                <a:latin typeface="Arial" pitchFamily="34" charset="0"/>
                <a:cs typeface="Arial" pitchFamily="34" charset="0"/>
              </a:rPr>
              <a:t>gestacional</a:t>
            </a:r>
            <a:r>
              <a:rPr lang="es-MX" sz="1800" dirty="0" smtClean="0">
                <a:latin typeface="Arial" pitchFamily="34" charset="0"/>
                <a:cs typeface="Arial" pitchFamily="34" charset="0"/>
              </a:rPr>
              <a:t>. Este estudio fue elaborado con la intención de obtener datos actuales de incidencia de  diabetes </a:t>
            </a:r>
            <a:r>
              <a:rPr lang="es-MX" sz="1800" dirty="0" err="1" smtClean="0">
                <a:latin typeface="Arial" pitchFamily="34" charset="0"/>
                <a:cs typeface="Arial" pitchFamily="34" charset="0"/>
              </a:rPr>
              <a:t>gestacional</a:t>
            </a:r>
            <a:r>
              <a:rPr lang="es-MX" sz="1800" dirty="0" smtClean="0">
                <a:latin typeface="Arial" pitchFamily="34" charset="0"/>
                <a:cs typeface="Arial" pitchFamily="34" charset="0"/>
              </a:rPr>
              <a:t> en el Hospital Regional de Poza Rica Veracruz. Se llevará a cabo en dicha institución ya que cuenta con una población  considerable de pacientes.</a:t>
            </a:r>
            <a:endParaRPr lang="es-ES" sz="1800" dirty="0" smtClean="0">
              <a:latin typeface="Arial" pitchFamily="34" charset="0"/>
              <a:cs typeface="Arial" pitchFamily="34" charset="0"/>
            </a:endParaRPr>
          </a:p>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sz="2400" b="1" i="1" dirty="0" smtClean="0"/>
              <a:t>HIPOTESIS</a:t>
            </a:r>
            <a:endParaRPr lang="es-ES" sz="2400" dirty="0"/>
          </a:p>
        </p:txBody>
      </p:sp>
      <p:sp>
        <p:nvSpPr>
          <p:cNvPr id="3" name="2 Marcador de contenido"/>
          <p:cNvSpPr>
            <a:spLocks noGrp="1"/>
          </p:cNvSpPr>
          <p:nvPr>
            <p:ph idx="1"/>
          </p:nvPr>
        </p:nvSpPr>
        <p:spPr/>
        <p:txBody>
          <a:bodyPr>
            <a:normAutofit/>
          </a:bodyPr>
          <a:lstStyle/>
          <a:p>
            <a:pPr lvl="0" algn="just"/>
            <a:r>
              <a:rPr lang="es-ES_tradnl" sz="2000" dirty="0" smtClean="0">
                <a:latin typeface="Arial" pitchFamily="34" charset="0"/>
                <a:cs typeface="Arial" pitchFamily="34" charset="0"/>
              </a:rPr>
              <a:t>Datos estadísticos establecidos en </a:t>
            </a:r>
            <a:r>
              <a:rPr lang="es-MX" sz="2000" dirty="0" smtClean="0">
                <a:latin typeface="Arial" pitchFamily="34" charset="0"/>
                <a:cs typeface="Arial" pitchFamily="34" charset="0"/>
              </a:rPr>
              <a:t>American Diabetes </a:t>
            </a:r>
            <a:r>
              <a:rPr lang="es-MX" sz="2000" dirty="0" err="1" smtClean="0">
                <a:latin typeface="Arial" pitchFamily="34" charset="0"/>
                <a:cs typeface="Arial" pitchFamily="34" charset="0"/>
              </a:rPr>
              <a:t>Assosiation</a:t>
            </a:r>
            <a:r>
              <a:rPr lang="es-MX" sz="2000" dirty="0" smtClean="0">
                <a:latin typeface="Arial" pitchFamily="34" charset="0"/>
                <a:cs typeface="Arial" pitchFamily="34" charset="0"/>
              </a:rPr>
              <a:t> (ADA) aportan una incidencia mundial de  diabetes </a:t>
            </a:r>
            <a:r>
              <a:rPr lang="es-MX" sz="2000" dirty="0" err="1" smtClean="0">
                <a:latin typeface="Arial" pitchFamily="34" charset="0"/>
                <a:cs typeface="Arial" pitchFamily="34" charset="0"/>
              </a:rPr>
              <a:t>gestacional</a:t>
            </a:r>
            <a:r>
              <a:rPr lang="es-MX" sz="2000" dirty="0" smtClean="0">
                <a:latin typeface="Arial" pitchFamily="34" charset="0"/>
                <a:cs typeface="Arial" pitchFamily="34" charset="0"/>
              </a:rPr>
              <a:t> mayor de 1% y menor de 14%, la cual no es proporcional al incremento exponencial de las enfermedades crónicas degenerativas.</a:t>
            </a:r>
            <a:endParaRPr lang="es-ES" sz="2000" dirty="0" smtClean="0">
              <a:latin typeface="Arial" pitchFamily="34" charset="0"/>
              <a:cs typeface="Arial" pitchFamily="34" charset="0"/>
            </a:endParaRPr>
          </a:p>
          <a:p>
            <a:pPr algn="just"/>
            <a:r>
              <a:rPr lang="es-MX" sz="2000" dirty="0" smtClean="0">
                <a:latin typeface="Arial" pitchFamily="34" charset="0"/>
                <a:cs typeface="Arial" pitchFamily="34" charset="0"/>
              </a:rPr>
              <a:t> </a:t>
            </a:r>
            <a:endParaRPr lang="es-ES" sz="2000" dirty="0" smtClean="0">
              <a:latin typeface="Arial" pitchFamily="34" charset="0"/>
              <a:cs typeface="Arial" pitchFamily="34" charset="0"/>
            </a:endParaRPr>
          </a:p>
          <a:p>
            <a:pPr lvl="0" algn="just"/>
            <a:r>
              <a:rPr lang="es-MX" sz="2000" dirty="0" smtClean="0">
                <a:latin typeface="Arial" pitchFamily="34" charset="0"/>
                <a:cs typeface="Arial" pitchFamily="34" charset="0"/>
              </a:rPr>
              <a:t>American Diabetes </a:t>
            </a:r>
            <a:r>
              <a:rPr lang="es-MX" sz="2000" dirty="0" err="1" smtClean="0">
                <a:latin typeface="Arial" pitchFamily="34" charset="0"/>
                <a:cs typeface="Arial" pitchFamily="34" charset="0"/>
              </a:rPr>
              <a:t>Assosiation</a:t>
            </a:r>
            <a:r>
              <a:rPr lang="es-MX" sz="2000" dirty="0" smtClean="0">
                <a:latin typeface="Arial" pitchFamily="34" charset="0"/>
                <a:cs typeface="Arial" pitchFamily="34" charset="0"/>
              </a:rPr>
              <a:t> (ADA)  en el 2008 estableció  que las mujeres mayores de 25 años tienen riesgo de padecer diabetes </a:t>
            </a:r>
            <a:r>
              <a:rPr lang="es-MX" sz="2000" dirty="0" err="1" smtClean="0">
                <a:latin typeface="Arial" pitchFamily="34" charset="0"/>
                <a:cs typeface="Arial" pitchFamily="34" charset="0"/>
              </a:rPr>
              <a:t>gestacional</a:t>
            </a:r>
            <a:r>
              <a:rPr lang="es-MX" sz="2000" dirty="0" smtClean="0">
                <a:latin typeface="Arial" pitchFamily="34" charset="0"/>
                <a:cs typeface="Arial" pitchFamily="34" charset="0"/>
              </a:rPr>
              <a:t>.</a:t>
            </a:r>
            <a:endParaRPr lang="es-ES" sz="2000" dirty="0" smtClean="0">
              <a:latin typeface="Arial" pitchFamily="34" charset="0"/>
              <a:cs typeface="Arial" pitchFamily="34" charset="0"/>
            </a:endParaRPr>
          </a:p>
          <a:p>
            <a:pPr algn="just"/>
            <a:r>
              <a:rPr lang="es-MX" sz="2000" dirty="0" smtClean="0">
                <a:latin typeface="Arial" pitchFamily="34" charset="0"/>
                <a:cs typeface="Arial" pitchFamily="34" charset="0"/>
              </a:rPr>
              <a:t> </a:t>
            </a:r>
            <a:endParaRPr lang="es-ES" sz="2000" dirty="0" smtClean="0">
              <a:latin typeface="Arial" pitchFamily="34" charset="0"/>
              <a:cs typeface="Arial" pitchFamily="34" charset="0"/>
            </a:endParaRPr>
          </a:p>
          <a:p>
            <a:pPr lvl="0" algn="just"/>
            <a:r>
              <a:rPr lang="es-MX" sz="2000" dirty="0" smtClean="0">
                <a:latin typeface="Arial" pitchFamily="34" charset="0"/>
                <a:cs typeface="Arial" pitchFamily="34" charset="0"/>
              </a:rPr>
              <a:t>La alteración más característica de los hijos de madre diabética es la </a:t>
            </a:r>
            <a:r>
              <a:rPr lang="es-MX" sz="2000" dirty="0" err="1" smtClean="0">
                <a:latin typeface="Arial" pitchFamily="34" charset="0"/>
                <a:cs typeface="Arial" pitchFamily="34" charset="0"/>
              </a:rPr>
              <a:t>macrosomía</a:t>
            </a:r>
            <a:r>
              <a:rPr lang="es-MX" sz="2000" dirty="0" smtClean="0">
                <a:latin typeface="Arial" pitchFamily="34" charset="0"/>
                <a:cs typeface="Arial" pitchFamily="34" charset="0"/>
              </a:rPr>
              <a:t>, la cual aparece hasta en el 50% de las DG.</a:t>
            </a:r>
            <a:endParaRPr lang="es-ES" sz="2000" dirty="0" smtClean="0">
              <a:latin typeface="Arial" pitchFamily="34" charset="0"/>
              <a:cs typeface="Arial" pitchFamily="34" charset="0"/>
            </a:endParaRPr>
          </a:p>
          <a:p>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l"/>
            <a:r>
              <a:rPr lang="es-MX" sz="2400" dirty="0" smtClean="0"/>
              <a:t>                                                     METODOLOGIA</a:t>
            </a:r>
            <a:br>
              <a:rPr lang="es-MX" sz="2400" dirty="0" smtClean="0"/>
            </a:br>
            <a:r>
              <a:rPr lang="es-MX" sz="2400" dirty="0" smtClean="0"/>
              <a:t/>
            </a:r>
            <a:br>
              <a:rPr lang="es-MX" sz="2400" dirty="0" smtClean="0"/>
            </a:br>
            <a:r>
              <a:rPr lang="es-MX" sz="2400" b="1" i="1" dirty="0" smtClean="0"/>
              <a:t>1. VARIABLES</a:t>
            </a:r>
            <a:endParaRPr lang="es-ES" sz="2400" b="1" i="1" dirty="0"/>
          </a:p>
        </p:txBody>
      </p:sp>
      <p:graphicFrame>
        <p:nvGraphicFramePr>
          <p:cNvPr id="4" name="3 Marcador de contenido"/>
          <p:cNvGraphicFramePr>
            <a:graphicFrameLocks noGrp="1"/>
          </p:cNvGraphicFramePr>
          <p:nvPr>
            <p:ph idx="1"/>
          </p:nvPr>
        </p:nvGraphicFramePr>
        <p:xfrm>
          <a:off x="251520" y="1557713"/>
          <a:ext cx="8424937" cy="4525963"/>
        </p:xfrm>
        <a:graphic>
          <a:graphicData uri="http://schemas.openxmlformats.org/drawingml/2006/table">
            <a:tbl>
              <a:tblPr/>
              <a:tblGrid>
                <a:gridCol w="1830814"/>
                <a:gridCol w="2380716"/>
                <a:gridCol w="2274675"/>
                <a:gridCol w="1938732"/>
              </a:tblGrid>
              <a:tr h="335547">
                <a:tc>
                  <a:txBody>
                    <a:bodyPr/>
                    <a:lstStyle/>
                    <a:p>
                      <a:pPr algn="ctr">
                        <a:lnSpc>
                          <a:spcPct val="115000"/>
                        </a:lnSpc>
                        <a:spcAft>
                          <a:spcPts val="0"/>
                        </a:spcAft>
                      </a:pPr>
                      <a:endParaRPr lang="es-ES" sz="700" dirty="0">
                        <a:latin typeface="Calibri"/>
                        <a:ea typeface="Calibri"/>
                        <a:cs typeface="Times New Roman"/>
                      </a:endParaRPr>
                    </a:p>
                    <a:p>
                      <a:pPr algn="ctr">
                        <a:lnSpc>
                          <a:spcPct val="115000"/>
                        </a:lnSpc>
                        <a:spcAft>
                          <a:spcPts val="0"/>
                        </a:spcAft>
                      </a:pPr>
                      <a:r>
                        <a:rPr lang="es-ES_tradnl" sz="600" b="1" dirty="0">
                          <a:solidFill>
                            <a:srgbClr val="FF0000"/>
                          </a:solidFill>
                          <a:latin typeface="Arial"/>
                          <a:ea typeface="Calibri"/>
                          <a:cs typeface="Times New Roman"/>
                        </a:rPr>
                        <a:t>VARIABLE</a:t>
                      </a:r>
                      <a:endParaRPr lang="es-ES" sz="700" dirty="0">
                        <a:latin typeface="Calibri"/>
                        <a:ea typeface="Calibri"/>
                        <a:cs typeface="Times New Roman"/>
                      </a:endParaRPr>
                    </a:p>
                  </a:txBody>
                  <a:tcPr marL="42355" marR="423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dirty="0">
                        <a:latin typeface="Calibri"/>
                        <a:ea typeface="Calibri"/>
                        <a:cs typeface="Times New Roman"/>
                      </a:endParaRPr>
                    </a:p>
                    <a:p>
                      <a:pPr algn="ctr">
                        <a:lnSpc>
                          <a:spcPct val="115000"/>
                        </a:lnSpc>
                        <a:spcAft>
                          <a:spcPts val="0"/>
                        </a:spcAft>
                      </a:pPr>
                      <a:r>
                        <a:rPr lang="es-ES_tradnl" sz="600" b="1" dirty="0">
                          <a:solidFill>
                            <a:srgbClr val="FF0000"/>
                          </a:solidFill>
                          <a:latin typeface="Arial"/>
                          <a:ea typeface="Calibri"/>
                          <a:cs typeface="Times New Roman"/>
                        </a:rPr>
                        <a:t>DEFINICIÓN CONCEPTUAL</a:t>
                      </a:r>
                      <a:endParaRPr lang="es-ES" sz="700" dirty="0">
                        <a:latin typeface="Calibri"/>
                        <a:ea typeface="Calibri"/>
                        <a:cs typeface="Times New Roman"/>
                      </a:endParaRPr>
                    </a:p>
                  </a:txBody>
                  <a:tcPr marL="42355" marR="423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Calibri"/>
                        <a:cs typeface="Times New Roman"/>
                      </a:endParaRPr>
                    </a:p>
                    <a:p>
                      <a:pPr algn="ctr">
                        <a:lnSpc>
                          <a:spcPct val="115000"/>
                        </a:lnSpc>
                        <a:spcAft>
                          <a:spcPts val="0"/>
                        </a:spcAft>
                      </a:pPr>
                      <a:r>
                        <a:rPr lang="es-ES_tradnl" sz="600" b="1">
                          <a:solidFill>
                            <a:srgbClr val="FF0000"/>
                          </a:solidFill>
                          <a:latin typeface="Arial"/>
                          <a:ea typeface="Calibri"/>
                          <a:cs typeface="Times New Roman"/>
                        </a:rPr>
                        <a:t>DEFINICIÓN OPERACIONAL</a:t>
                      </a:r>
                      <a:endParaRPr lang="es-ES" sz="700">
                        <a:latin typeface="Calibri"/>
                        <a:ea typeface="Calibri"/>
                        <a:cs typeface="Times New Roman"/>
                      </a:endParaRPr>
                    </a:p>
                  </a:txBody>
                  <a:tcPr marL="42355" marR="423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Calibri"/>
                        <a:cs typeface="Times New Roman"/>
                      </a:endParaRPr>
                    </a:p>
                    <a:p>
                      <a:pPr algn="ctr">
                        <a:lnSpc>
                          <a:spcPct val="115000"/>
                        </a:lnSpc>
                        <a:spcAft>
                          <a:spcPts val="0"/>
                        </a:spcAft>
                      </a:pPr>
                      <a:r>
                        <a:rPr lang="es-ES_tradnl" sz="600" b="1">
                          <a:solidFill>
                            <a:srgbClr val="FF0000"/>
                          </a:solidFill>
                          <a:latin typeface="Arial"/>
                          <a:ea typeface="Calibri"/>
                          <a:cs typeface="Times New Roman"/>
                        </a:rPr>
                        <a:t>TIPO O ESCALA</a:t>
                      </a:r>
                      <a:endParaRPr lang="es-ES" sz="700">
                        <a:latin typeface="Calibri"/>
                        <a:ea typeface="Calibri"/>
                        <a:cs typeface="Times New Roman"/>
                      </a:endParaRPr>
                    </a:p>
                  </a:txBody>
                  <a:tcPr marL="42355" marR="423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415">
                <a:tc>
                  <a:txBody>
                    <a:bodyPr/>
                    <a:lstStyle/>
                    <a:p>
                      <a:pPr algn="ctr">
                        <a:lnSpc>
                          <a:spcPct val="115000"/>
                        </a:lnSpc>
                        <a:spcAft>
                          <a:spcPts val="0"/>
                        </a:spcAft>
                      </a:pPr>
                      <a:endParaRPr lang="es-ES" sz="700">
                        <a:latin typeface="Calibri"/>
                        <a:ea typeface="Calibri"/>
                        <a:cs typeface="Times New Roman"/>
                      </a:endParaRPr>
                    </a:p>
                    <a:p>
                      <a:pPr algn="ctr">
                        <a:lnSpc>
                          <a:spcPct val="115000"/>
                        </a:lnSpc>
                        <a:spcAft>
                          <a:spcPts val="0"/>
                        </a:spcAft>
                      </a:pPr>
                      <a:r>
                        <a:rPr lang="es-ES_tradnl" sz="600" b="1">
                          <a:solidFill>
                            <a:srgbClr val="002060"/>
                          </a:solidFill>
                          <a:latin typeface="Arial"/>
                          <a:ea typeface="Calibri"/>
                          <a:cs typeface="Times New Roman"/>
                        </a:rPr>
                        <a:t>EDAD</a:t>
                      </a:r>
                      <a:endParaRPr lang="es-ES" sz="700">
                        <a:latin typeface="Calibri"/>
                        <a:ea typeface="Calibri"/>
                        <a:cs typeface="Times New Roman"/>
                      </a:endParaRPr>
                    </a:p>
                  </a:txBody>
                  <a:tcPr marL="42355" marR="423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s-ES" sz="600">
                        <a:latin typeface="Arial"/>
                        <a:ea typeface="Calibri"/>
                        <a:cs typeface="Times New Roman"/>
                      </a:endParaRPr>
                    </a:p>
                    <a:p>
                      <a:pPr algn="ctr">
                        <a:lnSpc>
                          <a:spcPct val="115000"/>
                        </a:lnSpc>
                        <a:spcAft>
                          <a:spcPts val="0"/>
                        </a:spcAft>
                      </a:pPr>
                      <a:r>
                        <a:rPr lang="es-ES" sz="600">
                          <a:latin typeface="Arial"/>
                          <a:ea typeface="Calibri"/>
                          <a:cs typeface="Times New Roman"/>
                        </a:rPr>
                        <a:t>Tiempo transcurrido a partir del nacimiento de un individuo.</a:t>
                      </a:r>
                      <a:endParaRPr lang="es-ES" sz="700">
                        <a:latin typeface="Calibri"/>
                        <a:ea typeface="Calibri"/>
                        <a:cs typeface="Times New Roman"/>
                      </a:endParaRPr>
                    </a:p>
                  </a:txBody>
                  <a:tcPr marL="42355" marR="423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s-ES_tradnl" sz="600">
                        <a:latin typeface="Arial"/>
                        <a:ea typeface="Calibri"/>
                        <a:cs typeface="Times New Roman"/>
                      </a:endParaRPr>
                    </a:p>
                    <a:p>
                      <a:pPr algn="ctr">
                        <a:lnSpc>
                          <a:spcPct val="115000"/>
                        </a:lnSpc>
                        <a:spcAft>
                          <a:spcPts val="0"/>
                        </a:spcAft>
                      </a:pPr>
                      <a:r>
                        <a:rPr lang="es-ES_tradnl" sz="600">
                          <a:latin typeface="Arial"/>
                          <a:ea typeface="Calibri"/>
                          <a:cs typeface="Times New Roman"/>
                        </a:rPr>
                        <a:t>Años</a:t>
                      </a:r>
                      <a:endParaRPr lang="es-ES" sz="700">
                        <a:latin typeface="Calibri"/>
                        <a:ea typeface="Calibri"/>
                        <a:cs typeface="Times New Roman"/>
                      </a:endParaRPr>
                    </a:p>
                  </a:txBody>
                  <a:tcPr marL="42355" marR="423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_tradnl" sz="600">
                        <a:latin typeface="Arial"/>
                        <a:ea typeface="Calibri"/>
                        <a:cs typeface="Times New Roman"/>
                      </a:endParaRPr>
                    </a:p>
                    <a:p>
                      <a:pPr algn="ctr">
                        <a:lnSpc>
                          <a:spcPct val="115000"/>
                        </a:lnSpc>
                        <a:spcAft>
                          <a:spcPts val="0"/>
                        </a:spcAft>
                      </a:pPr>
                      <a:r>
                        <a:rPr lang="es-ES_tradnl" sz="600">
                          <a:latin typeface="Arial"/>
                          <a:ea typeface="Calibri"/>
                          <a:cs typeface="Times New Roman"/>
                        </a:rPr>
                        <a:t>CUANTITATIVO</a:t>
                      </a:r>
                      <a:endParaRPr lang="es-ES" sz="700">
                        <a:latin typeface="Calibri"/>
                        <a:ea typeface="Calibri"/>
                        <a:cs typeface="Times New Roman"/>
                      </a:endParaRPr>
                    </a:p>
                  </a:txBody>
                  <a:tcPr marL="42355" marR="423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4169">
                <a:tc>
                  <a:txBody>
                    <a:bodyPr/>
                    <a:lstStyle/>
                    <a:p>
                      <a:pPr algn="ctr">
                        <a:lnSpc>
                          <a:spcPct val="115000"/>
                        </a:lnSpc>
                        <a:spcAft>
                          <a:spcPts val="0"/>
                        </a:spcAft>
                      </a:pPr>
                      <a:endParaRPr lang="es-ES" sz="700">
                        <a:latin typeface="Calibri"/>
                        <a:ea typeface="Calibri"/>
                        <a:cs typeface="Times New Roman"/>
                      </a:endParaRPr>
                    </a:p>
                    <a:p>
                      <a:pPr algn="ctr">
                        <a:lnSpc>
                          <a:spcPct val="115000"/>
                        </a:lnSpc>
                        <a:spcAft>
                          <a:spcPts val="0"/>
                        </a:spcAft>
                      </a:pPr>
                      <a:r>
                        <a:rPr lang="es-ES_tradnl" sz="600" b="1">
                          <a:solidFill>
                            <a:srgbClr val="002060"/>
                          </a:solidFill>
                          <a:latin typeface="Arial"/>
                          <a:ea typeface="Calibri"/>
                          <a:cs typeface="Times New Roman"/>
                        </a:rPr>
                        <a:t>DIABETES</a:t>
                      </a:r>
                      <a:endParaRPr lang="es-ES" sz="700">
                        <a:latin typeface="Calibri"/>
                        <a:ea typeface="Calibri"/>
                        <a:cs typeface="Times New Roman"/>
                      </a:endParaRPr>
                    </a:p>
                  </a:txBody>
                  <a:tcPr marL="42355" marR="423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s-MX" sz="600">
                        <a:latin typeface="Arial"/>
                        <a:ea typeface="Calibri"/>
                        <a:cs typeface="Times New Roman"/>
                      </a:endParaRPr>
                    </a:p>
                    <a:p>
                      <a:pPr algn="ctr">
                        <a:lnSpc>
                          <a:spcPct val="115000"/>
                        </a:lnSpc>
                        <a:spcAft>
                          <a:spcPts val="0"/>
                        </a:spcAft>
                      </a:pPr>
                      <a:r>
                        <a:rPr lang="es-MX" sz="600">
                          <a:latin typeface="Arial"/>
                          <a:ea typeface="Calibri"/>
                          <a:cs typeface="Times New Roman"/>
                        </a:rPr>
                        <a:t>Es un grupo de enfermedades metabólicas caracterizadas por</a:t>
                      </a:r>
                      <a:endParaRPr lang="es-ES" sz="700">
                        <a:latin typeface="Calibri"/>
                        <a:ea typeface="Calibri"/>
                        <a:cs typeface="Times New Roman"/>
                      </a:endParaRPr>
                    </a:p>
                    <a:p>
                      <a:pPr algn="ctr">
                        <a:lnSpc>
                          <a:spcPct val="115000"/>
                        </a:lnSpc>
                        <a:spcAft>
                          <a:spcPts val="0"/>
                        </a:spcAft>
                      </a:pPr>
                      <a:r>
                        <a:rPr lang="es-MX" sz="600">
                          <a:latin typeface="Arial"/>
                          <a:ea typeface="Calibri"/>
                          <a:cs typeface="Times New Roman"/>
                        </a:rPr>
                        <a:t>hiperglicemia, consecuencia de defectos en la secreción y/o en la acción de la insulina.</a:t>
                      </a:r>
                      <a:endParaRPr lang="es-ES" sz="700">
                        <a:latin typeface="Calibri"/>
                        <a:ea typeface="Calibri"/>
                        <a:cs typeface="Times New Roman"/>
                      </a:endParaRPr>
                    </a:p>
                  </a:txBody>
                  <a:tcPr marL="42355" marR="423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15000"/>
                        </a:lnSpc>
                        <a:spcAft>
                          <a:spcPts val="0"/>
                        </a:spcAft>
                        <a:buFont typeface="Symbol"/>
                        <a:buChar char=""/>
                      </a:pPr>
                      <a:r>
                        <a:rPr lang="es-MX" sz="600">
                          <a:latin typeface="Arial"/>
                          <a:ea typeface="Calibri"/>
                          <a:cs typeface="Times New Roman"/>
                        </a:rPr>
                        <a:t>Diabetes Mellitus tipo 1</a:t>
                      </a:r>
                      <a:endParaRPr lang="es-ES" sz="700">
                        <a:latin typeface="Calibri"/>
                        <a:ea typeface="Calibri"/>
                        <a:cs typeface="Times New Roman"/>
                      </a:endParaRPr>
                    </a:p>
                    <a:p>
                      <a:pPr marL="342900" lvl="0" indent="-342900" algn="just">
                        <a:lnSpc>
                          <a:spcPct val="115000"/>
                        </a:lnSpc>
                        <a:spcAft>
                          <a:spcPts val="0"/>
                        </a:spcAft>
                        <a:buFont typeface="Symbol"/>
                        <a:buChar char=""/>
                      </a:pPr>
                      <a:r>
                        <a:rPr lang="es-MX" sz="600">
                          <a:latin typeface="Arial"/>
                          <a:ea typeface="Calibri"/>
                          <a:cs typeface="Times New Roman"/>
                        </a:rPr>
                        <a:t>Diabetes Mellitus tipo 2</a:t>
                      </a:r>
                      <a:endParaRPr lang="es-ES" sz="700">
                        <a:latin typeface="Calibri"/>
                        <a:ea typeface="Calibri"/>
                        <a:cs typeface="Times New Roman"/>
                      </a:endParaRPr>
                    </a:p>
                    <a:p>
                      <a:pPr marL="342900" lvl="0" indent="-342900" algn="just">
                        <a:lnSpc>
                          <a:spcPct val="115000"/>
                        </a:lnSpc>
                        <a:spcAft>
                          <a:spcPts val="0"/>
                        </a:spcAft>
                        <a:buFont typeface="Symbol"/>
                        <a:buChar char=""/>
                      </a:pPr>
                      <a:r>
                        <a:rPr lang="es-MX" sz="600">
                          <a:latin typeface="Arial"/>
                          <a:ea typeface="Calibri"/>
                          <a:cs typeface="Times New Roman"/>
                        </a:rPr>
                        <a:t>Diabetes Mellitus Gestacional (DMG)</a:t>
                      </a:r>
                      <a:endParaRPr lang="es-ES" sz="700">
                        <a:latin typeface="Calibri"/>
                        <a:ea typeface="Calibri"/>
                        <a:cs typeface="Times New Roman"/>
                      </a:endParaRPr>
                    </a:p>
                  </a:txBody>
                  <a:tcPr marL="42355" marR="423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_tradnl" sz="600" dirty="0">
                        <a:latin typeface="Arial"/>
                        <a:ea typeface="Calibri"/>
                        <a:cs typeface="Times New Roman"/>
                      </a:endParaRPr>
                    </a:p>
                    <a:p>
                      <a:pPr algn="ctr">
                        <a:lnSpc>
                          <a:spcPct val="115000"/>
                        </a:lnSpc>
                        <a:spcAft>
                          <a:spcPts val="0"/>
                        </a:spcAft>
                      </a:pPr>
                      <a:r>
                        <a:rPr lang="es-ES_tradnl" sz="600" dirty="0">
                          <a:latin typeface="Arial"/>
                          <a:ea typeface="Calibri"/>
                          <a:cs typeface="Times New Roman"/>
                        </a:rPr>
                        <a:t>CUALITATIVO</a:t>
                      </a:r>
                      <a:endParaRPr lang="es-ES" sz="700" dirty="0">
                        <a:latin typeface="Calibri"/>
                        <a:ea typeface="Calibri"/>
                        <a:cs typeface="Times New Roman"/>
                      </a:endParaRPr>
                    </a:p>
                  </a:txBody>
                  <a:tcPr marL="42355" marR="423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8145">
                <a:tc>
                  <a:txBody>
                    <a:bodyPr/>
                    <a:lstStyle/>
                    <a:p>
                      <a:pPr algn="ctr">
                        <a:lnSpc>
                          <a:spcPct val="115000"/>
                        </a:lnSpc>
                        <a:spcAft>
                          <a:spcPts val="0"/>
                        </a:spcAft>
                      </a:pPr>
                      <a:endParaRPr lang="es-ES" sz="700">
                        <a:latin typeface="Calibri"/>
                        <a:ea typeface="Calibri"/>
                        <a:cs typeface="Times New Roman"/>
                      </a:endParaRPr>
                    </a:p>
                    <a:p>
                      <a:pPr algn="ctr">
                        <a:lnSpc>
                          <a:spcPct val="115000"/>
                        </a:lnSpc>
                        <a:spcAft>
                          <a:spcPts val="0"/>
                        </a:spcAft>
                      </a:pPr>
                      <a:r>
                        <a:rPr lang="es-ES_tradnl" sz="600" b="1">
                          <a:solidFill>
                            <a:srgbClr val="002060"/>
                          </a:solidFill>
                          <a:latin typeface="Arial"/>
                          <a:ea typeface="Calibri"/>
                          <a:cs typeface="Times New Roman"/>
                        </a:rPr>
                        <a:t>COMPLICACIONES DIABÉTICAS.</a:t>
                      </a:r>
                      <a:endParaRPr lang="es-ES" sz="700">
                        <a:latin typeface="Calibri"/>
                        <a:ea typeface="Calibri"/>
                        <a:cs typeface="Times New Roman"/>
                      </a:endParaRPr>
                    </a:p>
                  </a:txBody>
                  <a:tcPr marL="42355" marR="423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s-MX" sz="600">
                        <a:solidFill>
                          <a:srgbClr val="000000"/>
                        </a:solidFill>
                        <a:latin typeface="Arial"/>
                        <a:ea typeface="Calibri"/>
                        <a:cs typeface="Times New Roman"/>
                      </a:endParaRPr>
                    </a:p>
                    <a:p>
                      <a:pPr algn="just">
                        <a:lnSpc>
                          <a:spcPct val="115000"/>
                        </a:lnSpc>
                        <a:spcAft>
                          <a:spcPts val="0"/>
                        </a:spcAft>
                      </a:pPr>
                      <a:r>
                        <a:rPr lang="es-MX" sz="600">
                          <a:solidFill>
                            <a:srgbClr val="000000"/>
                          </a:solidFill>
                          <a:latin typeface="Arial"/>
                          <a:ea typeface="Calibri"/>
                          <a:cs typeface="Times New Roman"/>
                        </a:rPr>
                        <a:t>Problemas de salud ocasionados por la diabetes.</a:t>
                      </a:r>
                      <a:endParaRPr lang="es-ES" sz="700">
                        <a:latin typeface="Calibri"/>
                        <a:ea typeface="Calibri"/>
                        <a:cs typeface="Times New Roman"/>
                      </a:endParaRPr>
                    </a:p>
                  </a:txBody>
                  <a:tcPr marL="42355" marR="423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600">
                          <a:latin typeface="Arial"/>
                          <a:ea typeface="Calibri"/>
                          <a:cs typeface="Times New Roman"/>
                        </a:rPr>
                        <a:t>Maternas:</a:t>
                      </a:r>
                      <a:endParaRPr lang="es-ES" sz="700">
                        <a:latin typeface="Calibri"/>
                        <a:ea typeface="Calibri"/>
                        <a:cs typeface="Times New Roman"/>
                      </a:endParaRPr>
                    </a:p>
                    <a:p>
                      <a:pPr marL="342900" lvl="0" indent="-342900" algn="just">
                        <a:lnSpc>
                          <a:spcPct val="115000"/>
                        </a:lnSpc>
                        <a:spcAft>
                          <a:spcPts val="0"/>
                        </a:spcAft>
                        <a:buFont typeface="Symbol"/>
                        <a:buChar char=""/>
                      </a:pPr>
                      <a:r>
                        <a:rPr lang="es-ES_tradnl" sz="600">
                          <a:latin typeface="Arial"/>
                          <a:ea typeface="Calibri"/>
                          <a:cs typeface="Times New Roman"/>
                        </a:rPr>
                        <a:t>Trabajo de parto prematuro</a:t>
                      </a:r>
                      <a:endParaRPr lang="es-ES" sz="700">
                        <a:latin typeface="Calibri"/>
                        <a:ea typeface="Calibri"/>
                        <a:cs typeface="Times New Roman"/>
                      </a:endParaRPr>
                    </a:p>
                    <a:p>
                      <a:pPr marL="342900" lvl="0" indent="-342900" algn="just">
                        <a:lnSpc>
                          <a:spcPct val="115000"/>
                        </a:lnSpc>
                        <a:spcAft>
                          <a:spcPts val="0"/>
                        </a:spcAft>
                        <a:buFont typeface="Symbol"/>
                        <a:buChar char=""/>
                      </a:pPr>
                      <a:r>
                        <a:rPr lang="es-ES_tradnl" sz="600">
                          <a:latin typeface="Arial"/>
                          <a:ea typeface="Calibri"/>
                          <a:cs typeface="Times New Roman"/>
                        </a:rPr>
                        <a:t>Morbilidades infecciosas</a:t>
                      </a:r>
                      <a:endParaRPr lang="es-ES" sz="700">
                        <a:latin typeface="Calibri"/>
                        <a:ea typeface="Calibri"/>
                        <a:cs typeface="Times New Roman"/>
                      </a:endParaRPr>
                    </a:p>
                    <a:p>
                      <a:pPr marL="342900" lvl="0" indent="-342900" algn="just">
                        <a:lnSpc>
                          <a:spcPct val="115000"/>
                        </a:lnSpc>
                        <a:spcAft>
                          <a:spcPts val="0"/>
                        </a:spcAft>
                        <a:buFont typeface="Symbol"/>
                        <a:buChar char=""/>
                      </a:pPr>
                      <a:r>
                        <a:rPr lang="es-ES_tradnl" sz="600">
                          <a:latin typeface="Arial"/>
                          <a:ea typeface="Calibri"/>
                          <a:cs typeface="Times New Roman"/>
                        </a:rPr>
                        <a:t>Hidramnios</a:t>
                      </a:r>
                      <a:endParaRPr lang="es-ES" sz="700">
                        <a:latin typeface="Calibri"/>
                        <a:ea typeface="Calibri"/>
                        <a:cs typeface="Times New Roman"/>
                      </a:endParaRPr>
                    </a:p>
                    <a:p>
                      <a:pPr algn="ctr">
                        <a:lnSpc>
                          <a:spcPct val="115000"/>
                        </a:lnSpc>
                        <a:spcAft>
                          <a:spcPts val="0"/>
                        </a:spcAft>
                      </a:pPr>
                      <a:r>
                        <a:rPr lang="es-ES_tradnl" sz="600">
                          <a:latin typeface="Arial"/>
                          <a:ea typeface="Calibri"/>
                          <a:cs typeface="Times New Roman"/>
                        </a:rPr>
                        <a:t>Fetales y neonatales:</a:t>
                      </a:r>
                      <a:endParaRPr lang="es-ES" sz="700">
                        <a:latin typeface="Calibri"/>
                        <a:ea typeface="Calibri"/>
                        <a:cs typeface="Times New Roman"/>
                      </a:endParaRPr>
                    </a:p>
                    <a:p>
                      <a:pPr marL="342900" lvl="0" indent="-342900" algn="just">
                        <a:lnSpc>
                          <a:spcPct val="115000"/>
                        </a:lnSpc>
                        <a:spcAft>
                          <a:spcPts val="0"/>
                        </a:spcAft>
                        <a:buFont typeface="Symbol"/>
                        <a:buChar char=""/>
                      </a:pPr>
                      <a:r>
                        <a:rPr lang="es-ES_tradnl" sz="600">
                          <a:latin typeface="Arial"/>
                          <a:ea typeface="Calibri"/>
                          <a:cs typeface="Times New Roman"/>
                        </a:rPr>
                        <a:t>Óbito</a:t>
                      </a:r>
                      <a:endParaRPr lang="es-ES" sz="700">
                        <a:latin typeface="Calibri"/>
                        <a:ea typeface="Calibri"/>
                        <a:cs typeface="Times New Roman"/>
                      </a:endParaRPr>
                    </a:p>
                    <a:p>
                      <a:pPr marL="342900" lvl="0" indent="-342900" algn="just">
                        <a:lnSpc>
                          <a:spcPct val="115000"/>
                        </a:lnSpc>
                        <a:spcAft>
                          <a:spcPts val="0"/>
                        </a:spcAft>
                        <a:buFont typeface="Symbol"/>
                        <a:buChar char=""/>
                      </a:pPr>
                      <a:r>
                        <a:rPr lang="es-ES_tradnl" sz="600">
                          <a:latin typeface="Arial"/>
                          <a:ea typeface="Calibri"/>
                          <a:cs typeface="Times New Roman"/>
                        </a:rPr>
                        <a:t>Malformaciones congénitas (macrosomía, regresión caudal, anencefalia, espina bífida, hidrocefalia)</a:t>
                      </a:r>
                      <a:endParaRPr lang="es-ES" sz="700">
                        <a:latin typeface="Calibri"/>
                        <a:ea typeface="Calibri"/>
                        <a:cs typeface="Times New Roman"/>
                      </a:endParaRPr>
                    </a:p>
                    <a:p>
                      <a:pPr marL="342900" lvl="0" indent="-342900" algn="just">
                        <a:lnSpc>
                          <a:spcPct val="115000"/>
                        </a:lnSpc>
                        <a:spcAft>
                          <a:spcPts val="0"/>
                        </a:spcAft>
                        <a:buFont typeface="Symbol"/>
                        <a:buChar char=""/>
                      </a:pPr>
                      <a:r>
                        <a:rPr lang="es-ES_tradnl" sz="600">
                          <a:latin typeface="Arial"/>
                          <a:ea typeface="Calibri"/>
                          <a:cs typeface="Times New Roman"/>
                        </a:rPr>
                        <a:t>Anormalidades metabólicas</a:t>
                      </a:r>
                      <a:endParaRPr lang="es-ES" sz="700">
                        <a:latin typeface="Calibri"/>
                        <a:ea typeface="Calibri"/>
                        <a:cs typeface="Times New Roman"/>
                      </a:endParaRPr>
                    </a:p>
                    <a:p>
                      <a:pPr marL="342900" lvl="0" indent="-342900" algn="just">
                        <a:lnSpc>
                          <a:spcPct val="115000"/>
                        </a:lnSpc>
                        <a:spcAft>
                          <a:spcPts val="0"/>
                        </a:spcAft>
                        <a:buFont typeface="Symbol"/>
                        <a:buChar char=""/>
                      </a:pPr>
                      <a:r>
                        <a:rPr lang="es-ES_tradnl" sz="600">
                          <a:latin typeface="Arial"/>
                          <a:ea typeface="Calibri"/>
                          <a:cs typeface="Times New Roman"/>
                        </a:rPr>
                        <a:t>Hipoglucemia</a:t>
                      </a:r>
                      <a:endParaRPr lang="es-ES" sz="700">
                        <a:latin typeface="Calibri"/>
                        <a:ea typeface="Calibri"/>
                        <a:cs typeface="Times New Roman"/>
                      </a:endParaRPr>
                    </a:p>
                  </a:txBody>
                  <a:tcPr marL="42355" marR="423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_tradnl" sz="600">
                        <a:latin typeface="Arial"/>
                        <a:ea typeface="Calibri"/>
                        <a:cs typeface="Times New Roman"/>
                      </a:endParaRPr>
                    </a:p>
                    <a:p>
                      <a:pPr algn="ctr">
                        <a:lnSpc>
                          <a:spcPct val="115000"/>
                        </a:lnSpc>
                        <a:spcAft>
                          <a:spcPts val="0"/>
                        </a:spcAft>
                      </a:pPr>
                      <a:r>
                        <a:rPr lang="es-ES_tradnl" sz="600">
                          <a:latin typeface="Arial"/>
                          <a:ea typeface="Calibri"/>
                          <a:cs typeface="Times New Roman"/>
                        </a:rPr>
                        <a:t>CUALITATIVO</a:t>
                      </a:r>
                      <a:endParaRPr lang="es-ES" sz="700">
                        <a:latin typeface="Calibri"/>
                        <a:ea typeface="Calibri"/>
                        <a:cs typeface="Times New Roman"/>
                      </a:endParaRPr>
                    </a:p>
                  </a:txBody>
                  <a:tcPr marL="42355" marR="423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7687">
                <a:tc>
                  <a:txBody>
                    <a:bodyPr/>
                    <a:lstStyle/>
                    <a:p>
                      <a:pPr algn="ctr">
                        <a:lnSpc>
                          <a:spcPct val="115000"/>
                        </a:lnSpc>
                        <a:spcAft>
                          <a:spcPts val="0"/>
                        </a:spcAft>
                      </a:pPr>
                      <a:endParaRPr lang="es-ES" sz="700">
                        <a:latin typeface="Calibri"/>
                        <a:ea typeface="Calibri"/>
                        <a:cs typeface="Times New Roman"/>
                      </a:endParaRPr>
                    </a:p>
                    <a:p>
                      <a:pPr algn="ctr">
                        <a:lnSpc>
                          <a:spcPct val="115000"/>
                        </a:lnSpc>
                        <a:spcAft>
                          <a:spcPts val="0"/>
                        </a:spcAft>
                      </a:pPr>
                      <a:r>
                        <a:rPr lang="es-ES_tradnl" sz="600" b="1">
                          <a:solidFill>
                            <a:srgbClr val="002060"/>
                          </a:solidFill>
                          <a:latin typeface="Arial"/>
                          <a:ea typeface="Calibri"/>
                          <a:cs typeface="Times New Roman"/>
                        </a:rPr>
                        <a:t>CONTROL PRENATAL</a:t>
                      </a:r>
                      <a:endParaRPr lang="es-ES" sz="700">
                        <a:latin typeface="Calibri"/>
                        <a:ea typeface="Calibri"/>
                        <a:cs typeface="Times New Roman"/>
                      </a:endParaRPr>
                    </a:p>
                  </a:txBody>
                  <a:tcPr marL="42355" marR="423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s-ES_tradnl" sz="600">
                        <a:latin typeface="Arial"/>
                        <a:ea typeface="Calibri"/>
                        <a:cs typeface="Times New Roman"/>
                      </a:endParaRPr>
                    </a:p>
                    <a:p>
                      <a:pPr algn="just">
                        <a:lnSpc>
                          <a:spcPct val="115000"/>
                        </a:lnSpc>
                        <a:spcAft>
                          <a:spcPts val="0"/>
                        </a:spcAft>
                      </a:pPr>
                      <a:r>
                        <a:rPr lang="es-ES_tradnl" sz="600">
                          <a:latin typeface="Arial"/>
                          <a:ea typeface="Calibri"/>
                          <a:cs typeface="Times New Roman"/>
                        </a:rPr>
                        <a:t>Conjunto de acciones médicas y asistenciales que se  concretan en entrevistas o visitas programadas con el equipo de salud.</a:t>
                      </a:r>
                      <a:endParaRPr lang="es-ES" sz="700">
                        <a:latin typeface="Calibri"/>
                        <a:ea typeface="Calibri"/>
                        <a:cs typeface="Times New Roman"/>
                      </a:endParaRPr>
                    </a:p>
                  </a:txBody>
                  <a:tcPr marL="42355" marR="423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s-ES_tradnl" sz="600">
                        <a:latin typeface="Arial"/>
                        <a:ea typeface="Calibri"/>
                        <a:cs typeface="Times New Roman"/>
                      </a:endParaRPr>
                    </a:p>
                    <a:p>
                      <a:pPr algn="ctr">
                        <a:lnSpc>
                          <a:spcPct val="115000"/>
                        </a:lnSpc>
                        <a:spcAft>
                          <a:spcPts val="0"/>
                        </a:spcAft>
                      </a:pPr>
                      <a:r>
                        <a:rPr lang="es-ES_tradnl" sz="600">
                          <a:latin typeface="Arial"/>
                          <a:ea typeface="Calibri"/>
                          <a:cs typeface="Times New Roman"/>
                        </a:rPr>
                        <a:t>Trimestre</a:t>
                      </a:r>
                      <a:endParaRPr lang="es-ES" sz="700">
                        <a:latin typeface="Calibri"/>
                        <a:ea typeface="Calibri"/>
                        <a:cs typeface="Times New Roman"/>
                      </a:endParaRPr>
                    </a:p>
                  </a:txBody>
                  <a:tcPr marL="42355" marR="423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_tradnl" sz="600" dirty="0">
                        <a:latin typeface="Arial"/>
                        <a:ea typeface="Calibri"/>
                        <a:cs typeface="Times New Roman"/>
                      </a:endParaRPr>
                    </a:p>
                    <a:p>
                      <a:pPr algn="ctr">
                        <a:lnSpc>
                          <a:spcPct val="115000"/>
                        </a:lnSpc>
                        <a:spcAft>
                          <a:spcPts val="0"/>
                        </a:spcAft>
                      </a:pPr>
                      <a:r>
                        <a:rPr lang="es-ES_tradnl" sz="600" dirty="0">
                          <a:latin typeface="Arial"/>
                          <a:ea typeface="Calibri"/>
                          <a:cs typeface="Times New Roman"/>
                        </a:rPr>
                        <a:t>CUANTITATIVO</a:t>
                      </a:r>
                      <a:endParaRPr lang="es-ES" sz="700" dirty="0">
                        <a:latin typeface="Calibri"/>
                        <a:ea typeface="Calibri"/>
                        <a:cs typeface="Times New Roman"/>
                      </a:endParaRPr>
                    </a:p>
                  </a:txBody>
                  <a:tcPr marL="42355" marR="423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sz="2700" b="1" dirty="0"/>
              <a:t>DISEÑO </a:t>
            </a:r>
            <a:r>
              <a:rPr lang="es-ES_tradnl" sz="2700" b="1" dirty="0" smtClean="0"/>
              <a:t>METODOLOGICO</a:t>
            </a:r>
            <a:r>
              <a:rPr lang="es-ES" dirty="0"/>
              <a:t/>
            </a:r>
            <a:br>
              <a:rPr lang="es-ES" dirty="0"/>
            </a:br>
            <a:endParaRPr lang="es-ES" dirty="0"/>
          </a:p>
        </p:txBody>
      </p:sp>
      <p:sp>
        <p:nvSpPr>
          <p:cNvPr id="3" name="2 Marcador de contenido"/>
          <p:cNvSpPr>
            <a:spLocks noGrp="1"/>
          </p:cNvSpPr>
          <p:nvPr>
            <p:ph idx="1"/>
          </p:nvPr>
        </p:nvSpPr>
        <p:spPr/>
        <p:txBody>
          <a:bodyPr>
            <a:normAutofit fontScale="55000" lnSpcReduction="20000"/>
          </a:bodyPr>
          <a:lstStyle/>
          <a:p>
            <a:pPr>
              <a:buNone/>
            </a:pPr>
            <a:r>
              <a:rPr lang="es-ES_tradnl" b="1" i="1" dirty="0"/>
              <a:t>TIPO DE ESTUDIO</a:t>
            </a:r>
            <a:endParaRPr lang="es-ES" dirty="0"/>
          </a:p>
          <a:p>
            <a:pPr algn="just">
              <a:buNone/>
            </a:pPr>
            <a:endParaRPr lang="es-ES" dirty="0">
              <a:latin typeface="Arial" pitchFamily="34" charset="0"/>
              <a:cs typeface="Arial" pitchFamily="34" charset="0"/>
            </a:endParaRPr>
          </a:p>
          <a:p>
            <a:pPr algn="just"/>
            <a:r>
              <a:rPr lang="es-ES_tradnl" dirty="0">
                <a:latin typeface="Arial" pitchFamily="34" charset="0"/>
                <a:cs typeface="Arial" pitchFamily="34" charset="0"/>
              </a:rPr>
              <a:t>De acuerdo a la participación del investigador en el fenómeno que se analiza es </a:t>
            </a:r>
            <a:r>
              <a:rPr lang="es-ES_tradnl" i="1" dirty="0">
                <a:latin typeface="Arial" pitchFamily="34" charset="0"/>
                <a:cs typeface="Arial" pitchFamily="34" charset="0"/>
              </a:rPr>
              <a:t>observacional</a:t>
            </a:r>
            <a:r>
              <a:rPr lang="es-ES_tradnl" dirty="0">
                <a:latin typeface="Arial" pitchFamily="34" charset="0"/>
                <a:cs typeface="Arial" pitchFamily="34" charset="0"/>
              </a:rPr>
              <a:t> ya que solo se pretende describir o medir el fenómeno en estudio.</a:t>
            </a:r>
            <a:endParaRPr lang="es-ES" dirty="0">
              <a:latin typeface="Arial" pitchFamily="34" charset="0"/>
              <a:cs typeface="Arial" pitchFamily="34" charset="0"/>
            </a:endParaRPr>
          </a:p>
          <a:p>
            <a:pPr algn="just"/>
            <a:r>
              <a:rPr lang="es-ES_tradnl" dirty="0">
                <a:latin typeface="Arial" pitchFamily="34" charset="0"/>
                <a:cs typeface="Arial" pitchFamily="34" charset="0"/>
              </a:rPr>
              <a:t>De acuerdo al perímetro en que se capta la información el estudio es </a:t>
            </a:r>
            <a:r>
              <a:rPr lang="es-ES_tradnl" i="1" dirty="0">
                <a:latin typeface="Arial" pitchFamily="34" charset="0"/>
                <a:cs typeface="Arial" pitchFamily="34" charset="0"/>
              </a:rPr>
              <a:t>retrospectivo</a:t>
            </a:r>
            <a:r>
              <a:rPr lang="es-ES_tradnl" dirty="0">
                <a:latin typeface="Arial" pitchFamily="34" charset="0"/>
                <a:cs typeface="Arial" pitchFamily="34" charset="0"/>
              </a:rPr>
              <a:t>, la información que se requiere fue captada del pasado.</a:t>
            </a:r>
            <a:endParaRPr lang="es-ES" dirty="0">
              <a:latin typeface="Arial" pitchFamily="34" charset="0"/>
              <a:cs typeface="Arial" pitchFamily="34" charset="0"/>
            </a:endParaRPr>
          </a:p>
          <a:p>
            <a:pPr algn="just"/>
            <a:r>
              <a:rPr lang="es-ES_tradnl" dirty="0">
                <a:latin typeface="Arial" pitchFamily="34" charset="0"/>
                <a:cs typeface="Arial" pitchFamily="34" charset="0"/>
              </a:rPr>
              <a:t>Dependiendo de las veces que se obtiene la información es un estudio </a:t>
            </a:r>
            <a:r>
              <a:rPr lang="es-ES_tradnl" i="1" dirty="0">
                <a:latin typeface="Arial" pitchFamily="34" charset="0"/>
                <a:cs typeface="Arial" pitchFamily="34" charset="0"/>
              </a:rPr>
              <a:t>longitudinal.</a:t>
            </a:r>
            <a:endParaRPr lang="es-ES" dirty="0">
              <a:latin typeface="Arial" pitchFamily="34" charset="0"/>
              <a:cs typeface="Arial" pitchFamily="34" charset="0"/>
            </a:endParaRPr>
          </a:p>
          <a:p>
            <a:pPr algn="just"/>
            <a:r>
              <a:rPr lang="es-ES_tradnl" dirty="0">
                <a:latin typeface="Arial" pitchFamily="34" charset="0"/>
                <a:cs typeface="Arial" pitchFamily="34" charset="0"/>
              </a:rPr>
              <a:t>De acuerdo al pensamiento lógico que guía el estudio es </a:t>
            </a:r>
            <a:r>
              <a:rPr lang="es-ES_tradnl" i="1" dirty="0">
                <a:latin typeface="Arial" pitchFamily="34" charset="0"/>
                <a:cs typeface="Arial" pitchFamily="34" charset="0"/>
              </a:rPr>
              <a:t>descriptivo</a:t>
            </a:r>
            <a:r>
              <a:rPr lang="es-ES_tradnl" dirty="0">
                <a:latin typeface="Arial" pitchFamily="34" charset="0"/>
                <a:cs typeface="Arial" pitchFamily="34" charset="0"/>
              </a:rPr>
              <a:t>, el estudio solo cuenta con una población, se observa el fenómeno sin modificarlo, solamente se estudia su comportamiento o tendencia en un periodo determinado.</a:t>
            </a:r>
            <a:endParaRPr lang="es-ES" dirty="0">
              <a:latin typeface="Arial" pitchFamily="34" charset="0"/>
              <a:cs typeface="Arial" pitchFamily="34" charset="0"/>
            </a:endParaRPr>
          </a:p>
          <a:p>
            <a:pPr algn="just"/>
            <a:r>
              <a:rPr lang="es-ES_tradnl" dirty="0">
                <a:latin typeface="Arial" pitchFamily="34" charset="0"/>
                <a:cs typeface="Arial" pitchFamily="34" charset="0"/>
              </a:rPr>
              <a:t>Es un estudio </a:t>
            </a:r>
            <a:r>
              <a:rPr lang="es-ES_tradnl" i="1" dirty="0">
                <a:latin typeface="Arial" pitchFamily="34" charset="0"/>
                <a:cs typeface="Arial" pitchFamily="34" charset="0"/>
              </a:rPr>
              <a:t>no experimental </a:t>
            </a:r>
            <a:r>
              <a:rPr lang="es-ES_tradnl" dirty="0">
                <a:latin typeface="Arial" pitchFamily="34" charset="0"/>
                <a:cs typeface="Arial" pitchFamily="34" charset="0"/>
              </a:rPr>
              <a:t>debido a que  el investigador no manipula a los sujetos ni variables de estudio.</a:t>
            </a:r>
            <a:endParaRPr lang="es-ES" dirty="0">
              <a:latin typeface="Arial" pitchFamily="34" charset="0"/>
              <a:cs typeface="Arial" pitchFamily="34" charset="0"/>
            </a:endParaRPr>
          </a:p>
          <a:p>
            <a:pPr algn="just"/>
            <a:r>
              <a:rPr lang="es-ES_tradnl" dirty="0">
                <a:latin typeface="Arial" pitchFamily="34" charset="0"/>
                <a:cs typeface="Arial" pitchFamily="34" charset="0"/>
              </a:rPr>
              <a:t>En  concreto el presente protocolo de investigación es un estudio de revisión de casos (retrospectivo).</a:t>
            </a:r>
            <a:endParaRPr lang="es-ES" dirty="0">
              <a:latin typeface="Arial" pitchFamily="34" charset="0"/>
              <a:cs typeface="Arial" pitchFamily="34" charset="0"/>
            </a:endParaRPr>
          </a:p>
          <a:p>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sz="2000" b="1" i="1" dirty="0" smtClean="0"/>
              <a:t>UBICACIÓN TEMPORO-ESPACIAL </a:t>
            </a:r>
            <a:endParaRPr lang="es-ES" sz="2000" dirty="0"/>
          </a:p>
        </p:txBody>
      </p:sp>
      <p:sp>
        <p:nvSpPr>
          <p:cNvPr id="3" name="2 Marcador de contenido"/>
          <p:cNvSpPr>
            <a:spLocks noGrp="1"/>
          </p:cNvSpPr>
          <p:nvPr>
            <p:ph idx="1"/>
          </p:nvPr>
        </p:nvSpPr>
        <p:spPr/>
        <p:txBody>
          <a:bodyPr>
            <a:normAutofit/>
          </a:bodyPr>
          <a:lstStyle/>
          <a:p>
            <a:pPr>
              <a:buNone/>
            </a:pPr>
            <a:endParaRPr lang="es-ES" dirty="0"/>
          </a:p>
          <a:p>
            <a:pPr algn="just"/>
            <a:r>
              <a:rPr lang="es-ES_tradnl" sz="2000" dirty="0">
                <a:latin typeface="Arial" pitchFamily="34" charset="0"/>
                <a:cs typeface="Arial" pitchFamily="34" charset="0"/>
              </a:rPr>
              <a:t>Expedientes clínicos de pacientes con diagnóstico  de Diabetes </a:t>
            </a:r>
            <a:r>
              <a:rPr lang="es-ES_tradnl" sz="2000" dirty="0" err="1">
                <a:latin typeface="Arial" pitchFamily="34" charset="0"/>
                <a:cs typeface="Arial" pitchFamily="34" charset="0"/>
              </a:rPr>
              <a:t>gestacional</a:t>
            </a:r>
            <a:r>
              <a:rPr lang="es-ES_tradnl" sz="2000" dirty="0">
                <a:latin typeface="Arial" pitchFamily="34" charset="0"/>
                <a:cs typeface="Arial" pitchFamily="34" charset="0"/>
              </a:rPr>
              <a:t>  que se encuentran en el archivo clínico  y registros del servicio de ginecología del  Hospital Regional de Poza Rica, Veracruz, durante el año 2013. </a:t>
            </a:r>
            <a:endParaRPr lang="es-ES" sz="2000" dirty="0">
              <a:latin typeface="Arial" pitchFamily="34" charset="0"/>
              <a:cs typeface="Arial" pitchFamily="34" charset="0"/>
            </a:endParaRPr>
          </a:p>
          <a:p>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sz="2800" b="1" i="1" dirty="0"/>
              <a:t>RECOLECCIÓN  Y ANÁLISIS DE DATOS</a:t>
            </a:r>
            <a:endParaRPr lang="es-ES" sz="2800" dirty="0"/>
          </a:p>
        </p:txBody>
      </p:sp>
      <p:sp>
        <p:nvSpPr>
          <p:cNvPr id="3" name="2 Marcador de contenido"/>
          <p:cNvSpPr>
            <a:spLocks noGrp="1"/>
          </p:cNvSpPr>
          <p:nvPr>
            <p:ph idx="1"/>
          </p:nvPr>
        </p:nvSpPr>
        <p:spPr/>
        <p:txBody>
          <a:bodyPr>
            <a:normAutofit fontScale="62500" lnSpcReduction="20000"/>
          </a:bodyPr>
          <a:lstStyle/>
          <a:p>
            <a:pPr lvl="0" algn="just"/>
            <a:r>
              <a:rPr lang="es-ES_tradnl" dirty="0"/>
              <a:t>Acudir  a la dirección del Hospital Regional de Poza Rica para explicar al Director la finalidad del protocolo de investigación y todos los aspectos importantes de dicha investigación.</a:t>
            </a:r>
            <a:endParaRPr lang="es-ES" dirty="0"/>
          </a:p>
          <a:p>
            <a:pPr algn="just"/>
            <a:endParaRPr lang="es-ES" dirty="0"/>
          </a:p>
          <a:p>
            <a:pPr lvl="0" algn="just"/>
            <a:r>
              <a:rPr lang="es-ES_tradnl" dirty="0"/>
              <a:t>Se entregará una solicitud al Director  del Hospital Regional de Poza Rica para tener acceso a  los expedientes. Si el Director acepta la realización en su institución de esta investigación se procederá con el siguiente paso.</a:t>
            </a:r>
            <a:endParaRPr lang="es-ES" dirty="0"/>
          </a:p>
          <a:p>
            <a:pPr algn="just"/>
            <a:endParaRPr lang="es-ES" dirty="0"/>
          </a:p>
          <a:p>
            <a:pPr lvl="0" algn="just"/>
            <a:r>
              <a:rPr lang="es-ES_tradnl" dirty="0"/>
              <a:t>Se informará al Director (a) del departamento de estadística médica, los aspectos principales del presente protocolo de investigación, así como también los criterios para la obtención de datos  y los instrumentos que se utilizaran para la captura de los mismos.</a:t>
            </a:r>
            <a:endParaRPr lang="es-ES" dirty="0"/>
          </a:p>
          <a:p>
            <a:pPr algn="just"/>
            <a:endParaRPr lang="es-ES" dirty="0"/>
          </a:p>
          <a:p>
            <a:pPr lvl="0" algn="just"/>
            <a:r>
              <a:rPr lang="es-ES_tradnl" dirty="0"/>
              <a:t>Se procederá a la selección de expedientes que cuenten con los criterios establecidos con anterioridad, los cuales fundamentan las características determinantes para la selección de la población de estudio.</a:t>
            </a:r>
            <a:endParaRPr lang="es-ES" dirty="0"/>
          </a:p>
          <a:p>
            <a:pPr algn="just"/>
            <a:endParaRPr lang="es-ES" dirty="0"/>
          </a:p>
          <a:p>
            <a:endParaRPr lang="es-ES"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TotalTime>
  <Words>687</Words>
  <Application>Microsoft Office PowerPoint</Application>
  <PresentationFormat>Presentación en pantalla (4:3)</PresentationFormat>
  <Paragraphs>170</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Diapositiva 1</vt:lpstr>
      <vt:lpstr> INTRODUCCIÓN </vt:lpstr>
      <vt:lpstr>JUSTIFICACIÓN</vt:lpstr>
      <vt:lpstr>PLANTEAMIENTO DEL PROBLEMA: </vt:lpstr>
      <vt:lpstr>HIPOTESIS</vt:lpstr>
      <vt:lpstr>                                                     METODOLOGIA  1. VARIABLES</vt:lpstr>
      <vt:lpstr>DISEÑO METODOLOGICO </vt:lpstr>
      <vt:lpstr>UBICACIÓN TEMPORO-ESPACIAL </vt:lpstr>
      <vt:lpstr>RECOLECCIÓN  Y ANÁLISIS DE DATOS</vt:lpstr>
      <vt:lpstr>Diapositiva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cmater</dc:creator>
  <cp:lastModifiedBy>restoco2</cp:lastModifiedBy>
  <cp:revision>12</cp:revision>
  <dcterms:created xsi:type="dcterms:W3CDTF">2014-02-18T01:48:04Z</dcterms:created>
  <dcterms:modified xsi:type="dcterms:W3CDTF">2014-02-18T02:47:27Z</dcterms:modified>
</cp:coreProperties>
</file>