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6" r:id="rId18"/>
    <p:sldId id="275" r:id="rId1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1037" y="-36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F6A897F-9E72-429A-93F9-F406E5550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FD33282F-AE53-4D2F-9DB9-425BB7CA41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E78B86D-5DAB-424A-9446-42C3C7319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5CBB-1091-4E05-AD19-3313BBD12F66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BAAAF26-B046-4EBC-B849-31C33930A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AC066A2-CB0D-4527-BE3C-2841FC3EA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2E3E-02BB-4EA6-88DE-73D89BEB7A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009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9BE2D22-251B-4F10-A5A0-CD8B32C25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749E41F8-73A9-4123-AC42-BDD14558C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0D704A4-670C-416A-9517-945F375A5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5CBB-1091-4E05-AD19-3313BBD12F66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1CA93B6-FF91-4B70-8D7B-FEA2AC741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6F14636-80A4-4824-8D92-D843A02C1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2E3E-02BB-4EA6-88DE-73D89BEB7A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883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B36DFBDF-6A32-4202-B5C1-4387B7DD69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6F6B7AA9-CB18-4578-A25D-28B51A995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3D97B64-B92C-4B02-BE31-50826DDBA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5CBB-1091-4E05-AD19-3313BBD12F66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AC27A9C-F91E-4A95-BFBB-DC075D8F7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AEF20A6-2FC2-4077-B64A-F27C67F42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2E3E-02BB-4EA6-88DE-73D89BEB7A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0400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4CDA30D-2F3D-42E0-BCE2-BD19BF7C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3741A3D-DF2F-41A7-807E-DBC3F6CDD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FA4A5DC-4D0E-4FDF-8C28-A2958C63B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5CBB-1091-4E05-AD19-3313BBD12F66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685CC57-CC82-4AC1-B6CD-C315C47F4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C8E3248-AB2D-4BB4-B773-985E41839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2E3E-02BB-4EA6-88DE-73D89BEB7A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429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DE3127D-1508-4743-8A0A-98E894AD6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6F24ACB-2446-49D5-ACDA-305866A92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D79C77-542D-4974-B116-04988B25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5CBB-1091-4E05-AD19-3313BBD12F66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6F5D331-5822-4C9C-8CF0-E06645F3F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95AC82A-2FBD-4C87-828E-CCCF137AA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2E3E-02BB-4EA6-88DE-73D89BEB7A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470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97C769-7D5C-490D-9E44-802B4E424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9C3DB36-E93E-4DB0-8527-574D765945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DEEDB4B3-07A6-4D94-8DE0-07B756C63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E411055B-F6D2-4751-AF7A-534C94119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5CBB-1091-4E05-AD19-3313BBD12F66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44719CA-8952-4989-942C-D2C4FD65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E0F79DDB-B129-4832-9FCD-3F7C6A641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2E3E-02BB-4EA6-88DE-73D89BEB7A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10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9751266-E8D9-457D-A045-7B4870355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AE6653D3-B901-4CEA-B275-D0F95B3AF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47A50C00-D265-49CD-80FB-7FA00F5A0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E7BC57E9-B749-4F8E-8335-E6DCA52496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150CCC2A-6583-4C4C-82D0-3D6799658B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6E3ADBA5-C087-45F4-BF1D-4CA76B2D5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5CBB-1091-4E05-AD19-3313BBD12F66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958332C3-4AFD-4250-8D2B-88B9E0DC8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D2C2993F-1F9F-4A11-A20B-797E331F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2E3E-02BB-4EA6-88DE-73D89BEB7A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461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608FA33-0C49-4E72-BEC8-F949485C5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893E8D2A-8499-41F8-AEA8-107CD9E5F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5CBB-1091-4E05-AD19-3313BBD12F66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53EBBF4F-22B1-4734-B1E0-56058CDC1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BFAF317-62F2-4545-90C4-30A57B35C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2E3E-02BB-4EA6-88DE-73D89BEB7A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732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A3C12E90-7A61-4CD6-861F-69ADDC06B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5CBB-1091-4E05-AD19-3313BBD12F66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B2DB0262-BA5E-497F-BE7A-725252701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E5C2B7B5-3AAD-4E56-8809-10DDD3F1D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2E3E-02BB-4EA6-88DE-73D89BEB7A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409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4D9C28C-5CBA-4129-998B-44FE67523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D0E21B9-1521-4BE4-9AD0-E1C5D285F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5DFBE17C-882F-41B6-BF7D-A66F863A1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CE5BDDC-0F66-4E48-B0E4-F80F8C8B7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5CBB-1091-4E05-AD19-3313BBD12F66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1E57DEBE-3CE8-4563-AFF6-61631CB66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D6D5EA23-2516-442B-9E50-8CDC04595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2E3E-02BB-4EA6-88DE-73D89BEB7A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726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AE43257-EB6D-48BE-BEDA-64BE89BA4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23288BE3-7789-4F94-8849-3927C42414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4B6EF9B-2F2E-4049-BAEE-C84E0E5C5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1D6D0716-4F11-4817-982E-2F23A7318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5CBB-1091-4E05-AD19-3313BBD12F66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12DBA96-5C03-4552-B6F9-7EFEDFC6D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F980F0F3-C31A-44AF-9F84-6F36E426C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2E3E-02BB-4EA6-88DE-73D89BEB7A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882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6D94519D-D203-4054-BE14-6756451F0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E054931-5C30-4355-809A-218DC0B16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CB4992D-7FBE-4545-AAFD-A0E034C839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F5CBB-1091-4E05-AD19-3313BBD12F66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CC4B85E-B37F-4D91-870A-41AC56BB1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7E7E3DA4-7D88-4510-86B0-57901A417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92E3E-02BB-4EA6-88DE-73D89BEB7A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9311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v.mx/blogs/brechadigital/files/2018/12/hdt6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90E48E9-3C41-4B6B-BF8C-29EA53851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evolución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situación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actual</a:t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Ricardo Mercado del Collado</a:t>
            </a:r>
            <a:b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45B4622-0106-458C-9794-4C463C5AAA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MX" dirty="0"/>
              <a:t>Primera Jornada de Innovación en Educación Superior</a:t>
            </a:r>
          </a:p>
          <a:p>
            <a:r>
              <a:rPr lang="es-MX" dirty="0" smtClean="0"/>
              <a:t>Centro de Investigación e Innovación en Educación</a:t>
            </a:r>
            <a:endParaRPr lang="es-MX" dirty="0"/>
          </a:p>
          <a:p>
            <a:r>
              <a:rPr lang="es-MX" dirty="0"/>
              <a:t>Universidad Veracruzana</a:t>
            </a:r>
          </a:p>
          <a:p>
            <a:endParaRPr lang="es-MX" dirty="0" smtClean="0"/>
          </a:p>
          <a:p>
            <a:r>
              <a:rPr lang="es-MX" dirty="0" smtClean="0"/>
              <a:t>Xalapa, febrero, 2020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268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Perspectivas regionales, nacionales e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institucionales: </a:t>
            </a:r>
            <a:r>
              <a:rPr lang="es-MX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Asia Pacifico</a:t>
            </a:r>
            <a:endParaRPr lang="es-MX" sz="28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Foro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ministerial de Asia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Pacífico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educación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Seúl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República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Corea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Impulso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potencial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pleno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las TIC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alineado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ODS 4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Áreas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prioritarias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Media superior,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universitario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calidad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inclusión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evaluación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Seminario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Regional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MOOCs para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educación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superior.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expertos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70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Prácticas comunes entre regiones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Apoyo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expansión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educación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superior y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mayores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oportunidades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aprendizaje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Identificar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palanca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Asignar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públicos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Promover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ooperación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colaboración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regional,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nacional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institucional</a:t>
            </a:r>
            <a:endParaRPr lang="es-MX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91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Políticas públicas en México </a:t>
            </a:r>
            <a:r>
              <a:rPr lang="es-MX" sz="3600" smtClean="0">
                <a:latin typeface="Arial" panose="020B0604020202020204" pitchFamily="34" charset="0"/>
                <a:cs typeface="Arial" panose="020B0604020202020204" pitchFamily="34" charset="0"/>
              </a:rPr>
              <a:t>para expandir </a:t>
            </a: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educación superior</a:t>
            </a:r>
            <a:endParaRPr lang="es-MX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Equidad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Enmienda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constitucional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educación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inicial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superior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no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rechazados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25,000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estudiantes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público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exámenes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admisión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nuevas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Universidades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Benito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Juárez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para el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Bienestar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300,000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studiantes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para 2024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Preocupación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reciente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situación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117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6E44B87-98B0-4CF0-BB17-C297084C4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 universitario no escolarizado en México</a:t>
            </a:r>
            <a:endParaRPr lang="es-MX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A9A5296-C036-4225-A0DE-5F5FA68D0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Sistema escolarizado= Presencial, cara a cara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escolarizado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= Abierto, a Distancia, Virtual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 sistema no escolarizado operan programas sabatinos, presenciales,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(UV), </a:t>
            </a:r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UPAV</a:t>
            </a:r>
          </a:p>
          <a:p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14%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matrícula de educación superior en sistema no escolarizado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Instituciones particulares representan </a:t>
            </a:r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81%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matrícula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o escolarizada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UnADM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(Virtual), </a:t>
            </a:r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51,000</a:t>
            </a:r>
          </a:p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virtuales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Veracruz, Michoacán, Estado de México, Guanajuato y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Jalisco. Muchas IES públicas ofrecen programas de licenciatura y maestría a distancia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Producción de </a:t>
            </a:r>
            <a:r>
              <a:rPr lang="es-MX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México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= UNAM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de Monterrey, México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X (70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universidades y organizaciones)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07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E80EE1B-44BB-433D-A9A9-DCE9D5EF6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Perspectiva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mexicana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3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uso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 </a:t>
            </a: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MOOCs 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n-US" sz="3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expandir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educación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superior y </a:t>
            </a:r>
            <a:r>
              <a:rPr lang="en-US" sz="3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avanzar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ODS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AAA0FF1-CEB5-4F3A-B09C-77297ED77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No obstante uso extendido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mundialmente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de TIC y 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 México </a:t>
            </a:r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hay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referencia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TIC y </a:t>
            </a:r>
            <a:r>
              <a:rPr lang="es-MX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oficiales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 apoyo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UnADM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, ni a las IES virtuales o a </a:t>
            </a:r>
            <a:r>
              <a:rPr lang="es-MX" smtClean="0">
                <a:latin typeface="Arial" panose="020B0604020202020204" pitchFamily="34" charset="0"/>
                <a:cs typeface="Arial" panose="020B0604020202020204" pitchFamily="34" charset="0"/>
              </a:rPr>
              <a:t>los programas a distancia de IES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Reducción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presupuesto a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México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Despido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más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capacitado</a:t>
            </a:r>
            <a:endParaRPr lang="es-MX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información de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préstamo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del Banco Mundial de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 M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dólares para producir recursos digitales </a:t>
            </a:r>
          </a:p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Escasa referencia de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(dos veces) en el documento de ANUIES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Visión y Acción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2030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50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6629A28-A906-47DD-AA04-175F8324C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Perspectiva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mexicana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uso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de  MOOCs para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expandir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educación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superior y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avanzar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ODS</a:t>
            </a: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AF41BAF-6043-49E3-89FA-6FD6E6211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Prácticas comunes: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Apoyo político, uso de tecnología, asignación de recursos y apoyo a cooperación y colaboración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México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apoya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aumento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matrícula mediante nuevas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instituciones presenciales </a:t>
            </a:r>
          </a:p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hay referencia a </a:t>
            </a:r>
            <a:r>
              <a:rPr lang="es-MX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ICT,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recursos públicos, y promoción a la cooperación y colaboración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políticas públicas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México no están alineadas con las prácticas comunes mundiales </a:t>
            </a:r>
          </a:p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Escasa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referencia a la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importancia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los </a:t>
            </a:r>
            <a:r>
              <a:rPr lang="es-MX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 documentos de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ANUIES, SEP y UDUAL (ECESELI)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04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01C3303-DF5C-449E-8BE3-30E9EE59F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Por fortuna hay cierto avance…..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7A9AF21-F86A-4866-848C-010339ADC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 y organizaciones gubernamentales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toman el liderazgo</a:t>
            </a:r>
          </a:p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México </a:t>
            </a:r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mantiene actividad con 70 organizaciones, </a:t>
            </a:r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estudiantes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Muchos 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dirigidos a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ODS</a:t>
            </a:r>
          </a:p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Nacional de las Mujeres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, Protocolo de Acoso y hostigamiento sexual</a:t>
            </a:r>
          </a:p>
          <a:p>
            <a:r>
              <a:rPr lang="es-MX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CENAPRED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MX" smtClean="0">
                <a:latin typeface="Arial" panose="020B0604020202020204" pitchFamily="34" charset="0"/>
                <a:cs typeface="Arial" panose="020B0604020202020204" pitchFamily="34" charset="0"/>
              </a:rPr>
              <a:t>tención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psicológica de emergencia en caso de temblores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México requiere una estrategia nacional para participar en la educación abierta mundial. Los </a:t>
            </a:r>
            <a:r>
              <a:rPr lang="es-MX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Bien Común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3033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85EA8B1-E0CD-4F00-8833-26BC4A3D0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Por fortuna hay cierto avance…..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1493D7B-E2DE-43C6-A55D-63CE450D6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dirty="0">
              <a:hlinkClick r:id="rId2"/>
            </a:endParaRPr>
          </a:p>
          <a:p>
            <a:pPr marL="0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Mercado, R. (Coord.) (2018). Cursos Masivos Abiertos en Línea (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): El caso de México. Serie editorial Háblame de TIC. </a:t>
            </a:r>
          </a:p>
          <a:p>
            <a:pPr marL="0" indent="0"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www.uv.mx/blogs/brechadigital/files/2018/12/hdt6.pdf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07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37674C-9180-45BB-BA3A-0154E4C09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8723CD8-0FB3-4105-A34B-F6F5C80E8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Gracias</a:t>
            </a:r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MX" sz="4400" dirty="0">
                <a:latin typeface="Arial" panose="020B0604020202020204" pitchFamily="34" charset="0"/>
                <a:cs typeface="Arial" panose="020B0604020202020204" pitchFamily="34" charset="0"/>
              </a:rPr>
              <a:t>Ricardo </a:t>
            </a:r>
            <a:r>
              <a:rPr lang="es-MX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Mercado del Collado</a:t>
            </a:r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MX" sz="4400" dirty="0">
                <a:latin typeface="Arial" panose="020B0604020202020204" pitchFamily="34" charset="0"/>
                <a:cs typeface="Arial" panose="020B0604020202020204" pitchFamily="34" charset="0"/>
              </a:rPr>
              <a:t>rmercado@uv.mx</a:t>
            </a:r>
          </a:p>
        </p:txBody>
      </p:sp>
    </p:spTree>
    <p:extLst>
      <p:ext uri="{BB962C8B-B14F-4D97-AF65-F5344CB8AC3E}">
        <p14:creationId xmlns:p14="http://schemas.microsoft.com/office/powerpoint/2010/main" val="243435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39C1E6E-529D-45FB-A8E8-7460E1881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err="1"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0701450A-E0A3-4F38-954E-A1C1475B1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Tendencia global más de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110</a:t>
            </a:r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millones de estudiantes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Innovación reciente, rápida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</a:t>
            </a:r>
            <a:endParaRPr lang="es-MX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software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, capacidad de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almacenamiento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teorías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de aprendizaje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innovadoras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algoritmos</a:t>
            </a:r>
            <a:endParaRPr lang="es-MX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Distribuir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conocimiento y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oportunidades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de aprendizaje en el mundo</a:t>
            </a:r>
            <a:endParaRPr lang="es-MX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no han cambiado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radicalmente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el panorama de la educación superior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Pero sí han contribuido al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aprendizaje por vida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y mejorar la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preparación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de millones de personas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7268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786FD45-87E6-44F6-A907-7448A9442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 la sociedad del conocimiento</a:t>
            </a: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73E0A22F-B188-42B2-A703-6A5581FA8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Necesidad de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matrícula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de educación de educación superior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trabajador del conocimiento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mtClean="0">
                <a:latin typeface="Arial" panose="020B0604020202020204" pitchFamily="34" charset="0"/>
                <a:cs typeface="Arial" panose="020B0604020202020204" pitchFamily="34" charset="0"/>
              </a:rPr>
              <a:t>para empleos inexistentes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y tecnologías por inventar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4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desarrollo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sostenible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Naciones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Unidas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Asegurar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educación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calidad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inclusiva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equitativa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promueva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oportunidades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aprendizaje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 lo largo de la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todos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tecnología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palanca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25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AB4BBE29-3BC3-4D87-A352-D5BFFD5C8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125" y="445917"/>
            <a:ext cx="9993574" cy="702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94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979288D-6B44-4CF4-850F-3078A7253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800" b="1" dirty="0"/>
              <a:t> </a:t>
            </a: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Cambios recientes</a:t>
            </a: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39B85C8-8261-4119-9FDD-A65684318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negocios: Gratis, de cobro, </a:t>
            </a:r>
            <a:r>
              <a:rPr lang="es-MX" i="1" dirty="0" err="1">
                <a:latin typeface="Arial" panose="020B0604020202020204" pitchFamily="34" charset="0"/>
                <a:cs typeface="Arial" panose="020B0604020202020204" pitchFamily="34" charset="0"/>
              </a:rPr>
              <a:t>freemium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para obtener crédito académico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Instruccional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cMOOCs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xMOOCs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NOOCs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basado en competencias,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Storytelling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Insignias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Interacción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entre participantes: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Coursera,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FutureLearn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Consorcio europeo de 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han demostrado ser una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herramienta poderosa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para ampliar la educación superior y las oportunidades de aprendizaje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4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856E6A3-4D3B-40E4-B044-01ED1E173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Matrícula de educación superior</a:t>
            </a:r>
            <a:endParaRPr lang="es-MX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BC51618-72FE-4CC1-A694-E6EED1DD4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Crecimiento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mundial sostenido</a:t>
            </a:r>
            <a:endParaRPr lang="es-MX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2000 = </a:t>
            </a:r>
            <a:r>
              <a:rPr lang="es-MX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millones</a:t>
            </a:r>
          </a:p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2014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s-MX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207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millones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(UNESCO, 2017)</a:t>
            </a:r>
          </a:p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Incremento en tasas bruta de cobertura en ese periodo: </a:t>
            </a:r>
            <a:r>
              <a:rPr lang="es-MX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19%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MX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r>
              <a:rPr lang="es-MX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Grandes diferencias. Región de </a:t>
            </a:r>
            <a:r>
              <a:rPr lang="es-MX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Sub-Sahara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s-MX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Europa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and N.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América </a:t>
            </a:r>
            <a:r>
              <a:rPr lang="es-MX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</a:t>
            </a:r>
          </a:p>
          <a:p>
            <a:r>
              <a:rPr lang="es-MX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México </a:t>
            </a:r>
            <a:r>
              <a:rPr lang="es-MX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38.4</a:t>
            </a:r>
            <a:r>
              <a:rPr lang="es-MX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%, 39%?</a:t>
            </a:r>
            <a:endParaRPr lang="es-MX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América latina </a:t>
            </a:r>
            <a:r>
              <a:rPr lang="es-MX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48%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, OECD </a:t>
            </a:r>
            <a:r>
              <a:rPr lang="es-MX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72.8%</a:t>
            </a:r>
          </a:p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Indispensable </a:t>
            </a:r>
            <a:r>
              <a:rPr lang="es-MX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matricula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educación superior en México </a:t>
            </a:r>
          </a:p>
          <a:p>
            <a:r>
              <a:rPr lang="es-MX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Cuarta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revolución industrial y 17 </a:t>
            </a:r>
            <a:r>
              <a:rPr lang="es-MX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ODS</a:t>
            </a:r>
          </a:p>
          <a:p>
            <a:r>
              <a:rPr lang="es-MX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instituciones presenciales </a:t>
            </a:r>
            <a:r>
              <a:rPr lang="es-MX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serán suficientes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023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4361BEA-233E-4DC6-8E6F-5FCEC1F48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Perspectivas regionales, nacionales e institucionales: </a:t>
            </a:r>
            <a:r>
              <a:rPr lang="es-MX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Europa</a:t>
            </a:r>
            <a:endParaRPr lang="es-MX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27AD9B5-7FEB-4FC1-A1A2-1202F67BA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MOOC </a:t>
            </a:r>
            <a:r>
              <a:rPr lang="es-MX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Consortium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FutureLearn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FUN,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OpenupEd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MiriadaX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EduOpen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redes,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280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instituciones,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cursos,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millones de </a:t>
            </a:r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estudiantes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Marco de </a:t>
            </a:r>
            <a:r>
              <a:rPr lang="es-MX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Microcredenciales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, bloques acumulables para lograr mayores cualificaciones reconocidos entre países e instituciones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Idiomas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: Inglés, Francés, Español e Italiano, alineados con objetivo 4 ODS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Moonlite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, uso de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refugiados,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migrantes y estudiantes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1939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80C2E75-3F6A-415C-B587-A631CAFCB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Perspectivas regionales, nacionales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 institucionales: </a:t>
            </a:r>
            <a:r>
              <a:rPr lang="es-MX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Noruega</a:t>
            </a:r>
            <a:endParaRPr lang="es-MX" sz="28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8541FA8-2E9E-4472-AFB8-5F00FDD39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Real, Comisión creada en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  <a:endParaRPr lang="es-MX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Mandato: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Examinar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posibilidades y retos de </a:t>
            </a:r>
            <a:r>
              <a:rPr lang="es-MX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Seis medidas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específicas hechas al gobierno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Apoyo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económico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anual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para cada una 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Entre ellas: acceso a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plataformas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n Noruego y Sami,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apoyo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central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para desarrollo de 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fondos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públicos para iniciativas de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colaboración</a:t>
            </a:r>
            <a:endParaRPr lang="es-MX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60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Perspectivas regionales, nacionales e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institucionales: </a:t>
            </a:r>
            <a:r>
              <a:rPr lang="es-MX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África</a:t>
            </a:r>
            <a:endParaRPr lang="es-MX" sz="28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s-MX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Africa</a:t>
            </a:r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países emergentes </a:t>
            </a:r>
          </a:p>
          <a:p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Lidereado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por la 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Ecole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Polytechnic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Federal de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Laussane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Red de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universidades de la región del Sub-Sahara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200,000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Nuevo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híbrido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cara a cara, exámenes, trabajo con empleadores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para el desarrollo del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Commonwealth </a:t>
            </a:r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s-MX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ODS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52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1056</Words>
  <Application>Microsoft Office PowerPoint</Application>
  <PresentationFormat>Personalizado</PresentationFormat>
  <Paragraphs>113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MOOCs: evolución y situación actual   Ricardo Mercado del Collado </vt:lpstr>
      <vt:lpstr>MOOCs </vt:lpstr>
      <vt:lpstr>MOOCs en la sociedad del conocimiento</vt:lpstr>
      <vt:lpstr>Presentación de PowerPoint</vt:lpstr>
      <vt:lpstr> Cambios recientes</vt:lpstr>
      <vt:lpstr>Matrícula de educación superior</vt:lpstr>
      <vt:lpstr>Perspectivas regionales, nacionales e institucionales: Europa</vt:lpstr>
      <vt:lpstr>Perspectivas regionales, nacionales e institucionales: Noruega</vt:lpstr>
      <vt:lpstr>Perspectivas regionales, nacionales e institucionales: África</vt:lpstr>
      <vt:lpstr>Perspectivas regionales, nacionales e institucionales: Asia Pacifico</vt:lpstr>
      <vt:lpstr>Prácticas comunes entre regiones</vt:lpstr>
      <vt:lpstr>Políticas públicas en México para expandir educación superior</vt:lpstr>
      <vt:lpstr>Sistema universitario no escolarizado en México</vt:lpstr>
      <vt:lpstr>Perspectiva mexicana sobre el uso de  MOOCs para expandir educación superior y avanzar en los ODS</vt:lpstr>
      <vt:lpstr>Perspectiva mexicana sobre el uso de  MOOCs para expandir educación superior y avanzar en los ODS</vt:lpstr>
      <vt:lpstr>Por fortuna hay cierto avance…..</vt:lpstr>
      <vt:lpstr>Por fortuna hay cierto avance…..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MOOCs as part of national and institutional policies to expand higher education  and advance UN´s sustainable development goals: The case of Mexico   Ricardo Mercado del Collado</dc:title>
  <dc:creator>Mercado del Collado Ricardo</dc:creator>
  <cp:lastModifiedBy>usuario</cp:lastModifiedBy>
  <cp:revision>91</cp:revision>
  <dcterms:created xsi:type="dcterms:W3CDTF">2019-09-04T23:22:16Z</dcterms:created>
  <dcterms:modified xsi:type="dcterms:W3CDTF">2020-02-14T14:03:11Z</dcterms:modified>
</cp:coreProperties>
</file>