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9" r:id="rId2"/>
    <p:sldId id="257" r:id="rId3"/>
    <p:sldId id="258" r:id="rId4"/>
  </p:sldIdLst>
  <p:sldSz cx="9144000" cy="6858000" type="screen4x3"/>
  <p:notesSz cx="6881813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82742" cy="464980"/>
          </a:xfrm>
          <a:prstGeom prst="rect">
            <a:avLst/>
          </a:prstGeom>
        </p:spPr>
        <p:txBody>
          <a:bodyPr vert="horz" lIns="90714" tIns="45357" rIns="90714" bIns="45357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7515" y="1"/>
            <a:ext cx="2982742" cy="464980"/>
          </a:xfrm>
          <a:prstGeom prst="rect">
            <a:avLst/>
          </a:prstGeom>
        </p:spPr>
        <p:txBody>
          <a:bodyPr vert="horz" lIns="90714" tIns="45357" rIns="90714" bIns="45357" rtlCol="0"/>
          <a:lstStyle>
            <a:lvl1pPr algn="r">
              <a:defRPr sz="1200"/>
            </a:lvl1pPr>
          </a:lstStyle>
          <a:p>
            <a:fld id="{8827022F-EC3B-41A3-B57B-9D8DAFE77B13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14" tIns="45357" rIns="90714" bIns="45357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805" y="4416510"/>
            <a:ext cx="5504204" cy="4183220"/>
          </a:xfrm>
          <a:prstGeom prst="rect">
            <a:avLst/>
          </a:prstGeom>
        </p:spPr>
        <p:txBody>
          <a:bodyPr vert="horz" lIns="90714" tIns="45357" rIns="90714" bIns="45357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2" y="8829824"/>
            <a:ext cx="2982742" cy="464980"/>
          </a:xfrm>
          <a:prstGeom prst="rect">
            <a:avLst/>
          </a:prstGeom>
        </p:spPr>
        <p:txBody>
          <a:bodyPr vert="horz" lIns="90714" tIns="45357" rIns="90714" bIns="45357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7515" y="8829824"/>
            <a:ext cx="2982742" cy="464980"/>
          </a:xfrm>
          <a:prstGeom prst="rect">
            <a:avLst/>
          </a:prstGeom>
        </p:spPr>
        <p:txBody>
          <a:bodyPr vert="horz" lIns="90714" tIns="45357" rIns="90714" bIns="45357" rtlCol="0" anchor="b"/>
          <a:lstStyle>
            <a:lvl1pPr algn="r">
              <a:defRPr sz="1200"/>
            </a:lvl1pPr>
          </a:lstStyle>
          <a:p>
            <a:fld id="{7DC73330-3FA3-4857-8982-B61D16B8669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0028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73330-3FA3-4857-8982-B61D16B86691}" type="slidenum">
              <a:rPr lang="es-MX" smtClean="0"/>
              <a:t>3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C183B-C424-4BA8-9835-623F0BD3C417}" type="datetimeFigureOut">
              <a:rPr lang="es-MX" smtClean="0"/>
              <a:t>12/08/2024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9869-F86C-483F-A723-BB264035E5EE}" type="slidenum">
              <a:rPr lang="es-MX" smtClean="0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4"/>
          <p:cNvGrpSpPr/>
          <p:nvPr/>
        </p:nvGrpSpPr>
        <p:grpSpPr bwMode="auto">
          <a:xfrm>
            <a:off x="395288" y="549275"/>
            <a:ext cx="2268537" cy="1939925"/>
            <a:chOff x="4105" y="0"/>
            <a:chExt cx="1655" cy="1466"/>
          </a:xfrm>
        </p:grpSpPr>
        <p:pic>
          <p:nvPicPr>
            <p:cNvPr id="5125" name="Picture 5" descr="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0" y="0"/>
              <a:ext cx="1610" cy="890"/>
            </a:xfrm>
            <a:prstGeom prst="rect">
              <a:avLst/>
            </a:prstGeom>
            <a:noFill/>
            <a:ln>
              <a:noFill/>
            </a:ln>
            <a:effectLst>
              <a:outerShdw dist="107763" dir="135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4105" y="982"/>
              <a:ext cx="1655" cy="484"/>
            </a:xfrm>
            <a:prstGeom prst="rect">
              <a:avLst/>
            </a:prstGeom>
            <a:solidFill>
              <a:srgbClr val="009900">
                <a:alpha val="49019"/>
              </a:srgbClr>
            </a:solidFill>
            <a:ln w="9525">
              <a:miter lim="800000"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009900"/>
              </a:extrusionClr>
            </a:sp3d>
          </p:spPr>
          <p:txBody>
            <a:bodyPr>
              <a:spAutoFit/>
              <a:flatTx/>
            </a:bodyPr>
            <a:lstStyle>
              <a:lvl1pPr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s-MX" altLang="es-MX" sz="1800">
                  <a:latin typeface="Tahoma" panose="020B0604030504040204" pitchFamily="34" charset="0"/>
                </a:rPr>
                <a:t>UNIVERSIDAD VERACRUZANA</a:t>
              </a:r>
            </a:p>
          </p:txBody>
        </p:sp>
      </p:grpSp>
      <p:sp>
        <p:nvSpPr>
          <p:cNvPr id="628755" name="Rectangle 19"/>
          <p:cNvSpPr>
            <a:spLocks noChangeArrowheads="1"/>
          </p:cNvSpPr>
          <p:nvPr/>
        </p:nvSpPr>
        <p:spPr bwMode="auto">
          <a:xfrm>
            <a:off x="1042988" y="2382838"/>
            <a:ext cx="7772400" cy="1693862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28398" dir="14606097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r">
              <a:defRPr/>
            </a:pPr>
            <a:r>
              <a:rPr lang="es-ES" sz="45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anose="020E0502030303020204" pitchFamily="34" charset="0"/>
              </a:rPr>
              <a:t>Calendario</a:t>
            </a:r>
          </a:p>
          <a:p>
            <a:pPr algn="r">
              <a:defRPr/>
            </a:pPr>
            <a:r>
              <a:rPr lang="es-ES" sz="45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anose="020E0502030303020204" pitchFamily="34" charset="0"/>
              </a:rPr>
              <a:t>Experiencia Educativa </a:t>
            </a:r>
            <a:br>
              <a:rPr lang="es-ES" sz="45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anose="020E0502030303020204" pitchFamily="34" charset="0"/>
              </a:rPr>
            </a:br>
            <a:r>
              <a:rPr lang="es-ES" sz="4500" dirty="0">
                <a:effectLst>
                  <a:outerShdw blurRad="38100" dist="38100" dir="2700000" algn="tl">
                    <a:srgbClr val="C0C0C0"/>
                  </a:outerShdw>
                </a:effectLst>
                <a:latin typeface="Candara" panose="020E0502030303020204" pitchFamily="34" charset="0"/>
              </a:rPr>
              <a:t>Servicio Social</a:t>
            </a:r>
          </a:p>
        </p:txBody>
      </p:sp>
      <p:sp>
        <p:nvSpPr>
          <p:cNvPr id="6166" name="Text Box 21"/>
          <p:cNvSpPr txBox="1">
            <a:spLocks noChangeArrowheads="1"/>
          </p:cNvSpPr>
          <p:nvPr/>
        </p:nvSpPr>
        <p:spPr bwMode="auto">
          <a:xfrm>
            <a:off x="717550" y="5516563"/>
            <a:ext cx="5078586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1" algn="r">
              <a:spcBef>
                <a:spcPct val="50000"/>
              </a:spcBef>
              <a:defRPr/>
            </a:pPr>
            <a:r>
              <a:rPr lang="es-MX" sz="28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Agosto</a:t>
            </a:r>
            <a:r>
              <a:rPr lang="es-MX" sz="2800" b="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es-MX" sz="2800" b="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2024 </a:t>
            </a:r>
            <a:r>
              <a:rPr lang="es-MX" sz="2800" b="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– Febrero </a:t>
            </a:r>
            <a:r>
              <a:rPr lang="es-MX" sz="2800" b="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2025</a:t>
            </a:r>
            <a:endParaRPr lang="es-ES" sz="2800" b="0" i="1" dirty="0"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8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87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85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552052"/>
              </p:ext>
            </p:extLst>
          </p:nvPr>
        </p:nvGraphicFramePr>
        <p:xfrm>
          <a:off x="530289" y="1700551"/>
          <a:ext cx="8175625" cy="4479971"/>
        </p:xfrm>
        <a:graphic>
          <a:graphicData uri="http://schemas.openxmlformats.org/drawingml/2006/table">
            <a:tbl>
              <a:tblPr/>
              <a:tblGrid>
                <a:gridCol w="3096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5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5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PERIODO: AGOSTO 20</a:t>
                      </a:r>
                      <a:r>
                        <a:rPr kumimoji="0" lang="es-MX" alt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24</a:t>
                      </a: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- FEBRERO </a:t>
                      </a: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202</a:t>
                      </a:r>
                      <a:r>
                        <a:rPr kumimoji="0" lang="es-MX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5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6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Inicio  </a:t>
                      </a:r>
                      <a:r>
                        <a:rPr kumimoji="0" lang="es-MX" alt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26</a:t>
                      </a: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de agosto del 20</a:t>
                      </a:r>
                      <a:r>
                        <a:rPr kumimoji="0" lang="es-MX" alt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24</a:t>
                      </a: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  </a:t>
                      </a:r>
                      <a:r>
                        <a:rPr kumimoji="0" lang="es-MX" alt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Término</a:t>
                      </a: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</a:t>
                      </a:r>
                      <a:r>
                        <a:rPr kumimoji="0" lang="es-MX" alt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28</a:t>
                      </a: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 de febrero del </a:t>
                      </a:r>
                      <a:r>
                        <a:rPr kumimoji="0" lang="es-E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</a:rPr>
                        <a:t>2025</a:t>
                      </a:r>
                      <a:endParaRPr kumimoji="0" lang="es-MX" alt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DOCUMENTO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Del . . 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Al . . 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Plática informativa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23 </a:t>
                      </a: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 agosto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MX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Firma de Carta de Presentación</a:t>
                      </a:r>
                      <a:endParaRPr kumimoji="0" lang="es-E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26 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 agosto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31 de agosto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REGISTRO DEL SERVICIO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Carta de Presentación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02 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 septiembre 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(Con folder, original y una fotocopia)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13 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 septiembre 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(Con folder, original y una fotocopia)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Solicitud de Registro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3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Carta de aceptación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Programa de Trabajo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7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Acuerdo de colaboración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" name="10 CuadroTexto"/>
          <p:cNvGrpSpPr/>
          <p:nvPr/>
        </p:nvGrpSpPr>
        <p:grpSpPr bwMode="auto">
          <a:xfrm>
            <a:off x="530225" y="130175"/>
            <a:ext cx="3529013" cy="1223963"/>
            <a:chOff x="161" y="899"/>
            <a:chExt cx="1747" cy="576"/>
          </a:xfrm>
        </p:grpSpPr>
        <p:pic>
          <p:nvPicPr>
            <p:cNvPr id="17463" name="10 CuadroTexto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" y="899"/>
              <a:ext cx="174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69" name="Text Box 85"/>
            <p:cNvSpPr txBox="1">
              <a:spLocks noChangeArrowheads="1"/>
            </p:cNvSpPr>
            <p:nvPr/>
          </p:nvSpPr>
          <p:spPr bwMode="auto">
            <a:xfrm>
              <a:off x="405" y="945"/>
              <a:ext cx="1485" cy="304"/>
            </a:xfrm>
            <a:prstGeom prst="rect">
              <a:avLst/>
            </a:prstGeom>
            <a:gradFill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rgbClr val="6699FF"/>
                </a:gs>
              </a:gsLst>
              <a:lin ang="2700000" scaled="1"/>
            </a:gradFill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Servicio Social</a:t>
              </a:r>
            </a:p>
            <a:p>
              <a:pPr>
                <a:defRPr/>
              </a:pPr>
              <a:r>
                <a:rPr lang="es-MX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Calendario</a:t>
              </a:r>
            </a:p>
          </p:txBody>
        </p:sp>
      </p:grpSp>
      <p:grpSp>
        <p:nvGrpSpPr>
          <p:cNvPr id="7" name="3 Grupo"/>
          <p:cNvGrpSpPr/>
          <p:nvPr/>
        </p:nvGrpSpPr>
        <p:grpSpPr bwMode="auto">
          <a:xfrm>
            <a:off x="7236296" y="-27384"/>
            <a:ext cx="2116542" cy="1335696"/>
            <a:chOff x="0" y="0"/>
            <a:chExt cx="18077" cy="12509"/>
          </a:xfrm>
        </p:grpSpPr>
        <p:pic>
          <p:nvPicPr>
            <p:cNvPr id="8" name="0 Imagen" descr="logo5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7" r="7848" b="11938"/>
            <a:stretch>
              <a:fillRect/>
            </a:stretch>
          </p:blipFill>
          <p:spPr bwMode="auto">
            <a:xfrm>
              <a:off x="645" y="0"/>
              <a:ext cx="14955" cy="11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0" y="10696"/>
              <a:ext cx="18077" cy="1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es-MX" sz="700" b="1" i="0" u="none" strike="noStrike" baseline="0">
                  <a:solidFill>
                    <a:srgbClr val="000000"/>
                  </a:solidFill>
                  <a:latin typeface="Gill Sans MT" panose="020B0502020104020203"/>
                </a:rPr>
                <a:t>Facultad de Contaduría y Administración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85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009414"/>
              </p:ext>
            </p:extLst>
          </p:nvPr>
        </p:nvGraphicFramePr>
        <p:xfrm>
          <a:off x="467360" y="1628775"/>
          <a:ext cx="8175625" cy="4597400"/>
        </p:xfrm>
        <a:graphic>
          <a:graphicData uri="http://schemas.openxmlformats.org/drawingml/2006/table">
            <a:tbl>
              <a:tblPr/>
              <a:tblGrid>
                <a:gridCol w="3096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DOCUMENTO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Del . . 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Al . . 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DURANTE EL SERVICIO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defRPr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C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3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nforme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(AGO – OCT)</a:t>
                      </a:r>
                      <a:endParaRPr kumimoji="0" lang="es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 octubre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31 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octu</a:t>
                      </a:r>
                      <a:r>
                        <a:rPr lang="es-MX" alt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bre</a:t>
                      </a:r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nforme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(OCT – DIC)</a:t>
                      </a:r>
                      <a:endParaRPr kumimoji="0" lang="es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 </a:t>
                      </a:r>
                      <a:r>
                        <a:rPr lang="es-MX" alt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diciembre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 </a:t>
                      </a:r>
                      <a:r>
                        <a:rPr lang="es-MX" alt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diciembre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20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nforme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(DIC – FEB)</a:t>
                      </a:r>
                      <a:endParaRPr kumimoji="0" lang="es-E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 </a:t>
                      </a:r>
                      <a:r>
                        <a:rPr lang="es-MX" alt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febrero</a:t>
                      </a:r>
                      <a:r>
                        <a:rPr 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alt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febrero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LIBERACIÓN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3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nforme final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 </a:t>
                      </a:r>
                      <a:r>
                        <a:rPr lang="es-MX" alt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febrero</a:t>
                      </a:r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28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MX" alt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febrero</a:t>
                      </a:r>
                      <a:r>
                        <a:rPr kumimoji="0" lang="es-MX" alt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es-MX" alt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kumimoji="0" lang="es-MX" alt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valuación del Jefe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Carta de Liberación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MX" dirty="0"/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Entrega de Calificaciónes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lang="es-MX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28</a:t>
                      </a:r>
                      <a:r>
                        <a:rPr 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 </a:t>
                      </a:r>
                      <a:r>
                        <a:rPr lang="es-MX" altLang="es-ES" sz="2000" b="1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de febrero </a:t>
                      </a:r>
                      <a:r>
                        <a:rPr lang="es-ES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202</a:t>
                      </a:r>
                      <a:r>
                        <a:rPr lang="es-MX" sz="2000" b="1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  <a:sym typeface="+mn-ea"/>
                        </a:rPr>
                        <a:t>5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s-MX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- - 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2" name="10 CuadroTexto"/>
          <p:cNvGrpSpPr/>
          <p:nvPr/>
        </p:nvGrpSpPr>
        <p:grpSpPr bwMode="auto">
          <a:xfrm>
            <a:off x="530225" y="130175"/>
            <a:ext cx="3529013" cy="1223963"/>
            <a:chOff x="161" y="899"/>
            <a:chExt cx="1747" cy="576"/>
          </a:xfrm>
        </p:grpSpPr>
        <p:pic>
          <p:nvPicPr>
            <p:cNvPr id="18487" name="10 CuadroTexto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" y="899"/>
              <a:ext cx="1747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69" name="Text Box 85"/>
            <p:cNvSpPr txBox="1">
              <a:spLocks noChangeArrowheads="1"/>
            </p:cNvSpPr>
            <p:nvPr/>
          </p:nvSpPr>
          <p:spPr bwMode="auto">
            <a:xfrm>
              <a:off x="405" y="945"/>
              <a:ext cx="1485" cy="304"/>
            </a:xfrm>
            <a:prstGeom prst="rect">
              <a:avLst/>
            </a:prstGeom>
            <a:gradFill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rgbClr val="6699FF"/>
                </a:gs>
              </a:gsLst>
              <a:lin ang="2700000" scaled="1"/>
            </a:gradFill>
            <a:ln w="9525" algn="ctr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s-MX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Servicio Social </a:t>
              </a:r>
            </a:p>
            <a:p>
              <a:pPr>
                <a:defRPr/>
              </a:pPr>
              <a:r>
                <a:rPr lang="es-MX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Calendario</a:t>
              </a:r>
            </a:p>
          </p:txBody>
        </p:sp>
      </p:grpSp>
      <p:grpSp>
        <p:nvGrpSpPr>
          <p:cNvPr id="7" name="3 Grupo"/>
          <p:cNvGrpSpPr/>
          <p:nvPr/>
        </p:nvGrpSpPr>
        <p:grpSpPr bwMode="auto">
          <a:xfrm>
            <a:off x="7235662" y="-8429"/>
            <a:ext cx="2044534" cy="1363104"/>
            <a:chOff x="-348" y="0"/>
            <a:chExt cx="18077" cy="12869"/>
          </a:xfrm>
        </p:grpSpPr>
        <p:pic>
          <p:nvPicPr>
            <p:cNvPr id="8" name="0 Imagen" descr="logo5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37" r="7848" b="11938"/>
            <a:stretch>
              <a:fillRect/>
            </a:stretch>
          </p:blipFill>
          <p:spPr bwMode="auto">
            <a:xfrm>
              <a:off x="645" y="0"/>
              <a:ext cx="14955" cy="11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-348" y="11056"/>
              <a:ext cx="18077" cy="1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upright="1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es-MX" sz="700" b="1" i="0" u="none" strike="noStrike" baseline="0">
                  <a:solidFill>
                    <a:srgbClr val="000000"/>
                  </a:solidFill>
                  <a:latin typeface="Gill Sans MT" panose="020B0502020104020203"/>
                </a:rPr>
                <a:t>Facultad de Contaduría y Administración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225</Words>
  <Application>Microsoft Office PowerPoint</Application>
  <PresentationFormat>Presentación en pantalla (4:3)</PresentationFormat>
  <Paragraphs>56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Arial</vt:lpstr>
      <vt:lpstr>Calibri</vt:lpstr>
      <vt:lpstr>Candara</vt:lpstr>
      <vt:lpstr>Gill Sans MT</vt:lpstr>
      <vt:lpstr>Tahoma</vt:lpstr>
      <vt:lpstr>Times New Roman</vt:lpstr>
      <vt:lpstr>Trebuchet MS</vt:lpstr>
      <vt:lpstr>Wingdings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Coordinación de S.S</dc:creator>
  <cp:lastModifiedBy>Garcia Rodriguez Carlos Antonio</cp:lastModifiedBy>
  <cp:revision>59</cp:revision>
  <cp:lastPrinted>2022-08-25T12:50:11Z</cp:lastPrinted>
  <dcterms:created xsi:type="dcterms:W3CDTF">2013-05-27T18:29:00Z</dcterms:created>
  <dcterms:modified xsi:type="dcterms:W3CDTF">2024-08-12T18:19:16Z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2058-11.2.0.10152</vt:lpwstr>
  </property>
</Properties>
</file>