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4" r:id="rId2"/>
    <p:sldId id="319" r:id="rId3"/>
    <p:sldId id="310" r:id="rId4"/>
    <p:sldId id="329" r:id="rId5"/>
    <p:sldId id="322" r:id="rId6"/>
    <p:sldId id="330" r:id="rId7"/>
    <p:sldId id="32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Cuauhtémoc Lemus Olald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FF"/>
    <a:srgbClr val="FF9900"/>
    <a:srgbClr val="000000"/>
    <a:srgbClr val="0000FF"/>
    <a:srgbClr val="CC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61" autoAdjust="0"/>
    <p:restoredTop sz="87986" autoAdjust="0"/>
  </p:normalViewPr>
  <p:slideViewPr>
    <p:cSldViewPr snapToGrid="0" snapToObjects="1">
      <p:cViewPr>
        <p:scale>
          <a:sx n="80" d="100"/>
          <a:sy n="80" d="100"/>
        </p:scale>
        <p:origin x="-59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s-MX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s-MX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s-MX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75219C26-00D6-41FA-B757-D6309C72E238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F9B8AD-55DB-4493-A1CE-BD723F95C33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CAEBD-367F-40F1-973B-F19F7339AC35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CAEBD-367F-40F1-973B-F19F7339AC35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CAEBD-367F-40F1-973B-F19F7339AC35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resentaci_n_de_Microsoft_Office_PowerPoint_97-2003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Presentaci_n_de_Microsoft_Office_PowerPoint_97-20032.ppt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graphicFrame>
        <p:nvGraphicFramePr>
          <p:cNvPr id="76805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76805" r:id="rId3" imgW="0" imgH="0" progId="PowerPoint.Show.8">
              <p:embed/>
            </p:oleObj>
          </a:graphicData>
        </a:graphic>
      </p:graphicFrame>
      <p:pic>
        <p:nvPicPr>
          <p:cNvPr id="76806" name="Picture 6" descr="portada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</p:spPr>
      </p:pic>
      <p:graphicFrame>
        <p:nvGraphicFramePr>
          <p:cNvPr id="76807" name="Rectangle 7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76807" r:id="rId5" imgW="0" imgH="0" progId="PowerPoint.Show.8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019800" cy="609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nterio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601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6078538" y="6580188"/>
            <a:ext cx="2362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 b="1" i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www.cimat.mx/ingsoft/MIS</a:t>
            </a:r>
            <a:endParaRPr lang="es-ES" sz="1200" b="1" i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Tahoma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Tahoma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Tahoma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Tahoma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Portada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0116" name="Picture 4" descr="port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</p:spPr>
      </p:pic>
      <p:sp>
        <p:nvSpPr>
          <p:cNvPr id="5" name="4 Rectángulo redondeado"/>
          <p:cNvSpPr/>
          <p:nvPr/>
        </p:nvSpPr>
        <p:spPr bwMode="auto">
          <a:xfrm>
            <a:off x="3384468" y="1579418"/>
            <a:ext cx="5530932" cy="1626920"/>
          </a:xfrm>
          <a:prstGeom prst="roundRect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2800" i="0" dirty="0" smtClean="0">
                <a:solidFill>
                  <a:schemeClr val="bg1"/>
                </a:solidFill>
                <a:latin typeface="Rockwell Extra Bold" pitchFamily="18" charset="0"/>
              </a:rPr>
              <a:t>Proyectos realizados en CIMAT Zacatecas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 Extra Bold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61719" y="3692873"/>
            <a:ext cx="6653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i="0" dirty="0" smtClean="0">
                <a:solidFill>
                  <a:srgbClr val="800000"/>
                </a:solidFill>
                <a:latin typeface="Rockwell Extra Bold" pitchFamily="18" charset="0"/>
              </a:rPr>
              <a:t>Dr. Cuauhtémoc Lemus </a:t>
            </a:r>
            <a:r>
              <a:rPr lang="es-MX" sz="2800" i="0" dirty="0" err="1" smtClean="0">
                <a:solidFill>
                  <a:srgbClr val="800000"/>
                </a:solidFill>
                <a:latin typeface="Rockwell Extra Bold" pitchFamily="18" charset="0"/>
              </a:rPr>
              <a:t>Olalde</a:t>
            </a:r>
            <a:endParaRPr lang="es-MX" sz="2800" i="0" dirty="0" smtClean="0">
              <a:solidFill>
                <a:srgbClr val="800000"/>
              </a:solidFill>
              <a:latin typeface="Rockwell Extra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Contenido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04800" y="1020763"/>
            <a:ext cx="6019800" cy="515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s-MX" noProof="1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s-MX" noProof="1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s-MX" noProof="1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s-MX" noProof="1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s-MX" noProof="1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har char="•"/>
            </a:pPr>
            <a:r>
              <a:rPr lang="es-MX" noProof="1" smtClean="0">
                <a:solidFill>
                  <a:schemeClr val="bg1"/>
                </a:solidFill>
                <a:latin typeface="+mn-lt"/>
              </a:rPr>
              <a:t>Experiencias y Lecciones aprendidas sobre los proyectos realizados en CIMAT Zacatecas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har char="•"/>
            </a:pPr>
            <a:endParaRPr lang="es-MX" noProof="1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har char="•"/>
            </a:pPr>
            <a:endParaRPr lang="es-MX" noProof="1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har char="•"/>
            </a:pPr>
            <a:endParaRPr lang="es-MX" noProof="1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har char="•"/>
            </a:pPr>
            <a:endParaRPr lang="es-MX" noProof="1" smtClean="0">
              <a:solidFill>
                <a:schemeClr val="bg1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har char="•"/>
            </a:pPr>
            <a:endParaRPr lang="es-MX" sz="2000" i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400800" y="228600"/>
            <a:ext cx="0" cy="56388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152" name="Rectangl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705600" y="711200"/>
            <a:ext cx="1447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 lIns="18000" tIns="0" rIns="18000" bIns="0" anchor="ctr"/>
          <a:lstStyle/>
          <a:p>
            <a:pPr algn="r">
              <a:spcBef>
                <a:spcPct val="50000"/>
              </a:spcBef>
            </a:pPr>
            <a:r>
              <a:rPr lang="en-US" sz="1200" b="1" i="0" dirty="0" smtClean="0">
                <a:solidFill>
                  <a:schemeClr val="bg1"/>
                </a:solidFill>
                <a:latin typeface="Arial" charset="0"/>
              </a:rPr>
              <a:t>¿</a:t>
            </a:r>
            <a:r>
              <a:rPr lang="en-US" sz="1200" b="1" i="0" dirty="0" err="1" smtClean="0">
                <a:solidFill>
                  <a:schemeClr val="bg1"/>
                </a:solidFill>
                <a:latin typeface="Arial" charset="0"/>
              </a:rPr>
              <a:t>Qué</a:t>
            </a:r>
            <a:r>
              <a:rPr lang="en-US" sz="1200" b="1" i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200" b="1" i="0" dirty="0" err="1" smtClean="0">
                <a:solidFill>
                  <a:schemeClr val="bg1"/>
                </a:solidFill>
                <a:latin typeface="Arial" charset="0"/>
              </a:rPr>
              <a:t>estamos</a:t>
            </a:r>
            <a:r>
              <a:rPr lang="en-US" sz="1200" b="1" i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200" b="1" i="0" dirty="0" err="1" smtClean="0">
                <a:solidFill>
                  <a:schemeClr val="bg1"/>
                </a:solidFill>
                <a:latin typeface="Arial" charset="0"/>
              </a:rPr>
              <a:t>haciendo</a:t>
            </a:r>
            <a:r>
              <a:rPr lang="en-US" sz="1200" b="1" i="0" dirty="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1200" b="1" i="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91153" name="Picture 17" descr="boton_der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8500" y="715963"/>
            <a:ext cx="304800" cy="304800"/>
          </a:xfrm>
          <a:prstGeom prst="rect">
            <a:avLst/>
          </a:prstGeom>
          <a:noFill/>
        </p:spPr>
      </p:pic>
      <p:sp>
        <p:nvSpPr>
          <p:cNvPr id="91154" name="Rectangle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05600" y="1601363"/>
            <a:ext cx="1447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 lIns="18000" tIns="0" rIns="18000" bIns="0" anchor="ctr"/>
          <a:lstStyle/>
          <a:p>
            <a:pPr algn="r">
              <a:spcBef>
                <a:spcPct val="20000"/>
              </a:spcBef>
            </a:pPr>
            <a:r>
              <a:rPr lang="en-US" sz="1200" b="1" i="0" dirty="0" smtClean="0">
                <a:solidFill>
                  <a:schemeClr val="bg1"/>
                </a:solidFill>
                <a:latin typeface="Arial" charset="0"/>
              </a:rPr>
              <a:t>¿A </a:t>
            </a:r>
            <a:r>
              <a:rPr lang="en-US" sz="1200" b="1" i="0" dirty="0" err="1" smtClean="0">
                <a:solidFill>
                  <a:schemeClr val="bg1"/>
                </a:solidFill>
                <a:latin typeface="Arial" charset="0"/>
              </a:rPr>
              <a:t>donde</a:t>
            </a:r>
            <a:r>
              <a:rPr lang="en-US" sz="1200" b="1" i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200" b="1" i="0" dirty="0" err="1" smtClean="0">
                <a:solidFill>
                  <a:schemeClr val="bg1"/>
                </a:solidFill>
                <a:latin typeface="Arial" charset="0"/>
              </a:rPr>
              <a:t>queremos</a:t>
            </a:r>
            <a:r>
              <a:rPr lang="en-US" sz="1200" b="1" i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200" b="1" i="0" dirty="0" err="1" smtClean="0">
                <a:solidFill>
                  <a:schemeClr val="bg1"/>
                </a:solidFill>
                <a:latin typeface="Arial" charset="0"/>
              </a:rPr>
              <a:t>incidir</a:t>
            </a:r>
            <a:r>
              <a:rPr lang="en-US" sz="1200" b="1" i="0" dirty="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1200" b="1" i="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91155" name="Picture 19" descr="boton_der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8500" y="1623588"/>
            <a:ext cx="304800" cy="304800"/>
          </a:xfrm>
          <a:prstGeom prst="rect">
            <a:avLst/>
          </a:prstGeom>
          <a:noFill/>
        </p:spPr>
      </p:pic>
      <p:sp>
        <p:nvSpPr>
          <p:cNvPr id="91159" name="Rectangle 2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05600" y="2028400"/>
            <a:ext cx="1447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 lIns="18000" tIns="0" rIns="18000" bIns="0" anchor="ctr"/>
          <a:lstStyle/>
          <a:p>
            <a:pPr algn="r">
              <a:spcBef>
                <a:spcPct val="20000"/>
              </a:spcBef>
            </a:pPr>
            <a:r>
              <a:rPr lang="en-US" sz="1200" b="1" i="0" dirty="0" err="1" smtClean="0">
                <a:solidFill>
                  <a:schemeClr val="bg1"/>
                </a:solidFill>
                <a:latin typeface="Arial" charset="0"/>
              </a:rPr>
              <a:t>UNiITT</a:t>
            </a:r>
            <a:endParaRPr lang="en-US" sz="1200" b="1" i="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91160" name="Picture 24" descr="boton_der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8500" y="2068088"/>
            <a:ext cx="304800" cy="304800"/>
          </a:xfrm>
          <a:prstGeom prst="rect">
            <a:avLst/>
          </a:prstGeom>
          <a:noFill/>
        </p:spPr>
      </p:pic>
      <p:sp>
        <p:nvSpPr>
          <p:cNvPr id="27" name="26 Rectángulo redondeado"/>
          <p:cNvSpPr/>
          <p:nvPr/>
        </p:nvSpPr>
        <p:spPr bwMode="auto">
          <a:xfrm>
            <a:off x="0" y="6614556"/>
            <a:ext cx="4169227" cy="1800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27 Rectángulo redondeado"/>
          <p:cNvSpPr/>
          <p:nvPr/>
        </p:nvSpPr>
        <p:spPr bwMode="auto">
          <a:xfrm>
            <a:off x="4169227" y="6638306"/>
            <a:ext cx="4220524" cy="21969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Rectangl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703625" y="1101100"/>
            <a:ext cx="1447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 lIns="18000" tIns="0" rIns="18000" bIns="0" anchor="ctr"/>
          <a:lstStyle/>
          <a:p>
            <a:pPr algn="r">
              <a:spcBef>
                <a:spcPct val="50000"/>
              </a:spcBef>
            </a:pPr>
            <a:r>
              <a:rPr lang="en-US" sz="1200" b="1" i="0" dirty="0" smtClean="0">
                <a:solidFill>
                  <a:schemeClr val="bg1"/>
                </a:solidFill>
                <a:latin typeface="Arial" charset="0"/>
              </a:rPr>
              <a:t>¿</a:t>
            </a:r>
            <a:r>
              <a:rPr lang="en-US" sz="1200" b="1" i="0" dirty="0" err="1" smtClean="0">
                <a:solidFill>
                  <a:schemeClr val="bg1"/>
                </a:solidFill>
                <a:latin typeface="Arial" charset="0"/>
              </a:rPr>
              <a:t>Qué</a:t>
            </a:r>
            <a:r>
              <a:rPr lang="en-US" sz="1200" b="1" i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200" b="1" i="0" dirty="0" err="1" smtClean="0">
                <a:solidFill>
                  <a:schemeClr val="bg1"/>
                </a:solidFill>
                <a:latin typeface="Arial" charset="0"/>
              </a:rPr>
              <a:t>hemos</a:t>
            </a:r>
            <a:r>
              <a:rPr lang="en-US" sz="1200" b="1" i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200" b="1" i="0" dirty="0" err="1" smtClean="0">
                <a:solidFill>
                  <a:schemeClr val="bg1"/>
                </a:solidFill>
                <a:latin typeface="Arial" charset="0"/>
              </a:rPr>
              <a:t>hecho</a:t>
            </a:r>
            <a:r>
              <a:rPr lang="en-US" sz="1200" b="1" i="0" dirty="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1200" b="1" i="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30" name="Picture 17" descr="boton_der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525" y="110586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MX" dirty="0" smtClean="0"/>
              <a:t>¿Qué hemos hecho?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 bwMode="auto">
          <a:xfrm>
            <a:off x="0" y="6614556"/>
            <a:ext cx="4169227" cy="1800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4169227" y="6638306"/>
            <a:ext cx="4220524" cy="21969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304800" y="990600"/>
            <a:ext cx="8534400" cy="48768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s-MX" sz="2800" i="0" kern="0" dirty="0" smtClean="0">
                <a:solidFill>
                  <a:schemeClr val="bg1"/>
                </a:solidFill>
                <a:latin typeface="+mn-lt"/>
              </a:rPr>
              <a:t>Elaboración de propuestas para someterlas a Convocatorias </a:t>
            </a:r>
            <a:r>
              <a:rPr lang="es-MX" sz="2800" i="0" kern="0" dirty="0" err="1" smtClean="0">
                <a:solidFill>
                  <a:schemeClr val="bg1"/>
                </a:solidFill>
                <a:latin typeface="+mn-lt"/>
              </a:rPr>
              <a:t>CONACyT</a:t>
            </a:r>
            <a:endParaRPr lang="es-MX" sz="2800" i="0" kern="0" dirty="0" smtClean="0">
              <a:solidFill>
                <a:schemeClr val="bg1"/>
              </a:solidFill>
              <a:latin typeface="+mn-lt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Proyectos</a:t>
            </a:r>
            <a:r>
              <a:rPr kumimoji="0" lang="es-MX" sz="2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de Innovación, de Desarrollo o de Innovación Tecnológica</a:t>
            </a:r>
            <a:endParaRPr kumimoji="0" lang="es-MX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  <a:p>
            <a:pPr marL="1200150" lvl="2" indent="-28575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MX" i="0" kern="0" dirty="0" smtClean="0">
                <a:solidFill>
                  <a:schemeClr val="bg1"/>
                </a:solidFill>
                <a:latin typeface="+mn-lt"/>
              </a:rPr>
              <a:t>Empresa de Alimentos en Monterrey (</a:t>
            </a:r>
            <a:r>
              <a:rPr lang="es-MX" sz="2100" i="0" kern="0" dirty="0" smtClean="0">
                <a:solidFill>
                  <a:schemeClr val="bg1"/>
                </a:solidFill>
                <a:latin typeface="+mn-lt"/>
              </a:rPr>
              <a:t>Propuesta Técnica</a:t>
            </a:r>
            <a:r>
              <a:rPr lang="es-MX" i="0" kern="0" dirty="0" smtClean="0">
                <a:solidFill>
                  <a:schemeClr val="bg1"/>
                </a:solidFill>
                <a:latin typeface="+mn-lt"/>
              </a:rPr>
              <a:t>)</a:t>
            </a:r>
          </a:p>
          <a:p>
            <a:pPr marL="1200150" lvl="2" indent="-285750" algn="just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Empresa de Planeación</a:t>
            </a:r>
            <a:r>
              <a:rPr kumimoji="0" lang="es-MX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en Monterrey (</a:t>
            </a:r>
            <a:r>
              <a:rPr kumimoji="0" lang="es-MX" sz="21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Propuesta Completa</a:t>
            </a:r>
            <a:r>
              <a:rPr kumimoji="0" lang="es-MX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1200150" lvl="2" indent="-28575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MX" i="0" kern="0" baseline="0" dirty="0" smtClean="0">
                <a:solidFill>
                  <a:schemeClr val="bg1"/>
                </a:solidFill>
                <a:latin typeface="+mn-lt"/>
              </a:rPr>
              <a:t>Empresa</a:t>
            </a:r>
            <a:r>
              <a:rPr lang="es-MX" i="0" kern="0" dirty="0" smtClean="0">
                <a:solidFill>
                  <a:schemeClr val="bg1"/>
                </a:solidFill>
                <a:latin typeface="+mn-lt"/>
              </a:rPr>
              <a:t> Telecomunicaciones en Zacatecas (</a:t>
            </a:r>
            <a:r>
              <a:rPr lang="es-MX" sz="2100" i="0" kern="0" dirty="0" smtClean="0">
                <a:solidFill>
                  <a:schemeClr val="bg1"/>
                </a:solidFill>
                <a:latin typeface="+mn-lt"/>
              </a:rPr>
              <a:t>Propuesta Completa</a:t>
            </a:r>
            <a:r>
              <a:rPr lang="es-MX" i="0" kern="0" dirty="0" smtClean="0">
                <a:solidFill>
                  <a:schemeClr val="bg1"/>
                </a:solidFill>
                <a:latin typeface="+mn-lt"/>
              </a:rPr>
              <a:t>)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800" i="0" kern="0" dirty="0" err="1" smtClean="0">
                <a:solidFill>
                  <a:schemeClr val="bg1"/>
                </a:solidFill>
                <a:latin typeface="+mn-lt"/>
              </a:rPr>
              <a:t>Reportes</a:t>
            </a:r>
            <a:r>
              <a:rPr lang="en-US" sz="2800" i="0" kern="0" dirty="0" smtClean="0">
                <a:solidFill>
                  <a:schemeClr val="bg1"/>
                </a:solidFill>
                <a:latin typeface="+mn-lt"/>
              </a:rPr>
              <a:t> de </a:t>
            </a:r>
            <a:r>
              <a:rPr lang="en-US" sz="2800" i="0" kern="0" dirty="0" err="1" smtClean="0">
                <a:solidFill>
                  <a:schemeClr val="bg1"/>
                </a:solidFill>
                <a:latin typeface="+mn-lt"/>
              </a:rPr>
              <a:t>Investigación</a:t>
            </a:r>
            <a:r>
              <a:rPr lang="en-US" sz="2800" i="0" kern="0" dirty="0" smtClean="0">
                <a:solidFill>
                  <a:schemeClr val="bg1"/>
                </a:solidFill>
                <a:latin typeface="+mn-lt"/>
              </a:rPr>
              <a:t> a </a:t>
            </a:r>
            <a:r>
              <a:rPr lang="en-US" sz="2800" i="0" kern="0" dirty="0" err="1" smtClean="0">
                <a:solidFill>
                  <a:schemeClr val="bg1"/>
                </a:solidFill>
                <a:latin typeface="+mn-lt"/>
              </a:rPr>
              <a:t>Gobierno</a:t>
            </a:r>
            <a:r>
              <a:rPr lang="en-US" sz="2800" i="0" kern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i="0" kern="0" dirty="0" err="1" smtClean="0">
                <a:solidFill>
                  <a:schemeClr val="bg1"/>
                </a:solidFill>
                <a:latin typeface="+mn-lt"/>
              </a:rPr>
              <a:t>Estatal</a:t>
            </a:r>
            <a:r>
              <a:rPr lang="en-US" sz="2800" i="0" kern="0" dirty="0" smtClean="0">
                <a:solidFill>
                  <a:schemeClr val="bg1"/>
                </a:solidFill>
                <a:latin typeface="+mn-lt"/>
              </a:rPr>
              <a:t> de Zacatecas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  <a:defRPr/>
            </a:pPr>
            <a:r>
              <a:rPr lang="es-MX" i="0" kern="0" dirty="0" smtClean="0">
                <a:solidFill>
                  <a:schemeClr val="bg1"/>
                </a:solidFill>
                <a:latin typeface="+mn-lt"/>
              </a:rPr>
              <a:t>Contraste de herramientas de planeación </a:t>
            </a:r>
          </a:p>
          <a:p>
            <a:pPr marL="1200150" lvl="2" indent="-285750" algn="just">
              <a:spcBef>
                <a:spcPct val="20000"/>
              </a:spcBef>
              <a:buFont typeface="Wingdings" pitchFamily="2" charset="2"/>
              <a:buChar char="§"/>
            </a:pPr>
            <a:endParaRPr kumimoji="0" lang="es-MX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6" name="Picture 8" descr="boton_izq">
            <a:hlinkClick r:id="rId3" action="ppaction://hlinksldjump" tooltip="Contenido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172200"/>
            <a:ext cx="304800" cy="304800"/>
          </a:xfrm>
          <a:prstGeom prst="rect">
            <a:avLst/>
          </a:prstGeom>
          <a:noFill/>
        </p:spPr>
      </p:pic>
      <p:sp>
        <p:nvSpPr>
          <p:cNvPr id="9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1341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800" b="1" i="0" dirty="0">
                <a:solidFill>
                  <a:schemeClr val="folHlink"/>
                </a:solidFill>
              </a:rPr>
              <a:t>Contenido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MX" dirty="0" smtClean="0"/>
              <a:t>¿Qué estamos haciendo?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 bwMode="auto">
          <a:xfrm>
            <a:off x="0" y="6614556"/>
            <a:ext cx="4169227" cy="1800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4169227" y="6638306"/>
            <a:ext cx="4220524" cy="21969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304800" y="990600"/>
            <a:ext cx="85344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s-MX" sz="2800" i="0" kern="0" dirty="0" smtClean="0">
                <a:solidFill>
                  <a:schemeClr val="bg1"/>
                </a:solidFill>
                <a:latin typeface="+mn-lt"/>
              </a:rPr>
              <a:t>Proyectos con IES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  <a:defRPr/>
            </a:pPr>
            <a:r>
              <a:rPr lang="es-MX" i="0" kern="0" dirty="0" smtClean="0">
                <a:solidFill>
                  <a:schemeClr val="bg1"/>
                </a:solidFill>
                <a:latin typeface="+mn-lt"/>
              </a:rPr>
              <a:t>Aplicaciones que requieren de otras disciplinas para la solución (modelación estadística-matemática)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s-MX" sz="2800" i="0" kern="0" dirty="0" smtClean="0">
                <a:solidFill>
                  <a:schemeClr val="bg1"/>
                </a:solidFill>
                <a:latin typeface="+mn-lt"/>
              </a:rPr>
              <a:t>Proyectos con Empresas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  <a:defRPr/>
            </a:pPr>
            <a:r>
              <a:rPr lang="es-MX" i="0" kern="0" dirty="0" smtClean="0">
                <a:solidFill>
                  <a:schemeClr val="bg1"/>
                </a:solidFill>
                <a:latin typeface="+mn-lt"/>
              </a:rPr>
              <a:t>Modelo de Negocio, buscando convocatoria </a:t>
            </a:r>
            <a:r>
              <a:rPr lang="es-MX" i="0" kern="0" dirty="0" err="1" smtClean="0">
                <a:solidFill>
                  <a:schemeClr val="bg1"/>
                </a:solidFill>
                <a:latin typeface="+mn-lt"/>
              </a:rPr>
              <a:t>CONACyT</a:t>
            </a:r>
            <a:endParaRPr lang="es-MX" i="0" kern="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s-MX" sz="2800" i="0" kern="0" dirty="0" smtClean="0">
                <a:solidFill>
                  <a:schemeClr val="bg1"/>
                </a:solidFill>
                <a:latin typeface="+mn-lt"/>
              </a:rPr>
              <a:t>Proyectos con Gobiernos Estatales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Sistema</a:t>
            </a:r>
            <a:r>
              <a:rPr kumimoji="0" lang="es-MX" sz="2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Integral de Gestión Operativa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s-MX" i="0" kern="0" baseline="0" dirty="0" smtClean="0">
                <a:solidFill>
                  <a:schemeClr val="bg1"/>
                </a:solidFill>
                <a:latin typeface="+mn-lt"/>
              </a:rPr>
              <a:t>Juicios Civiles</a:t>
            </a:r>
            <a:endParaRPr lang="es-MX" i="0" kern="0" dirty="0" smtClean="0">
              <a:solidFill>
                <a:schemeClr val="bg1"/>
              </a:solidFill>
            </a:endParaRPr>
          </a:p>
          <a:p>
            <a:pPr marL="285750" indent="-285750" algn="just">
              <a:spcBef>
                <a:spcPct val="20000"/>
              </a:spcBef>
              <a:buFontTx/>
              <a:buChar char="–"/>
              <a:defRPr/>
            </a:pPr>
            <a:endParaRPr lang="es-MX" i="0" kern="0" dirty="0" smtClean="0">
              <a:solidFill>
                <a:schemeClr val="bg1"/>
              </a:solidFill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s-MX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6" name="Picture 8" descr="boton_izq">
            <a:hlinkClick r:id="rId3" action="ppaction://hlinksldjump" tooltip="Contenido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172200"/>
            <a:ext cx="304800" cy="304800"/>
          </a:xfrm>
          <a:prstGeom prst="rect">
            <a:avLst/>
          </a:prstGeom>
          <a:noFill/>
        </p:spPr>
      </p:pic>
      <p:sp>
        <p:nvSpPr>
          <p:cNvPr id="9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1341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800" b="1" i="0" dirty="0">
                <a:solidFill>
                  <a:schemeClr val="folHlink"/>
                </a:solidFill>
              </a:rPr>
              <a:t>Contenido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¿A dónde queremos incidir?</a:t>
            </a:r>
            <a:endParaRPr lang="es-MX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dirty="0" smtClean="0"/>
              <a:t>Aplicaciones/Sistemas de impacto Nacional</a:t>
            </a:r>
          </a:p>
          <a:p>
            <a:pPr lvl="1">
              <a:lnSpc>
                <a:spcPct val="90000"/>
              </a:lnSpc>
            </a:pPr>
            <a:r>
              <a:rPr lang="es-MX" dirty="0" err="1" smtClean="0"/>
              <a:t>SaaS</a:t>
            </a:r>
            <a:r>
              <a:rPr lang="es-MX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s-MX" dirty="0" smtClean="0"/>
              <a:t>Gobierno</a:t>
            </a:r>
          </a:p>
          <a:p>
            <a:pPr lvl="2">
              <a:lnSpc>
                <a:spcPct val="90000"/>
              </a:lnSpc>
            </a:pPr>
            <a:r>
              <a:rPr lang="es-MX" dirty="0" smtClean="0"/>
              <a:t>Sector Salud</a:t>
            </a:r>
          </a:p>
          <a:p>
            <a:pPr lvl="2">
              <a:lnSpc>
                <a:spcPct val="90000"/>
              </a:lnSpc>
            </a:pPr>
            <a:r>
              <a:rPr lang="es-MX" dirty="0" smtClean="0"/>
              <a:t>Dispositivos Móviles</a:t>
            </a:r>
          </a:p>
          <a:p>
            <a:pPr>
              <a:lnSpc>
                <a:spcPct val="90000"/>
              </a:lnSpc>
            </a:pPr>
            <a:r>
              <a:rPr lang="es-MX" dirty="0" smtClean="0"/>
              <a:t>Oportunidad de publicar resultados</a:t>
            </a:r>
          </a:p>
          <a:p>
            <a:pPr>
              <a:lnSpc>
                <a:spcPct val="90000"/>
              </a:lnSpc>
            </a:pPr>
            <a:r>
              <a:rPr lang="es-MX" dirty="0" smtClean="0"/>
              <a:t>Red de Innovación</a:t>
            </a:r>
          </a:p>
          <a:p>
            <a:pPr lvl="1">
              <a:lnSpc>
                <a:spcPct val="90000"/>
              </a:lnSpc>
            </a:pPr>
            <a:r>
              <a:rPr lang="es-MX" dirty="0" smtClean="0"/>
              <a:t>Aprovechar fortalezas de los miembros</a:t>
            </a:r>
          </a:p>
          <a:p>
            <a:pPr lvl="1">
              <a:lnSpc>
                <a:spcPct val="90000"/>
              </a:lnSpc>
            </a:pPr>
            <a:r>
              <a:rPr lang="es-MX" dirty="0" smtClean="0"/>
              <a:t>Que los miembros aprovechen las fortalezas de CIMAT</a:t>
            </a:r>
          </a:p>
          <a:p>
            <a:pPr>
              <a:lnSpc>
                <a:spcPct val="90000"/>
              </a:lnSpc>
            </a:pPr>
            <a:endParaRPr lang="es-MX" dirty="0" smtClean="0"/>
          </a:p>
        </p:txBody>
      </p:sp>
      <p:sp>
        <p:nvSpPr>
          <p:cNvPr id="7" name="6 Rectángulo redondeado"/>
          <p:cNvSpPr/>
          <p:nvPr/>
        </p:nvSpPr>
        <p:spPr bwMode="auto">
          <a:xfrm>
            <a:off x="0" y="6614556"/>
            <a:ext cx="4169227" cy="1800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4169227" y="6638306"/>
            <a:ext cx="4220524" cy="21969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9" name="Picture 8" descr="boton_izq">
            <a:hlinkClick r:id="rId2" action="ppaction://hlinksldjump" tooltip="Contenido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172200"/>
            <a:ext cx="304800" cy="304800"/>
          </a:xfrm>
          <a:prstGeom prst="rect">
            <a:avLst/>
          </a:prstGeom>
          <a:noFill/>
        </p:spPr>
      </p:pic>
      <p:sp>
        <p:nvSpPr>
          <p:cNvPr id="10" name="Text Box 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1341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800" b="1" i="0" dirty="0">
                <a:solidFill>
                  <a:schemeClr val="folHlink"/>
                </a:solidFill>
              </a:rPr>
              <a:t>Contenido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¿A dónde queremos incidir?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 bwMode="auto">
          <a:xfrm>
            <a:off x="0" y="6614556"/>
            <a:ext cx="4169227" cy="1800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4169227" y="6638306"/>
            <a:ext cx="4220524" cy="21969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9" name="Picture 8" descr="boton_izq">
            <a:hlinkClick r:id="rId2" action="ppaction://hlinksldjump" tooltip="Contenido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172200"/>
            <a:ext cx="304800" cy="304800"/>
          </a:xfrm>
          <a:prstGeom prst="rect">
            <a:avLst/>
          </a:prstGeom>
          <a:noFill/>
        </p:spPr>
      </p:pic>
      <p:sp>
        <p:nvSpPr>
          <p:cNvPr id="10" name="Text Box 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1341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800" b="1" i="0" dirty="0">
                <a:solidFill>
                  <a:schemeClr val="folHlink"/>
                </a:solidFill>
              </a:rPr>
              <a:t>Contenido</a:t>
            </a:r>
          </a:p>
        </p:txBody>
      </p:sp>
      <p:grpSp>
        <p:nvGrpSpPr>
          <p:cNvPr id="12" name="11 Grupo"/>
          <p:cNvGrpSpPr/>
          <p:nvPr/>
        </p:nvGrpSpPr>
        <p:grpSpPr>
          <a:xfrm>
            <a:off x="354400" y="1158850"/>
            <a:ext cx="4191002" cy="4373564"/>
            <a:chOff x="4724400" y="1158850"/>
            <a:chExt cx="4191002" cy="4373564"/>
          </a:xfrm>
        </p:grpSpPr>
        <p:sp>
          <p:nvSpPr>
            <p:cNvPr id="13" name="Rectángulo redondeado 6"/>
            <p:cNvSpPr>
              <a:spLocks noChangeArrowheads="1"/>
            </p:cNvSpPr>
            <p:nvPr/>
          </p:nvSpPr>
          <p:spPr bwMode="auto">
            <a:xfrm>
              <a:off x="4724400" y="4503713"/>
              <a:ext cx="2743200" cy="1028700"/>
            </a:xfrm>
            <a:prstGeom prst="roundRect">
              <a:avLst>
                <a:gd name="adj" fmla="val 16667"/>
              </a:avLst>
            </a:prstGeom>
            <a:solidFill>
              <a:srgbClr val="F79646"/>
            </a:solidFill>
            <a:ln w="9525">
              <a:solidFill>
                <a:srgbClr val="E46C0A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s-ES_tradnl" sz="2000" dirty="0">
                  <a:solidFill>
                    <a:srgbClr val="FFFFFF"/>
                  </a:solidFill>
                  <a:latin typeface="Calibri" charset="0"/>
                </a:rPr>
                <a:t>Infraestructura Física</a:t>
              </a:r>
            </a:p>
          </p:txBody>
        </p:sp>
        <p:sp>
          <p:nvSpPr>
            <p:cNvPr id="14" name="Rectángulo redondeado 11"/>
            <p:cNvSpPr>
              <a:spLocks noChangeArrowheads="1"/>
            </p:cNvSpPr>
            <p:nvPr/>
          </p:nvSpPr>
          <p:spPr bwMode="auto">
            <a:xfrm>
              <a:off x="4724400" y="3673450"/>
              <a:ext cx="2743200" cy="769938"/>
            </a:xfrm>
            <a:prstGeom prst="roundRect">
              <a:avLst>
                <a:gd name="adj" fmla="val 16667"/>
              </a:avLst>
            </a:prstGeom>
            <a:solidFill>
              <a:srgbClr val="77933C"/>
            </a:solidFill>
            <a:ln w="9525">
              <a:solidFill>
                <a:srgbClr val="4F6228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s-ES_tradnl" sz="2000" b="1" dirty="0">
                  <a:solidFill>
                    <a:srgbClr val="FFFFFF"/>
                  </a:solidFill>
                  <a:latin typeface="Calibri" charset="0"/>
                </a:rPr>
                <a:t>Infraestructura Tecnológica</a:t>
              </a:r>
            </a:p>
          </p:txBody>
        </p:sp>
        <p:sp>
          <p:nvSpPr>
            <p:cNvPr id="15" name="Rectángulo redondeado 12"/>
            <p:cNvSpPr>
              <a:spLocks noChangeArrowheads="1"/>
            </p:cNvSpPr>
            <p:nvPr/>
          </p:nvSpPr>
          <p:spPr bwMode="auto">
            <a:xfrm>
              <a:off x="4724400" y="2835250"/>
              <a:ext cx="2743200" cy="769938"/>
            </a:xfrm>
            <a:prstGeom prst="roundRect">
              <a:avLst>
                <a:gd name="adj" fmla="val 16667"/>
              </a:avLst>
            </a:prstGeom>
            <a:solidFill>
              <a:srgbClr val="77933C"/>
            </a:solidFill>
            <a:ln w="9525">
              <a:solidFill>
                <a:srgbClr val="4F6228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s-ES_tradnl" sz="2000" dirty="0" smtClean="0">
                  <a:solidFill>
                    <a:srgbClr val="FFFFFF"/>
                  </a:solidFill>
                  <a:latin typeface="Calibri" charset="0"/>
                </a:rPr>
                <a:t>Desarrollo de</a:t>
              </a:r>
            </a:p>
            <a:p>
              <a:pPr>
                <a:defRPr/>
              </a:pPr>
              <a:r>
                <a:rPr lang="es-ES_tradnl" sz="2000" dirty="0" smtClean="0">
                  <a:solidFill>
                    <a:srgbClr val="FFFFFF"/>
                  </a:solidFill>
                  <a:latin typeface="Calibri" charset="0"/>
                </a:rPr>
                <a:t>Software</a:t>
              </a:r>
              <a:endParaRPr lang="es-ES_tradnl" sz="2000" dirty="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6" name="Rectángulo redondeado 13"/>
            <p:cNvSpPr>
              <a:spLocks noChangeArrowheads="1"/>
            </p:cNvSpPr>
            <p:nvPr/>
          </p:nvSpPr>
          <p:spPr bwMode="auto">
            <a:xfrm>
              <a:off x="4724400" y="1997050"/>
              <a:ext cx="2743200" cy="7699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s-ES_tradnl" sz="2000" dirty="0">
                  <a:solidFill>
                    <a:srgbClr val="FFFFFF"/>
                  </a:solidFill>
                  <a:latin typeface="Calibri" charset="0"/>
                </a:rPr>
                <a:t>Procesos de Negocio</a:t>
              </a:r>
            </a:p>
          </p:txBody>
        </p:sp>
        <p:sp>
          <p:nvSpPr>
            <p:cNvPr id="17" name="Rectángulo redondeado 14"/>
            <p:cNvSpPr>
              <a:spLocks noChangeArrowheads="1"/>
            </p:cNvSpPr>
            <p:nvPr/>
          </p:nvSpPr>
          <p:spPr bwMode="auto">
            <a:xfrm>
              <a:off x="4724400" y="1158850"/>
              <a:ext cx="2743200" cy="7699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s-ES_tradnl" sz="2000" dirty="0">
                  <a:solidFill>
                    <a:srgbClr val="FFFFFF"/>
                  </a:solidFill>
                  <a:latin typeface="Calibri" charset="0"/>
                </a:rPr>
                <a:t>Toma </a:t>
              </a:r>
              <a:r>
                <a:rPr lang="es-ES_tradnl" sz="2000" dirty="0" smtClean="0">
                  <a:solidFill>
                    <a:srgbClr val="FFFFFF"/>
                  </a:solidFill>
                  <a:latin typeface="Calibri" charset="0"/>
                </a:rPr>
                <a:t>de</a:t>
              </a:r>
            </a:p>
            <a:p>
              <a:pPr>
                <a:defRPr/>
              </a:pPr>
              <a:r>
                <a:rPr lang="es-ES_tradnl" sz="2000" dirty="0" smtClean="0">
                  <a:solidFill>
                    <a:srgbClr val="FFFFFF"/>
                  </a:solidFill>
                  <a:latin typeface="Calibri" charset="0"/>
                </a:rPr>
                <a:t>Decisiones</a:t>
              </a:r>
              <a:endParaRPr lang="es-ES_tradnl" sz="2000" dirty="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8" name="Rectángulo redondeado 15"/>
            <p:cNvSpPr>
              <a:spLocks noChangeArrowheads="1"/>
            </p:cNvSpPr>
            <p:nvPr/>
          </p:nvSpPr>
          <p:spPr bwMode="auto">
            <a:xfrm rot="16200000">
              <a:off x="7425533" y="2953518"/>
              <a:ext cx="1608138" cy="1371601"/>
            </a:xfrm>
            <a:prstGeom prst="roundRect">
              <a:avLst>
                <a:gd name="adj" fmla="val 16667"/>
              </a:avLst>
            </a:prstGeom>
            <a:solidFill>
              <a:srgbClr val="77933C"/>
            </a:solidFill>
            <a:ln w="9525">
              <a:solidFill>
                <a:srgbClr val="4F6228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vert="vert"/>
            <a:lstStyle/>
            <a:p>
              <a:pPr>
                <a:defRPr/>
              </a:pPr>
              <a:r>
                <a:rPr lang="es-ES_tradnl" sz="1600" dirty="0" smtClean="0">
                  <a:solidFill>
                    <a:srgbClr val="FFFFFF"/>
                  </a:solidFill>
                  <a:latin typeface="Calibri" charset="0"/>
                </a:rPr>
                <a:t>Gestión </a:t>
              </a:r>
              <a:r>
                <a:rPr lang="es-ES_tradnl" sz="1600" dirty="0">
                  <a:solidFill>
                    <a:srgbClr val="FFFFFF"/>
                  </a:solidFill>
                  <a:latin typeface="Calibri" charset="0"/>
                </a:rPr>
                <a:t>de Servicios Tecnológicos</a:t>
              </a:r>
            </a:p>
          </p:txBody>
        </p:sp>
        <p:sp>
          <p:nvSpPr>
            <p:cNvPr id="19" name="Rectángulo redondeado 16"/>
            <p:cNvSpPr>
              <a:spLocks noChangeArrowheads="1"/>
            </p:cNvSpPr>
            <p:nvPr/>
          </p:nvSpPr>
          <p:spPr bwMode="auto">
            <a:xfrm rot="16200000">
              <a:off x="7724774" y="4341788"/>
              <a:ext cx="990602" cy="1390650"/>
            </a:xfrm>
            <a:prstGeom prst="roundRect">
              <a:avLst>
                <a:gd name="adj" fmla="val 16667"/>
              </a:avLst>
            </a:prstGeom>
            <a:solidFill>
              <a:srgbClr val="F79646"/>
            </a:solidFill>
            <a:ln w="9525">
              <a:solidFill>
                <a:srgbClr val="E46C0A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vert="vert"/>
            <a:lstStyle/>
            <a:p>
              <a:pPr algn="ctr">
                <a:defRPr/>
              </a:pPr>
              <a:r>
                <a:rPr lang="es-ES_tradnl" sz="1400" dirty="0" smtClean="0">
                  <a:solidFill>
                    <a:srgbClr val="FFFFFF"/>
                  </a:solidFill>
                  <a:latin typeface="Calibri" charset="0"/>
                </a:rPr>
                <a:t>Mantenimiento</a:t>
              </a:r>
              <a:endParaRPr lang="es-ES_tradnl" dirty="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0" name="Rectángulo redondeado 17"/>
            <p:cNvSpPr>
              <a:spLocks noChangeArrowheads="1"/>
            </p:cNvSpPr>
            <p:nvPr/>
          </p:nvSpPr>
          <p:spPr bwMode="auto">
            <a:xfrm rot="-5400000">
              <a:off x="7425533" y="1277118"/>
              <a:ext cx="1608138" cy="137160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vert="vert"/>
            <a:lstStyle/>
            <a:p>
              <a:pPr>
                <a:defRPr/>
              </a:pPr>
              <a:r>
                <a:rPr lang="es-ES_tradnl" sz="1600" dirty="0" smtClean="0">
                  <a:solidFill>
                    <a:srgbClr val="FFFFFF"/>
                  </a:solidFill>
                  <a:latin typeface="Calibri" charset="0"/>
                </a:rPr>
                <a:t>Gestión </a:t>
              </a:r>
              <a:r>
                <a:rPr lang="es-ES_tradnl" sz="1600" dirty="0">
                  <a:solidFill>
                    <a:srgbClr val="FFFFFF"/>
                  </a:solidFill>
                  <a:latin typeface="Calibri" charset="0"/>
                </a:rPr>
                <a:t>Procesos de Negocio</a:t>
              </a:r>
            </a:p>
          </p:txBody>
        </p:sp>
        <p:pic>
          <p:nvPicPr>
            <p:cNvPr id="21" name="20 Marcador de contenido" descr="cimat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48264" y="1406207"/>
              <a:ext cx="317051" cy="418058"/>
            </a:xfrm>
            <a:prstGeom prst="rect">
              <a:avLst/>
            </a:prstGeom>
          </p:spPr>
        </p:pic>
        <p:pic>
          <p:nvPicPr>
            <p:cNvPr id="22" name="20 Marcador de contenido" descr="cimat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2138" y="2270303"/>
              <a:ext cx="317051" cy="418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20 Marcador de contenido" descr="cimat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470033" y="2252078"/>
              <a:ext cx="317051" cy="418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20 Marcador de contenido" descr="cimat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3164310"/>
              <a:ext cx="317051" cy="418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20 Marcador de contenido" descr="cimat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2138" y="3915370"/>
              <a:ext cx="317051" cy="418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20 Marcador de contenido" descr="cimat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5016966"/>
              <a:ext cx="317051" cy="418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20 Marcador de contenido" descr="cimat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503397" y="3918990"/>
              <a:ext cx="317051" cy="418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20 Marcador de contenido" descr="cimat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541283" y="5009812"/>
              <a:ext cx="317051" cy="418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87696" y="1406207"/>
            <a:ext cx="3927704" cy="380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MX" dirty="0" smtClean="0"/>
              <a:t>UNITT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 bwMode="auto">
          <a:xfrm>
            <a:off x="0" y="6614556"/>
            <a:ext cx="4169227" cy="1800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4169227" y="6638306"/>
            <a:ext cx="4220524" cy="21969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9" name="Picture 8" descr="boton_izq">
            <a:hlinkClick r:id="rId3" action="ppaction://hlinksldjump" tooltip="Contenido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172200"/>
            <a:ext cx="304800" cy="304800"/>
          </a:xfrm>
          <a:prstGeom prst="rect">
            <a:avLst/>
          </a:prstGeom>
          <a:noFill/>
        </p:spPr>
      </p:pic>
      <p:sp>
        <p:nvSpPr>
          <p:cNvPr id="10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1341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800" b="1" i="0" dirty="0">
                <a:solidFill>
                  <a:schemeClr val="folHlink"/>
                </a:solidFill>
              </a:rPr>
              <a:t>Contenido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304800" y="990600"/>
            <a:ext cx="8534400" cy="4876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MX" sz="2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Formar una Unidad de Innovación y Transferencia Tecnológica (UnITT) a nivel Estatal/Regional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s-MX" sz="24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Contribuir al desarrollo del marco de trabajo en coordinación con las instancias gubernamentales involucradas y el sector privado.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s-MX" sz="24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Contribuir a la Formación de capital humano especializado en los ámbitos de computo matemático, estadística y matemática aplicada, específicamente en desarrollo o gestión de procesos y desarrollo de especialistas en desarrollo de software o soluciones de Tecnologías de Información y Comunicaciones.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s-MX" sz="24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Contribuir con el Desarrollo y Gestión de proyectos de innovación (de igual manera  en colaboración con los involucrados como las instancias de sector público y el sector privado) que creen sinergia con centros de investigación CONACYT en todo el país y relaciones con investigadores y centros de investigación a nivel internacional.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s-MX" sz="24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Áreas de especialización como: Cómputo Matemático , 2) Ingeniería de Software, 3) Procesamiento de señales e imágenes, 4) Métodos numéricos y optimización, y 5) Probabilidad y estadística.</a:t>
            </a:r>
            <a:endParaRPr kumimoji="0" lang="es-MX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2808</TotalTime>
  <Words>355</Words>
  <Application>Microsoft Office PowerPoint</Application>
  <PresentationFormat>Presentación en pantalla (4:3)</PresentationFormat>
  <Paragraphs>68</Paragraphs>
  <Slides>7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Default Design</vt:lpstr>
      <vt:lpstr>Presentación de Microsoft Office PowerPoint 97-2003</vt:lpstr>
      <vt:lpstr>Portada</vt:lpstr>
      <vt:lpstr>Contenido</vt:lpstr>
      <vt:lpstr>¿Qué hemos hecho?</vt:lpstr>
      <vt:lpstr>¿Qué estamos haciendo?</vt:lpstr>
      <vt:lpstr>¿A dónde queremos incidir?</vt:lpstr>
      <vt:lpstr>¿A dónde queremos incidir?</vt:lpstr>
      <vt:lpstr>UNITT</vt:lpstr>
    </vt:vector>
  </TitlesOfParts>
  <Company>cimat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Maestría en Ingeniería de Software (MIS)</dc:title>
  <dc:creator>Cimat</dc:creator>
  <cp:lastModifiedBy>Cuauhtémoc Lemus</cp:lastModifiedBy>
  <cp:revision>488</cp:revision>
  <dcterms:created xsi:type="dcterms:W3CDTF">2003-05-31T23:45:10Z</dcterms:created>
  <dcterms:modified xsi:type="dcterms:W3CDTF">2011-04-29T03:01:03Z</dcterms:modified>
</cp:coreProperties>
</file>