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57" r:id="rId4"/>
    <p:sldId id="265" r:id="rId5"/>
    <p:sldId id="258" r:id="rId6"/>
    <p:sldId id="259" r:id="rId7"/>
    <p:sldId id="261" r:id="rId8"/>
    <p:sldId id="262" r:id="rId9"/>
    <p:sldId id="264" r:id="rId10"/>
    <p:sldId id="266" r:id="rId11"/>
    <p:sldId id="275" r:id="rId12"/>
    <p:sldId id="267" r:id="rId13"/>
    <p:sldId id="276" r:id="rId14"/>
    <p:sldId id="268" r:id="rId15"/>
    <p:sldId id="273" r:id="rId16"/>
    <p:sldId id="269" r:id="rId17"/>
    <p:sldId id="270" r:id="rId18"/>
    <p:sldId id="271" r:id="rId19"/>
    <p:sldId id="272" r:id="rId20"/>
    <p:sldId id="279" r:id="rId21"/>
    <p:sldId id="293" r:id="rId22"/>
    <p:sldId id="294" r:id="rId23"/>
    <p:sldId id="280" r:id="rId24"/>
    <p:sldId id="281" r:id="rId25"/>
    <p:sldId id="277" r:id="rId26"/>
    <p:sldId id="282" r:id="rId27"/>
    <p:sldId id="283" r:id="rId28"/>
    <p:sldId id="284" r:id="rId29"/>
    <p:sldId id="285" r:id="rId30"/>
    <p:sldId id="286" r:id="rId31"/>
    <p:sldId id="292" r:id="rId32"/>
    <p:sldId id="287" r:id="rId33"/>
    <p:sldId id="288" r:id="rId34"/>
    <p:sldId id="295" r:id="rId35"/>
    <p:sldId id="289" r:id="rId36"/>
    <p:sldId id="290" r:id="rId37"/>
    <p:sldId id="291" r:id="rId38"/>
    <p:sldId id="297" r:id="rId39"/>
    <p:sldId id="298" r:id="rId40"/>
    <p:sldId id="299" r:id="rId41"/>
    <p:sldId id="300"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BA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53" autoAdjust="0"/>
    <p:restoredTop sz="99063" autoAdjust="0"/>
  </p:normalViewPr>
  <p:slideViewPr>
    <p:cSldViewPr snapToGrid="0" snapToObjects="1">
      <p:cViewPr>
        <p:scale>
          <a:sx n="139" d="100"/>
          <a:sy n="139" d="100"/>
        </p:scale>
        <p:origin x="-560" y="-48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6" name="Slide Number Placeholder 5"/>
          <p:cNvSpPr>
            <a:spLocks noGrp="1"/>
          </p:cNvSpPr>
          <p:nvPr>
            <p:ph type="sldNum" sz="quarter" idx="12"/>
          </p:nvPr>
        </p:nvSpPr>
        <p:spPr/>
        <p:txBody>
          <a:bodyPr/>
          <a:lstStyle/>
          <a:p>
            <a:fld id="{7BE629B4-96DF-2D49-93B2-791560AA34C5}" type="slidenum">
              <a:rPr lang="en-US" smtClean="0"/>
              <a:t>‹#›</a:t>
            </a:fld>
            <a:endParaRPr lang="en-US"/>
          </a:p>
        </p:txBody>
      </p:sp>
    </p:spTree>
    <p:extLst>
      <p:ext uri="{BB962C8B-B14F-4D97-AF65-F5344CB8AC3E}">
        <p14:creationId xmlns:p14="http://schemas.microsoft.com/office/powerpoint/2010/main" val="259006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4320779"/>
            <a:ext cx="2133600" cy="273844"/>
          </a:xfrm>
          <a:prstGeom prst="rect">
            <a:avLst/>
          </a:prstGeom>
        </p:spPr>
        <p:txBody>
          <a:bodyPr/>
          <a:lstStyle/>
          <a:p>
            <a:fld id="{BBA41D53-0CFA-2C46-A62A-ED0541EE6CE6}" type="datetimeFigureOut">
              <a:rPr lang="en-US" smtClean="0"/>
              <a:t>04/09/16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BE629B4-96DF-2D49-93B2-791560AA34C5}" type="slidenum">
              <a:rPr lang="en-US" smtClean="0"/>
              <a:t>‹#›</a:t>
            </a:fld>
            <a:endParaRPr lang="en-US"/>
          </a:p>
        </p:txBody>
      </p:sp>
    </p:spTree>
    <p:extLst>
      <p:ext uri="{BB962C8B-B14F-4D97-AF65-F5344CB8AC3E}">
        <p14:creationId xmlns:p14="http://schemas.microsoft.com/office/powerpoint/2010/main" val="73513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46648"/>
            <a:ext cx="7772400" cy="1021556"/>
          </a:xfrm>
        </p:spPr>
        <p:txBody>
          <a:bodyPr anchor="t">
            <a:noAutofit/>
          </a:bodyPr>
          <a:lstStyle>
            <a:lvl1pPr algn="l">
              <a:defRPr sz="3200" b="1" cap="all"/>
            </a:lvl1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722313" y="1242529"/>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6" name="Slide Number Placeholder 5"/>
          <p:cNvSpPr>
            <a:spLocks noGrp="1"/>
          </p:cNvSpPr>
          <p:nvPr>
            <p:ph type="sldNum" sz="quarter" idx="12"/>
          </p:nvPr>
        </p:nvSpPr>
        <p:spPr/>
        <p:txBody>
          <a:bodyPr/>
          <a:lstStyle/>
          <a:p>
            <a:fld id="{7BE629B4-96DF-2D49-93B2-791560AA34C5}" type="slidenum">
              <a:rPr lang="en-US" smtClean="0"/>
              <a:t>‹#›</a:t>
            </a:fld>
            <a:endParaRPr lang="en-US"/>
          </a:p>
        </p:txBody>
      </p:sp>
    </p:spTree>
    <p:extLst>
      <p:ext uri="{BB962C8B-B14F-4D97-AF65-F5344CB8AC3E}">
        <p14:creationId xmlns:p14="http://schemas.microsoft.com/office/powerpoint/2010/main" val="181471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707482" y="1650118"/>
            <a:ext cx="3788317"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50118"/>
            <a:ext cx="381602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Slide Number Placeholder 6"/>
          <p:cNvSpPr>
            <a:spLocks noGrp="1"/>
          </p:cNvSpPr>
          <p:nvPr>
            <p:ph type="sldNum" sz="quarter" idx="12"/>
          </p:nvPr>
        </p:nvSpPr>
        <p:spPr/>
        <p:txBody>
          <a:bodyPr/>
          <a:lstStyle/>
          <a:p>
            <a:fld id="{7BE629B4-96DF-2D49-93B2-791560AA34C5}" type="slidenum">
              <a:rPr lang="en-US" smtClean="0"/>
              <a:t>‹#›</a:t>
            </a:fld>
            <a:endParaRPr lang="en-US"/>
          </a:p>
        </p:txBody>
      </p:sp>
    </p:spTree>
    <p:extLst>
      <p:ext uri="{BB962C8B-B14F-4D97-AF65-F5344CB8AC3E}">
        <p14:creationId xmlns:p14="http://schemas.microsoft.com/office/powerpoint/2010/main" val="118822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5" name="Slide Number Placeholder 4"/>
          <p:cNvSpPr>
            <a:spLocks noGrp="1"/>
          </p:cNvSpPr>
          <p:nvPr>
            <p:ph type="sldNum" sz="quarter" idx="12"/>
          </p:nvPr>
        </p:nvSpPr>
        <p:spPr/>
        <p:txBody>
          <a:bodyPr/>
          <a:lstStyle/>
          <a:p>
            <a:fld id="{7BE629B4-96DF-2D49-93B2-791560AA34C5}" type="slidenum">
              <a:rPr lang="en-US" smtClean="0"/>
              <a:t>‹#›</a:t>
            </a:fld>
            <a:endParaRPr lang="en-US"/>
          </a:p>
        </p:txBody>
      </p:sp>
    </p:spTree>
    <p:extLst>
      <p:ext uri="{BB962C8B-B14F-4D97-AF65-F5344CB8AC3E}">
        <p14:creationId xmlns:p14="http://schemas.microsoft.com/office/powerpoint/2010/main" val="83307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320779"/>
            <a:ext cx="2133600" cy="273844"/>
          </a:xfrm>
          <a:prstGeom prst="rect">
            <a:avLst/>
          </a:prstGeom>
        </p:spPr>
        <p:txBody>
          <a:bodyPr/>
          <a:lstStyle/>
          <a:p>
            <a:fld id="{BBA41D53-0CFA-2C46-A62A-ED0541EE6CE6}" type="datetimeFigureOut">
              <a:rPr lang="en-US" smtClean="0"/>
              <a:t>04/09/16</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BE629B4-96DF-2D49-93B2-791560AA34C5}" type="slidenum">
              <a:rPr lang="en-US" smtClean="0"/>
              <a:t>‹#›</a:t>
            </a:fld>
            <a:endParaRPr lang="en-US"/>
          </a:p>
        </p:txBody>
      </p:sp>
    </p:spTree>
    <p:extLst>
      <p:ext uri="{BB962C8B-B14F-4D97-AF65-F5344CB8AC3E}">
        <p14:creationId xmlns:p14="http://schemas.microsoft.com/office/powerpoint/2010/main" val="321628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4320779"/>
            <a:ext cx="2133600" cy="273844"/>
          </a:xfrm>
          <a:prstGeom prst="rect">
            <a:avLst/>
          </a:prstGeom>
        </p:spPr>
        <p:txBody>
          <a:bodyPr/>
          <a:lstStyle/>
          <a:p>
            <a:fld id="{BBA41D53-0CFA-2C46-A62A-ED0541EE6CE6}" type="datetimeFigureOut">
              <a:rPr lang="en-US" smtClean="0"/>
              <a:t>04/09/16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BE629B4-96DF-2D49-93B2-791560AA34C5}" type="slidenum">
              <a:rPr lang="en-US" smtClean="0"/>
              <a:t>‹#›</a:t>
            </a:fld>
            <a:endParaRPr lang="en-US"/>
          </a:p>
        </p:txBody>
      </p:sp>
    </p:spTree>
    <p:extLst>
      <p:ext uri="{BB962C8B-B14F-4D97-AF65-F5344CB8AC3E}">
        <p14:creationId xmlns:p14="http://schemas.microsoft.com/office/powerpoint/2010/main" val="389142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4320779"/>
            <a:ext cx="2133600" cy="273844"/>
          </a:xfrm>
          <a:prstGeom prst="rect">
            <a:avLst/>
          </a:prstGeom>
        </p:spPr>
        <p:txBody>
          <a:bodyPr/>
          <a:lstStyle/>
          <a:p>
            <a:fld id="{BBA41D53-0CFA-2C46-A62A-ED0541EE6CE6}" type="datetimeFigureOut">
              <a:rPr lang="en-US" smtClean="0"/>
              <a:t>04/09/16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BE629B4-96DF-2D49-93B2-791560AA34C5}" type="slidenum">
              <a:rPr lang="en-US" smtClean="0"/>
              <a:t>‹#›</a:t>
            </a:fld>
            <a:endParaRPr lang="en-US"/>
          </a:p>
        </p:txBody>
      </p:sp>
    </p:spTree>
    <p:extLst>
      <p:ext uri="{BB962C8B-B14F-4D97-AF65-F5344CB8AC3E}">
        <p14:creationId xmlns:p14="http://schemas.microsoft.com/office/powerpoint/2010/main" val="187392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4320779"/>
            <a:ext cx="2133600" cy="273844"/>
          </a:xfrm>
          <a:prstGeom prst="rect">
            <a:avLst/>
          </a:prstGeom>
        </p:spPr>
        <p:txBody>
          <a:bodyPr/>
          <a:lstStyle/>
          <a:p>
            <a:fld id="{BBA41D53-0CFA-2C46-A62A-ED0541EE6CE6}" type="datetimeFigureOut">
              <a:rPr lang="en-US" smtClean="0"/>
              <a:t>04/09/16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BE629B4-96DF-2D49-93B2-791560AA34C5}" type="slidenum">
              <a:rPr lang="en-US" smtClean="0"/>
              <a:t>‹#›</a:t>
            </a:fld>
            <a:endParaRPr lang="en-US"/>
          </a:p>
        </p:txBody>
      </p:sp>
    </p:spTree>
    <p:extLst>
      <p:ext uri="{BB962C8B-B14F-4D97-AF65-F5344CB8AC3E}">
        <p14:creationId xmlns:p14="http://schemas.microsoft.com/office/powerpoint/2010/main" val="3802180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7772" y="450144"/>
            <a:ext cx="5421194" cy="679704"/>
          </a:xfrm>
          <a:prstGeom prst="rect">
            <a:avLst/>
          </a:prstGeom>
        </p:spPr>
        <p:txBody>
          <a:bodyPr vert="horz" lIns="91440" tIns="45720" rIns="91440" bIns="45720" rtlCol="0" anchor="ctr">
            <a:normAutofit/>
          </a:bodyPr>
          <a:lstStyle/>
          <a:p>
            <a:r>
              <a:rPr lang="es-ES_tradnl" noProof="0" dirty="0" err="1" smtClean="0"/>
              <a:t>Click</a:t>
            </a:r>
            <a:r>
              <a:rPr lang="es-ES_tradnl" noProof="0" dirty="0" smtClean="0"/>
              <a:t> </a:t>
            </a:r>
            <a:r>
              <a:rPr lang="es-ES_tradnl" noProof="0" dirty="0" err="1" smtClean="0"/>
              <a:t>to</a:t>
            </a:r>
            <a:r>
              <a:rPr lang="es-ES_tradnl" noProof="0" dirty="0" smtClean="0"/>
              <a:t> </a:t>
            </a:r>
            <a:r>
              <a:rPr lang="es-ES_tradnl" noProof="0" dirty="0" err="1" smtClean="0"/>
              <a:t>edit</a:t>
            </a:r>
            <a:r>
              <a:rPr lang="es-ES_tradnl" noProof="0" dirty="0" smtClean="0"/>
              <a:t> Master </a:t>
            </a:r>
            <a:r>
              <a:rPr lang="es-ES_tradnl" noProof="0" dirty="0" err="1" smtClean="0"/>
              <a:t>title</a:t>
            </a:r>
            <a:r>
              <a:rPr lang="es-ES_tradnl" noProof="0" dirty="0" smtClean="0"/>
              <a:t> </a:t>
            </a:r>
            <a:r>
              <a:rPr lang="es-ES_tradnl" noProof="0" dirty="0" err="1" smtClean="0"/>
              <a:t>style</a:t>
            </a:r>
            <a:endParaRPr lang="es-ES_tradnl" noProof="0"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s-ES_tradnl" noProof="0"/>
          </a:p>
        </p:txBody>
      </p:sp>
      <p:sp>
        <p:nvSpPr>
          <p:cNvPr id="6" name="Slide Number Placeholder 5"/>
          <p:cNvSpPr>
            <a:spLocks noGrp="1"/>
          </p:cNvSpPr>
          <p:nvPr>
            <p:ph type="sldNum" sz="quarter" idx="4"/>
          </p:nvPr>
        </p:nvSpPr>
        <p:spPr>
          <a:xfrm>
            <a:off x="7202684" y="4670486"/>
            <a:ext cx="417315" cy="370621"/>
          </a:xfrm>
          <a:prstGeom prst="rect">
            <a:avLst/>
          </a:prstGeom>
        </p:spPr>
        <p:txBody>
          <a:bodyPr vert="horz" lIns="91440" tIns="45720" rIns="91440" bIns="45720" rtlCol="0" anchor="ctr"/>
          <a:lstStyle>
            <a:lvl1pPr algn="r">
              <a:defRPr sz="1200">
                <a:solidFill>
                  <a:schemeClr val="tx1">
                    <a:tint val="75000"/>
                  </a:schemeClr>
                </a:solidFill>
              </a:defRPr>
            </a:lvl1pPr>
          </a:lstStyle>
          <a:p>
            <a:fld id="{7BE629B4-96DF-2D49-93B2-791560AA34C5}" type="slidenum">
              <a:rPr lang="es-ES_tradnl" noProof="0" smtClean="0"/>
              <a:t>‹#›</a:t>
            </a:fld>
            <a:endParaRPr lang="es-ES_tradnl" noProof="0"/>
          </a:p>
        </p:txBody>
      </p:sp>
    </p:spTree>
    <p:extLst>
      <p:ext uri="{BB962C8B-B14F-4D97-AF65-F5344CB8AC3E}">
        <p14:creationId xmlns:p14="http://schemas.microsoft.com/office/powerpoint/2010/main" val="2027609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Lst>
  <p:txStyles>
    <p:titleStyle>
      <a:lvl1pPr algn="l" defTabSz="457200" rtl="0" eaLnBrk="1" latinLnBrk="0" hangingPunct="1">
        <a:spcBef>
          <a:spcPct val="0"/>
        </a:spcBef>
        <a:buNone/>
        <a:defRPr sz="3000" b="0" i="0" kern="1200">
          <a:solidFill>
            <a:schemeClr val="bg2">
              <a:lumMod val="90000"/>
            </a:schemeClr>
          </a:solidFill>
          <a:latin typeface="Helvetica Light"/>
          <a:ea typeface="+mj-ea"/>
          <a:cs typeface="Helvetica Light"/>
        </a:defRPr>
      </a:lvl1pPr>
    </p:titleStyle>
    <p:bodyStyle>
      <a:lvl1pPr marL="342900" indent="-342900" algn="l" defTabSz="457200" rtl="0" eaLnBrk="1" latinLnBrk="0" hangingPunct="1">
        <a:spcBef>
          <a:spcPct val="20000"/>
        </a:spcBef>
        <a:buFont typeface="Arial"/>
        <a:buChar char="•"/>
        <a:defRPr sz="2400" b="0" i="0" kern="1200">
          <a:solidFill>
            <a:srgbClr val="DFDFDF"/>
          </a:solidFill>
          <a:latin typeface="Helvetica Light"/>
          <a:ea typeface="+mn-ea"/>
          <a:cs typeface="Helvetica Light"/>
        </a:defRPr>
      </a:lvl1pPr>
      <a:lvl2pPr marL="742950" indent="-285750" algn="l" defTabSz="457200" rtl="0" eaLnBrk="1" latinLnBrk="0" hangingPunct="1">
        <a:spcBef>
          <a:spcPct val="20000"/>
        </a:spcBef>
        <a:buFont typeface="Arial"/>
        <a:buChar char="–"/>
        <a:defRPr sz="2000" b="0" i="0" kern="1200">
          <a:solidFill>
            <a:srgbClr val="DFDFDF"/>
          </a:solidFill>
          <a:latin typeface="Helvetica Light"/>
          <a:ea typeface="+mn-ea"/>
          <a:cs typeface="Helvetica Light"/>
        </a:defRPr>
      </a:lvl2pPr>
      <a:lvl3pPr marL="1143000" indent="-228600" algn="l" defTabSz="457200" rtl="0" eaLnBrk="1" latinLnBrk="0" hangingPunct="1">
        <a:spcBef>
          <a:spcPct val="20000"/>
        </a:spcBef>
        <a:buFont typeface="Arial"/>
        <a:buChar char="•"/>
        <a:defRPr sz="1800" b="0" i="0" kern="1200">
          <a:solidFill>
            <a:srgbClr val="DFDFDF"/>
          </a:solidFill>
          <a:latin typeface="Helvetica Light"/>
          <a:ea typeface="+mn-ea"/>
          <a:cs typeface="Helvetica Light"/>
        </a:defRPr>
      </a:lvl3pPr>
      <a:lvl4pPr marL="1600200" indent="-228600" algn="l" defTabSz="457200" rtl="0" eaLnBrk="1" latinLnBrk="0" hangingPunct="1">
        <a:spcBef>
          <a:spcPct val="20000"/>
        </a:spcBef>
        <a:buFont typeface="Arial"/>
        <a:buChar char="–"/>
        <a:defRPr sz="1600" b="0" i="0" kern="1200">
          <a:solidFill>
            <a:srgbClr val="DFDFDF"/>
          </a:solidFill>
          <a:latin typeface="Helvetica Light"/>
          <a:ea typeface="+mn-ea"/>
          <a:cs typeface="Helvetica Light"/>
        </a:defRPr>
      </a:lvl4pPr>
      <a:lvl5pPr marL="2057400" indent="-228600" algn="l" defTabSz="457200" rtl="0" eaLnBrk="1" latinLnBrk="0" hangingPunct="1">
        <a:spcBef>
          <a:spcPct val="20000"/>
        </a:spcBef>
        <a:buFont typeface="Arial"/>
        <a:buChar char="»"/>
        <a:defRPr sz="1600" b="0" i="0" kern="1200">
          <a:solidFill>
            <a:srgbClr val="DFDFDF"/>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zYlqdG_-8hE" TargetMode="Externa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zYlqdG_-8hE" TargetMode="External"/><Relationship Id="rId4" Type="http://schemas.openxmlformats.org/officeDocument/2006/relationships/hyperlink" Target="https://youtu.be/OKx6yjTKkT8" TargetMode="External"/><Relationship Id="rId5" Type="http://schemas.openxmlformats.org/officeDocument/2006/relationships/hyperlink" Target="https://youtu.be/OqP21tTB3KA" TargetMode="External"/><Relationship Id="rId6" Type="http://schemas.openxmlformats.org/officeDocument/2006/relationships/hyperlink" Target="https://www.youtube.com/playlist?list=PLMoMwkqPkBw1npcCSZgz1EMVBIWJFVOzY" TargetMode="External"/><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s://youtu.be/GviYkh4Bkm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2DOkJY-lAVs" TargetMode="Externa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ts5VREy0U4o" TargetMode="External"/><Relationship Id="rId4" Type="http://schemas.openxmlformats.org/officeDocument/2006/relationships/hyperlink" Target="https://youtu.be/QrPT_7D8VFw" TargetMode="External"/><Relationship Id="rId5" Type="http://schemas.openxmlformats.org/officeDocument/2006/relationships/hyperlink" Target="https://vimeo.com/28714170" TargetMode="External"/><Relationship Id="rId6" Type="http://schemas.openxmlformats.org/officeDocument/2006/relationships/hyperlink" Target="https://vimeo.com/28746676" TargetMode="External"/><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hyperlink" Target="https://youtu.be/2DOkJY-lAV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PWBpgii90rI" TargetMode="Externa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playlist?list=PLMoMwkqPkBw11efSSC3JS6eyv1nfgdmPa" TargetMode="External"/><Relationship Id="rId4" Type="http://schemas.openxmlformats.org/officeDocument/2006/relationships/hyperlink" Target="https://www.youtube.com/playlist?list=PLMoMwkqPkBw0LynjPFLUYUue-qtGo6Sy0" TargetMode="External"/><Relationship Id="rId5" Type="http://schemas.openxmlformats.org/officeDocument/2006/relationships/image" Target="../media/image9.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hyperlink" Target="https://youtu.be/TUQ7aHRoQa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uv.mx/personal/albramirez/2012/05/25/rdfinemx/" TargetMode="External"/><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hyperlink" Target="http://www.uv.mx/personal/" TargetMode="External"/></Relationships>
</file>

<file path=ppt/slides/_rels/slide17.xml.rels><?xml version="1.0" encoding="UTF-8" standalone="yes"?>
<Relationships xmlns="http://schemas.openxmlformats.org/package/2006/relationships"><Relationship Id="rId11" Type="http://schemas.openxmlformats.org/officeDocument/2006/relationships/hyperlink" Target="https://youtu.be/oofyeew7-4c" TargetMode="External"/><Relationship Id="rId12" Type="http://schemas.openxmlformats.org/officeDocument/2006/relationships/hyperlink" Target="http://www.uv.mx/personal/albramirez/2012/08/26/encuadres/" TargetMode="External"/><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hyperlink" Target="https://youtu.be/KpFTMTkdATA" TargetMode="External"/><Relationship Id="rId3" Type="http://schemas.openxmlformats.org/officeDocument/2006/relationships/hyperlink" Target="https://youtu.be/oBJprlOomOI" TargetMode="External"/><Relationship Id="rId4" Type="http://schemas.openxmlformats.org/officeDocument/2006/relationships/hyperlink" Target="https://youtu.be/LGC3wR9uLsg" TargetMode="External"/><Relationship Id="rId5" Type="http://schemas.openxmlformats.org/officeDocument/2006/relationships/hyperlink" Target="https://vimeo.com/28480203" TargetMode="External"/><Relationship Id="rId6" Type="http://schemas.openxmlformats.org/officeDocument/2006/relationships/hyperlink" Target="https://vimeo.com/28479449" TargetMode="External"/><Relationship Id="rId7" Type="http://schemas.openxmlformats.org/officeDocument/2006/relationships/hyperlink" Target="https://vimeo.com/28479826" TargetMode="External"/><Relationship Id="rId8" Type="http://schemas.openxmlformats.org/officeDocument/2006/relationships/hyperlink" Target="https://vimeo.com/28479909" TargetMode="External"/><Relationship Id="rId9" Type="http://schemas.openxmlformats.org/officeDocument/2006/relationships/hyperlink" Target="https://vimeo.com/28479584" TargetMode="External"/><Relationship Id="rId10" Type="http://schemas.openxmlformats.org/officeDocument/2006/relationships/hyperlink" Target="https://youtu.be/s8KWqaIKjn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uv.mx/personal/albramirez/2014/03/18/animacion/" TargetMode="External"/><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hyperlink" Target="http://www.uv.mx/personal/albramirez"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vimeo.com/28480663" TargetMode="External"/><Relationship Id="rId4" Type="http://schemas.openxmlformats.org/officeDocument/2006/relationships/hyperlink" Target="http://vimeo.com/28480496" TargetMode="External"/><Relationship Id="rId5" Type="http://schemas.openxmlformats.org/officeDocument/2006/relationships/hyperlink" Target="http://vimeo.com/28601525" TargetMode="External"/><Relationship Id="rId6" Type="http://schemas.openxmlformats.org/officeDocument/2006/relationships/hyperlink" Target="https://youtu.be/dIi0WdTFuFw" TargetMode="External"/><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hyperlink" Target="http://vimeo.com/2848077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uv.mx/personal/albramirez/files/2012/05/librovideo_junio2012_1pag.pdf" TargetMode="Externa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hyperlink" Target="https://es.scribd.com/doc/273191306/Ejemplo-de-un-guion-grafico-story-boar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hyperlink" Target="http://www.uv.mx/personal/albramirez/2013/06/22/tripie_iphone/" TargetMode="External"/><Relationship Id="rId4" Type="http://schemas.openxmlformats.org/officeDocument/2006/relationships/hyperlink" Target="http://www.uv.mx/personal/albramirez/2011/10/26/tripie-de-emergencia/" TargetMode="External"/><Relationship Id="rId5"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Ar5c_o8F37A?t=1m10s" TargetMode="External"/><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hyperlink" Target="http://www.uv.mx/personal/albramirez/2013/07/02/audio_ipho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uv.mx/personal/albramirez/files/2012/05/librovideo_junio2012_1pag.pdf" TargetMode="External"/><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v.mx/personal/albramirez/files/2012/05/librovideo_junio2012_1pag.pdf" TargetMode="Externa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v.mx/personal/albramirez/2014/10/10/lentes/" TargetMode="External"/><Relationship Id="rId3" Type="http://schemas.openxmlformats.org/officeDocument/2006/relationships/image" Target="../media/image6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hyperlink" Target="https://youtu.be/4xQ2vLRus0Y" TargetMode="External"/><Relationship Id="rId4" Type="http://schemas.openxmlformats.org/officeDocument/2006/relationships/image" Target="../media/image65.jpeg"/><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hyperlink" Target="https://youtu.be/s8KWqaIKjnE?t=2m51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jpeg"/><Relationship Id="rId1" Type="http://schemas.openxmlformats.org/officeDocument/2006/relationships/slideLayout" Target="../slideLayouts/slideLayout2.xml"/><Relationship Id="rId2" Type="http://schemas.openxmlformats.org/officeDocument/2006/relationships/hyperlink" Target="https://youtu.be/s8KWqaIKjnE?t=3m24s" TargetMode="External"/></Relationships>
</file>

<file path=ppt/slides/_rels/slide38.xml.rels><?xml version="1.0" encoding="UTF-8" standalone="yes"?>
<Relationships xmlns="http://schemas.openxmlformats.org/package/2006/relationships"><Relationship Id="rId3" Type="http://schemas.openxmlformats.org/officeDocument/2006/relationships/oleObject" Target="file:///\\localhost\Users\armartinell\Documents\0%20cursos\Curso%20de%20Video\Document15!OLE_LINK1" TargetMode="External"/><Relationship Id="rId4" Type="http://schemas.openxmlformats.org/officeDocument/2006/relationships/image" Target="../media/image7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X_D_n3h7Rto" TargetMode="External"/><Relationship Id="rId4" Type="http://schemas.openxmlformats.org/officeDocument/2006/relationships/hyperlink" Target="https://youtu.be/pI3qbTkbBfA"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youtu.be/_o8auwnJtq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s://youtu.be/wp1o9Et67N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playlist?list=PLMoMwkqPkBw2LdQqltAb3V5zAstz-e-FT" TargetMode="External"/><Relationship Id="rId4" Type="http://schemas.openxmlformats.org/officeDocument/2006/relationships/hyperlink" Target="https://www.youtube.com/playlist?list=PLMoMwkqPkBw0LynjPFLUYUue-qtGo6Sy0" TargetMode="External"/><Relationship Id="rId5" Type="http://schemas.openxmlformats.org/officeDocument/2006/relationships/hyperlink" Target="https://youtu.be/pPDIHYzWeZY" TargetMode="External"/><Relationship Id="rId6" Type="http://schemas.openxmlformats.org/officeDocument/2006/relationships/hyperlink" Target="https://youtu.be/AUlB_0o8C28" TargetMode="External"/><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s://www.youtube.com/playlist?list=PLMoMwkqPkBw2It2SbiTtIZGBUEcDQI4J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uv.mx/personal/albramirez/" TargetMode="External"/><Relationship Id="rId4" Type="http://schemas.openxmlformats.org/officeDocument/2006/relationships/hyperlink" Target="http://www.uv.mx/personal/albramirez/2011/10/28/grabacion-de-conferencias/"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s://www.ted.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dtu-panopto.lancs.ac.uk/Panopto/Pages/Viewer.aspx?id=c819b3ab-8e53-429f-b411-6accc2370dd4" TargetMode="External"/><Relationship Id="rId4" Type="http://schemas.openxmlformats.org/officeDocument/2006/relationships/hyperlink" Target="http://www.239productions.co.uk/Montreal_cut1.mp4" TargetMode="External"/><Relationship Id="rId5" Type="http://schemas.openxmlformats.org/officeDocument/2006/relationships/hyperlink" Target="https://youtu.be/InmMB0Ftm3k" TargetMode="External"/><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hyperlink" Target="https://www.youtube.com/watch?v=rkTJ58qU13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384889"/>
          </a:xfrm>
        </p:spPr>
        <p:txBody>
          <a:bodyPr>
            <a:noAutofit/>
          </a:bodyPr>
          <a:lstStyle/>
          <a:p>
            <a:pPr algn="ctr"/>
            <a:r>
              <a:rPr lang="es-ES_tradnl" sz="4600" dirty="0" smtClean="0"/>
              <a:t>Producción de Video Educativo</a:t>
            </a:r>
            <a:endParaRPr lang="es-ES_tradnl" sz="4600" dirty="0"/>
          </a:p>
        </p:txBody>
      </p:sp>
      <p:sp>
        <p:nvSpPr>
          <p:cNvPr id="3" name="Subtitle 2"/>
          <p:cNvSpPr>
            <a:spLocks noGrp="1"/>
          </p:cNvSpPr>
          <p:nvPr>
            <p:ph type="subTitle" idx="1"/>
          </p:nvPr>
        </p:nvSpPr>
        <p:spPr>
          <a:xfrm>
            <a:off x="5088470" y="3757279"/>
            <a:ext cx="3168545" cy="627838"/>
          </a:xfrm>
        </p:spPr>
        <p:txBody>
          <a:bodyPr>
            <a:normAutofit/>
          </a:bodyPr>
          <a:lstStyle/>
          <a:p>
            <a:pPr algn="r"/>
            <a:r>
              <a:rPr lang="es-ES_tradnl" sz="1500" dirty="0" smtClean="0"/>
              <a:t>Dr. Alberto Ramírez Martinell</a:t>
            </a:r>
          </a:p>
          <a:p>
            <a:pPr algn="r"/>
            <a:r>
              <a:rPr lang="es-ES_tradnl" sz="1500" dirty="0" smtClean="0"/>
              <a:t>Universidad Veracruzana, México</a:t>
            </a:r>
          </a:p>
        </p:txBody>
      </p:sp>
    </p:spTree>
    <p:extLst>
      <p:ext uri="{BB962C8B-B14F-4D97-AF65-F5344CB8AC3E}">
        <p14:creationId xmlns:p14="http://schemas.microsoft.com/office/powerpoint/2010/main" val="123520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000" dirty="0">
                <a:solidFill>
                  <a:srgbClr val="F2F2F2"/>
                </a:solidFill>
                <a:latin typeface="Helvetica"/>
                <a:cs typeface="Helvetica"/>
              </a:rPr>
              <a:t>Explicaciones a la cámara: consideraciones</a:t>
            </a:r>
          </a:p>
        </p:txBody>
      </p:sp>
      <p:sp>
        <p:nvSpPr>
          <p:cNvPr id="3" name="Content Placeholder 2"/>
          <p:cNvSpPr>
            <a:spLocks noGrp="1"/>
          </p:cNvSpPr>
          <p:nvPr>
            <p:ph idx="1"/>
          </p:nvPr>
        </p:nvSpPr>
        <p:spPr>
          <a:xfrm>
            <a:off x="3375604" y="1096088"/>
            <a:ext cx="5247225" cy="3163911"/>
          </a:xfrm>
        </p:spPr>
        <p:txBody>
          <a:bodyPr>
            <a:noAutofit/>
          </a:bodyPr>
          <a:lstStyle/>
          <a:p>
            <a:pPr marL="457200" lvl="1" indent="0">
              <a:buNone/>
            </a:pPr>
            <a:endParaRPr lang="es-ES_tradnl" sz="1600" dirty="0" smtClean="0"/>
          </a:p>
          <a:p>
            <a:pPr lvl="1"/>
            <a:r>
              <a:rPr lang="es-ES_tradnl" sz="1800" dirty="0" smtClean="0"/>
              <a:t>En ocasiones resulta útil realizar pequeños videos en los que se hacen introducciones a un tema o en los que se recapitula lo que se ha visto en clase.</a:t>
            </a:r>
          </a:p>
          <a:p>
            <a:pPr lvl="1"/>
            <a:r>
              <a:rPr lang="es-ES_tradnl" sz="1800" dirty="0" smtClean="0"/>
              <a:t>Las explicaciones a la cámara deben ser concretas y claras. </a:t>
            </a:r>
            <a:r>
              <a:rPr lang="en-US" sz="1800" dirty="0" smtClean="0"/>
              <a:t>E</a:t>
            </a:r>
            <a:r>
              <a:rPr lang="es-ES_tradnl" sz="1800" dirty="0" smtClean="0"/>
              <a:t>s deseable incluir elementos gráficos que apoyen el discurso del orador. </a:t>
            </a:r>
            <a:endParaRPr lang="es-ES_tradnl" sz="1600" dirty="0" smtClean="0"/>
          </a:p>
          <a:p>
            <a:endParaRPr lang="es-ES_tradnl" sz="1800" dirty="0" smtClean="0"/>
          </a:p>
        </p:txBody>
      </p:sp>
      <p:sp>
        <p:nvSpPr>
          <p:cNvPr id="7" name="Rectangle 6"/>
          <p:cNvSpPr/>
          <p:nvPr/>
        </p:nvSpPr>
        <p:spPr>
          <a:xfrm>
            <a:off x="1017382" y="3296846"/>
            <a:ext cx="2244704" cy="276999"/>
          </a:xfrm>
          <a:prstGeom prst="rect">
            <a:avLst/>
          </a:prstGeom>
        </p:spPr>
        <p:txBody>
          <a:bodyPr wrap="none">
            <a:spAutoFit/>
          </a:bodyPr>
          <a:lstStyle/>
          <a:p>
            <a:pPr marL="0" lvl="1"/>
            <a:r>
              <a:rPr lang="fi-FI" sz="1200" dirty="0">
                <a:latin typeface="Helvetica Light"/>
                <a:cs typeface="Helvetica Light"/>
                <a:hlinkClick r:id="rId2"/>
              </a:rPr>
              <a:t>https://youtu.be/zYlqdG_-</a:t>
            </a:r>
            <a:r>
              <a:rPr lang="fi-FI" sz="1200" dirty="0" smtClean="0">
                <a:latin typeface="Helvetica Light"/>
                <a:cs typeface="Helvetica Light"/>
                <a:hlinkClick r:id="rId2"/>
              </a:rPr>
              <a:t>8hE</a:t>
            </a:r>
            <a:endParaRPr lang="fi-FI" sz="1200" dirty="0">
              <a:latin typeface="Helvetica Light"/>
              <a:cs typeface="Helvetica Light"/>
            </a:endParaRPr>
          </a:p>
        </p:txBody>
      </p:sp>
      <p:pic>
        <p:nvPicPr>
          <p:cNvPr id="6" name="Picture 5" descr="sabb.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9761" y="1505542"/>
            <a:ext cx="2936564" cy="1791304"/>
          </a:xfrm>
          <a:prstGeom prst="rect">
            <a:avLst/>
          </a:prstGeom>
          <a:ln w="38100" cmpd="sng">
            <a:solidFill>
              <a:schemeClr val="tx1"/>
            </a:solidFill>
          </a:ln>
        </p:spPr>
      </p:pic>
    </p:spTree>
    <p:extLst>
      <p:ext uri="{BB962C8B-B14F-4D97-AF65-F5344CB8AC3E}">
        <p14:creationId xmlns:p14="http://schemas.microsoft.com/office/powerpoint/2010/main" val="191940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9199" y="914872"/>
            <a:ext cx="6475477" cy="3605658"/>
          </a:xfrm>
        </p:spPr>
        <p:txBody>
          <a:bodyPr>
            <a:noAutofit/>
          </a:bodyPr>
          <a:lstStyle/>
          <a:p>
            <a:pPr marL="457200" lvl="1" indent="0">
              <a:buNone/>
            </a:pPr>
            <a:endParaRPr lang="es-ES_tradnl" sz="1400" dirty="0" smtClean="0"/>
          </a:p>
          <a:p>
            <a:pPr marL="457200" lvl="1" indent="0">
              <a:buNone/>
            </a:pPr>
            <a:r>
              <a:rPr lang="es-ES_tradnl" sz="1300" dirty="0" smtClean="0"/>
              <a:t>Recursos educativos: producción, uso e impacto </a:t>
            </a:r>
          </a:p>
          <a:p>
            <a:pPr marL="457200" lvl="1" indent="0">
              <a:buNone/>
            </a:pPr>
            <a:r>
              <a:rPr lang="es-ES_tradnl" sz="1100" dirty="0" smtClean="0">
                <a:hlinkClick r:id="rId2"/>
              </a:rPr>
              <a:t>https://youtu.be/GviYkh4BkmA</a:t>
            </a:r>
            <a:endParaRPr lang="es-ES_tradnl" sz="1100" dirty="0" smtClean="0"/>
          </a:p>
          <a:p>
            <a:pPr marL="457200" lvl="1" indent="0">
              <a:buNone/>
            </a:pPr>
            <a:endParaRPr lang="es-ES_tradnl" sz="1300" dirty="0" smtClean="0"/>
          </a:p>
          <a:p>
            <a:pPr marL="457200" lvl="1" indent="0">
              <a:buNone/>
            </a:pPr>
            <a:r>
              <a:rPr lang="es-ES_tradnl" sz="1300" dirty="0" smtClean="0"/>
              <a:t>¿Qué son los saberes digitales? </a:t>
            </a:r>
          </a:p>
          <a:p>
            <a:pPr marL="457200" lvl="1" indent="0">
              <a:buNone/>
            </a:pPr>
            <a:r>
              <a:rPr lang="es-ES_tradnl" sz="1100" dirty="0" smtClean="0">
                <a:hlinkClick r:id="rId3"/>
              </a:rPr>
              <a:t>https://youtu.be/zYlqdG_-8hE</a:t>
            </a:r>
            <a:endParaRPr lang="es-ES_tradnl" sz="1100" dirty="0" smtClean="0"/>
          </a:p>
          <a:p>
            <a:pPr marL="457200" lvl="1" indent="0">
              <a:buNone/>
            </a:pPr>
            <a:endParaRPr lang="es-ES_tradnl" sz="1300" i="1" dirty="0" smtClean="0"/>
          </a:p>
          <a:p>
            <a:pPr marL="457200" lvl="1" indent="0">
              <a:buNone/>
            </a:pPr>
            <a:r>
              <a:rPr lang="es-ES_tradnl" sz="1300" i="1" dirty="0" smtClean="0"/>
              <a:t>Lancaster </a:t>
            </a:r>
            <a:r>
              <a:rPr lang="es-ES_tradnl" sz="1300" i="1" dirty="0" err="1" smtClean="0"/>
              <a:t>University</a:t>
            </a:r>
            <a:r>
              <a:rPr lang="es-ES_tradnl" sz="1300" i="1" dirty="0" smtClean="0"/>
              <a:t> </a:t>
            </a:r>
            <a:r>
              <a:rPr lang="es-ES_tradnl" sz="1300" i="1" dirty="0" err="1" smtClean="0"/>
              <a:t>Student</a:t>
            </a:r>
            <a:r>
              <a:rPr lang="es-ES_tradnl" sz="1300" i="1" dirty="0" smtClean="0"/>
              <a:t> </a:t>
            </a:r>
            <a:r>
              <a:rPr lang="es-ES_tradnl" sz="1300" i="1" dirty="0" err="1" smtClean="0"/>
              <a:t>Television</a:t>
            </a:r>
            <a:r>
              <a:rPr lang="es-ES_tradnl" sz="1300" i="1" dirty="0" smtClean="0"/>
              <a:t> </a:t>
            </a:r>
            <a:r>
              <a:rPr lang="es-ES_tradnl" sz="1300" i="1" dirty="0" err="1" smtClean="0"/>
              <a:t>experience</a:t>
            </a:r>
            <a:r>
              <a:rPr lang="es-ES_tradnl" sz="1300" i="1" dirty="0" smtClean="0"/>
              <a:t> (2008) </a:t>
            </a:r>
            <a:endParaRPr lang="es-ES_tradnl" sz="1300" dirty="0" smtClean="0"/>
          </a:p>
          <a:p>
            <a:pPr marL="457200" lvl="1" indent="0">
              <a:buNone/>
            </a:pPr>
            <a:r>
              <a:rPr lang="es-ES_tradnl" sz="1100" dirty="0" smtClean="0">
                <a:hlinkClick r:id="rId4"/>
              </a:rPr>
              <a:t>https://youtu.be/OKx6yjTKkT8</a:t>
            </a:r>
            <a:r>
              <a:rPr lang="es-ES_tradnl" sz="1100" dirty="0" smtClean="0"/>
              <a:t> </a:t>
            </a:r>
          </a:p>
          <a:p>
            <a:pPr marL="457200" lvl="1" indent="0">
              <a:buNone/>
            </a:pPr>
            <a:endParaRPr lang="es-ES_tradnl" sz="1300" dirty="0" smtClean="0"/>
          </a:p>
          <a:p>
            <a:pPr marL="457200" lvl="1" indent="0">
              <a:buNone/>
            </a:pPr>
            <a:r>
              <a:rPr lang="es-ES_tradnl" sz="1300" dirty="0" smtClean="0"/>
              <a:t>Brecha Digital: Cómo se mide</a:t>
            </a:r>
          </a:p>
          <a:p>
            <a:pPr marL="457200" lvl="1" indent="0">
              <a:buNone/>
            </a:pPr>
            <a:r>
              <a:rPr lang="es-ES_tradnl" sz="1100" dirty="0" smtClean="0">
                <a:hlinkClick r:id="rId5"/>
              </a:rPr>
              <a:t>https://youtu.be/OqP21tTB3KA</a:t>
            </a:r>
            <a:r>
              <a:rPr lang="es-ES_tradnl" sz="1100" dirty="0" smtClean="0"/>
              <a:t> </a:t>
            </a:r>
          </a:p>
          <a:p>
            <a:pPr marL="457200" lvl="1" indent="0">
              <a:buNone/>
            </a:pPr>
            <a:endParaRPr lang="es-ES_tradnl" sz="1300" dirty="0" smtClean="0"/>
          </a:p>
          <a:p>
            <a:pPr marL="457200" lvl="1" indent="0">
              <a:buNone/>
            </a:pPr>
            <a:r>
              <a:rPr lang="es-ES_tradnl" sz="1300" dirty="0" smtClean="0"/>
              <a:t>Investigaciones de Maestría en temas de TIC (3 videos)</a:t>
            </a:r>
            <a:r>
              <a:rPr lang="es-ES_tradnl" sz="1100" dirty="0" smtClean="0">
                <a:hlinkClick r:id="rId6"/>
              </a:rPr>
              <a:t>https://www.youtube.com/playlist?list=PLMoMwkqPkBw1npcCSZgz1EMVBIWJFVOzY</a:t>
            </a:r>
            <a:r>
              <a:rPr lang="es-ES_tradnl" sz="1100" dirty="0" smtClean="0"/>
              <a:t> </a:t>
            </a:r>
          </a:p>
        </p:txBody>
      </p:sp>
      <p:sp>
        <p:nvSpPr>
          <p:cNvPr id="14" name="Title 1"/>
          <p:cNvSpPr>
            <a:spLocks noGrp="1"/>
          </p:cNvSpPr>
          <p:nvPr>
            <p:ph type="title"/>
          </p:nvPr>
        </p:nvSpPr>
        <p:spPr/>
        <p:txBody>
          <a:bodyPr>
            <a:normAutofit/>
          </a:bodyPr>
          <a:lstStyle/>
          <a:p>
            <a:r>
              <a:rPr lang="es-ES_tradnl" sz="2000" dirty="0" smtClean="0">
                <a:solidFill>
                  <a:srgbClr val="F2F2F2"/>
                </a:solidFill>
                <a:latin typeface="Helvetica"/>
                <a:cs typeface="Helvetica"/>
              </a:rPr>
              <a:t>Explicaciones a la cámara: ejemplos</a:t>
            </a:r>
            <a:endParaRPr lang="es-ES_tradnl" sz="2000" dirty="0">
              <a:solidFill>
                <a:srgbClr val="F2F2F2"/>
              </a:solidFill>
              <a:latin typeface="Helvetica"/>
              <a:cs typeface="Helvetica"/>
            </a:endParaRPr>
          </a:p>
        </p:txBody>
      </p:sp>
      <p:pic>
        <p:nvPicPr>
          <p:cNvPr id="6" name="Picture 5" descr="tec.png">
            <a:hlinkClick r:id="rId2"/>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735" y="1240005"/>
            <a:ext cx="839214" cy="517091"/>
          </a:xfrm>
          <a:prstGeom prst="rect">
            <a:avLst/>
          </a:prstGeom>
          <a:ln>
            <a:solidFill>
              <a:srgbClr val="FFFFFF"/>
            </a:solidFill>
          </a:ln>
        </p:spPr>
      </p:pic>
      <p:pic>
        <p:nvPicPr>
          <p:cNvPr id="8" name="Picture 7" descr="sabb.png">
            <a:hlinkClick r:id="rId3"/>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8734" y="1889326"/>
            <a:ext cx="839215" cy="511921"/>
          </a:xfrm>
          <a:prstGeom prst="rect">
            <a:avLst/>
          </a:prstGeom>
          <a:ln>
            <a:solidFill>
              <a:srgbClr val="FFFFFF"/>
            </a:solidFill>
          </a:ln>
        </p:spPr>
      </p:pic>
      <p:pic>
        <p:nvPicPr>
          <p:cNvPr id="10" name="Picture 9" descr="lutube.png">
            <a:hlinkClick r:id="rId4"/>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8734" y="2556973"/>
            <a:ext cx="839331" cy="470025"/>
          </a:xfrm>
          <a:prstGeom prst="rect">
            <a:avLst/>
          </a:prstGeom>
          <a:ln>
            <a:solidFill>
              <a:srgbClr val="FFFFFF"/>
            </a:solidFill>
          </a:ln>
        </p:spPr>
      </p:pic>
      <p:pic>
        <p:nvPicPr>
          <p:cNvPr id="11" name="Picture 10" descr="Captura de pantalla 2015-07-30 a la(s) 00.02.28.png">
            <a:hlinkClick r:id="rId5"/>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8851" y="3163524"/>
            <a:ext cx="839214" cy="506325"/>
          </a:xfrm>
          <a:prstGeom prst="rect">
            <a:avLst/>
          </a:prstGeom>
          <a:ln>
            <a:solidFill>
              <a:srgbClr val="FFFFFF"/>
            </a:solidFill>
          </a:ln>
        </p:spPr>
      </p:pic>
      <p:pic>
        <p:nvPicPr>
          <p:cNvPr id="12" name="Picture 11" descr="francisco.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8851" y="3848476"/>
            <a:ext cx="835303" cy="512319"/>
          </a:xfrm>
          <a:prstGeom prst="rect">
            <a:avLst/>
          </a:prstGeom>
          <a:ln>
            <a:solidFill>
              <a:srgbClr val="FFFFFF"/>
            </a:solidFill>
          </a:ln>
        </p:spPr>
      </p:pic>
    </p:spTree>
    <p:extLst>
      <p:ext uri="{BB962C8B-B14F-4D97-AF65-F5344CB8AC3E}">
        <p14:creationId xmlns:p14="http://schemas.microsoft.com/office/powerpoint/2010/main" val="306315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771" y="450144"/>
            <a:ext cx="6469113" cy="679704"/>
          </a:xfrm>
        </p:spPr>
        <p:txBody>
          <a:bodyPr>
            <a:noAutofit/>
          </a:bodyPr>
          <a:lstStyle/>
          <a:p>
            <a:r>
              <a:rPr lang="es-ES_tradnl" sz="2000" dirty="0">
                <a:solidFill>
                  <a:srgbClr val="F2F2F2"/>
                </a:solidFill>
                <a:latin typeface="Helvetica"/>
                <a:cs typeface="Helvetica"/>
              </a:rPr>
              <a:t>Experimentos y demostraciones: consideraciones</a:t>
            </a:r>
          </a:p>
        </p:txBody>
      </p:sp>
      <p:sp>
        <p:nvSpPr>
          <p:cNvPr id="3" name="Content Placeholder 2"/>
          <p:cNvSpPr>
            <a:spLocks noGrp="1"/>
          </p:cNvSpPr>
          <p:nvPr>
            <p:ph idx="1"/>
          </p:nvPr>
        </p:nvSpPr>
        <p:spPr>
          <a:xfrm>
            <a:off x="3391224" y="1259420"/>
            <a:ext cx="5247225" cy="3163911"/>
          </a:xfrm>
        </p:spPr>
        <p:txBody>
          <a:bodyPr>
            <a:noAutofit/>
          </a:bodyPr>
          <a:lstStyle/>
          <a:p>
            <a:pPr marL="457200" lvl="1" indent="0">
              <a:buNone/>
            </a:pPr>
            <a:endParaRPr lang="es-ES_tradnl" sz="1600" dirty="0" smtClean="0"/>
          </a:p>
          <a:p>
            <a:pPr marL="457200" lvl="1" indent="0">
              <a:buNone/>
            </a:pPr>
            <a:r>
              <a:rPr lang="es-ES_tradnl" sz="1800" dirty="0" smtClean="0"/>
              <a:t>Los videos de experimentos o demostraciones son recursos que acercan a los estudiantes a lugares y situaciones que de otra manera serían difíciles de alcanzar. Es por eso que la grabación de eventos poco frecuentes o de acceso restringido y su uso en clase pueden proveer a los estudiantes de imágenes importantes.</a:t>
            </a:r>
          </a:p>
        </p:txBody>
      </p:sp>
      <p:sp>
        <p:nvSpPr>
          <p:cNvPr id="7" name="Rectangle 6"/>
          <p:cNvSpPr/>
          <p:nvPr/>
        </p:nvSpPr>
        <p:spPr>
          <a:xfrm>
            <a:off x="1017382" y="3751852"/>
            <a:ext cx="2288614" cy="276999"/>
          </a:xfrm>
          <a:prstGeom prst="rect">
            <a:avLst/>
          </a:prstGeom>
        </p:spPr>
        <p:txBody>
          <a:bodyPr wrap="none">
            <a:spAutoFit/>
          </a:bodyPr>
          <a:lstStyle/>
          <a:p>
            <a:r>
              <a:rPr lang="fi-FI" sz="1200" dirty="0">
                <a:solidFill>
                  <a:srgbClr val="F2F2F2"/>
                </a:solidFill>
                <a:latin typeface="Helvetica Light"/>
                <a:cs typeface="Helvetica Light"/>
                <a:hlinkClick r:id="rId2"/>
              </a:rPr>
              <a:t>https://youtu.be/2DOkJY-</a:t>
            </a:r>
            <a:r>
              <a:rPr lang="fi-FI" sz="1200" dirty="0" smtClean="0">
                <a:solidFill>
                  <a:srgbClr val="F2F2F2"/>
                </a:solidFill>
                <a:latin typeface="Helvetica Light"/>
                <a:cs typeface="Helvetica Light"/>
                <a:hlinkClick r:id="rId2"/>
              </a:rPr>
              <a:t>lAVs</a:t>
            </a:r>
            <a:r>
              <a:rPr lang="fi-FI" sz="1200" dirty="0" smtClean="0">
                <a:solidFill>
                  <a:srgbClr val="F2F2F2"/>
                </a:solidFill>
                <a:latin typeface="Helvetica Light"/>
                <a:cs typeface="Helvetica Light"/>
              </a:rPr>
              <a:t> </a:t>
            </a:r>
            <a:endParaRPr lang="en-US" sz="1200" dirty="0">
              <a:solidFill>
                <a:srgbClr val="F2F2F2"/>
              </a:solidFill>
              <a:latin typeface="Helvetica Light"/>
              <a:cs typeface="Helvetica Light"/>
            </a:endParaRPr>
          </a:p>
        </p:txBody>
      </p:sp>
      <p:pic>
        <p:nvPicPr>
          <p:cNvPr id="6" name="Picture 5" descr="galileo.png">
            <a:hlinkClick r:id="rId2"/>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8138" y="1656977"/>
            <a:ext cx="2463086" cy="2064872"/>
          </a:xfrm>
          <a:prstGeom prst="rect">
            <a:avLst/>
          </a:prstGeom>
          <a:ln>
            <a:solidFill>
              <a:srgbClr val="FFFFFF"/>
            </a:solidFill>
          </a:ln>
        </p:spPr>
      </p:pic>
    </p:spTree>
    <p:extLst>
      <p:ext uri="{BB962C8B-B14F-4D97-AF65-F5344CB8AC3E}">
        <p14:creationId xmlns:p14="http://schemas.microsoft.com/office/powerpoint/2010/main" val="357170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8954" y="850979"/>
            <a:ext cx="6475477" cy="3447978"/>
          </a:xfrm>
        </p:spPr>
        <p:txBody>
          <a:bodyPr>
            <a:noAutofit/>
          </a:bodyPr>
          <a:lstStyle/>
          <a:p>
            <a:pPr marL="457200" lvl="1" indent="0">
              <a:buNone/>
            </a:pPr>
            <a:endParaRPr lang="es-ES_tradnl" sz="1500" dirty="0" smtClean="0"/>
          </a:p>
          <a:p>
            <a:pPr marL="457200" lvl="1" indent="0">
              <a:buNone/>
            </a:pPr>
            <a:r>
              <a:rPr lang="es-ES_tradnl" sz="1300" dirty="0"/>
              <a:t>Experimento de Galileo</a:t>
            </a:r>
            <a:endParaRPr lang="es-ES_tradnl" sz="1300" i="1" dirty="0"/>
          </a:p>
          <a:p>
            <a:pPr marL="457200" lvl="1" indent="0">
              <a:buNone/>
            </a:pPr>
            <a:r>
              <a:rPr lang="fi-FI" sz="1300" dirty="0">
                <a:hlinkClick r:id="rId2"/>
              </a:rPr>
              <a:t>https://youtu.be/2DOkJY-lAVs</a:t>
            </a:r>
            <a:r>
              <a:rPr lang="fi-FI" sz="1300" dirty="0"/>
              <a:t> </a:t>
            </a:r>
            <a:endParaRPr lang="es-ES_tradnl" sz="1300" dirty="0"/>
          </a:p>
          <a:p>
            <a:pPr marL="457200" lvl="1" indent="0">
              <a:buNone/>
            </a:pPr>
            <a:endParaRPr lang="es-ES_tradnl" sz="1300" dirty="0" smtClean="0"/>
          </a:p>
          <a:p>
            <a:pPr marL="457200" lvl="1" indent="0">
              <a:buNone/>
            </a:pPr>
            <a:r>
              <a:rPr lang="es-ES_tradnl" sz="1300" dirty="0" smtClean="0"/>
              <a:t>Producción de video con un </a:t>
            </a:r>
            <a:r>
              <a:rPr lang="es-ES_tradnl" sz="1300" dirty="0" err="1" smtClean="0"/>
              <a:t>smartphone</a:t>
            </a:r>
            <a:endParaRPr lang="es-ES_tradnl" sz="1300" dirty="0" smtClean="0"/>
          </a:p>
          <a:p>
            <a:pPr marL="457200" lvl="1" indent="0">
              <a:buNone/>
            </a:pPr>
            <a:r>
              <a:rPr lang="fr-FR" sz="1300" dirty="0" smtClean="0">
                <a:hlinkClick r:id="rId3"/>
              </a:rPr>
              <a:t>https</a:t>
            </a:r>
            <a:r>
              <a:rPr lang="fr-FR" sz="1300" dirty="0">
                <a:hlinkClick r:id="rId3"/>
              </a:rPr>
              <a:t>://youtu.be/</a:t>
            </a:r>
            <a:r>
              <a:rPr lang="fr-FR" sz="1300" dirty="0" smtClean="0">
                <a:hlinkClick r:id="rId3"/>
              </a:rPr>
              <a:t>ts5VREy0U4o</a:t>
            </a:r>
            <a:endParaRPr lang="fr-FR" sz="1300" dirty="0" smtClean="0"/>
          </a:p>
          <a:p>
            <a:pPr marL="457200" lvl="1" indent="0">
              <a:buNone/>
            </a:pPr>
            <a:endParaRPr lang="es-ES_tradnl" sz="1300" dirty="0" smtClean="0"/>
          </a:p>
          <a:p>
            <a:pPr marL="457200" lvl="1" indent="0">
              <a:buNone/>
            </a:pPr>
            <a:r>
              <a:rPr lang="es-ES_tradnl" sz="1300" dirty="0" err="1" smtClean="0"/>
              <a:t>GoPro</a:t>
            </a:r>
            <a:r>
              <a:rPr lang="es-ES_tradnl" sz="1300" dirty="0" smtClean="0"/>
              <a:t> Hero 3: </a:t>
            </a:r>
            <a:r>
              <a:rPr lang="es-ES_tradnl" sz="1300" dirty="0" err="1" smtClean="0"/>
              <a:t>Slow</a:t>
            </a:r>
            <a:r>
              <a:rPr lang="es-ES_tradnl" sz="1300" dirty="0" smtClean="0"/>
              <a:t> </a:t>
            </a:r>
            <a:r>
              <a:rPr lang="es-ES_tradnl" sz="1300" dirty="0" err="1" smtClean="0"/>
              <a:t>motion</a:t>
            </a:r>
            <a:r>
              <a:rPr lang="es-ES_tradnl" sz="1300" dirty="0" smtClean="0"/>
              <a:t> </a:t>
            </a:r>
            <a:r>
              <a:rPr lang="es-ES_tradnl" sz="1300" dirty="0" err="1" smtClean="0"/>
              <a:t>dog</a:t>
            </a:r>
            <a:r>
              <a:rPr lang="es-ES_tradnl" sz="1300" dirty="0" smtClean="0"/>
              <a:t> test</a:t>
            </a:r>
          </a:p>
          <a:p>
            <a:pPr marL="457200" lvl="1" indent="0">
              <a:buNone/>
            </a:pPr>
            <a:r>
              <a:rPr lang="fi-FI" sz="1300" dirty="0">
                <a:hlinkClick r:id="rId4"/>
              </a:rPr>
              <a:t>https://youtu.be/</a:t>
            </a:r>
            <a:r>
              <a:rPr lang="fi-FI" sz="1300" dirty="0" smtClean="0">
                <a:hlinkClick r:id="rId4"/>
              </a:rPr>
              <a:t>QrPT_7D8VFw</a:t>
            </a:r>
            <a:endParaRPr lang="fi-FI" sz="1300" dirty="0" smtClean="0"/>
          </a:p>
          <a:p>
            <a:pPr marL="457200" lvl="1" indent="0">
              <a:buNone/>
            </a:pPr>
            <a:endParaRPr lang="fi-FI" sz="1300" dirty="0" smtClean="0"/>
          </a:p>
          <a:p>
            <a:pPr marL="457200" lvl="1" indent="0">
              <a:buNone/>
            </a:pPr>
            <a:r>
              <a:rPr lang="fi-FI" sz="1300" dirty="0" err="1" smtClean="0"/>
              <a:t>Cómo</a:t>
            </a:r>
            <a:r>
              <a:rPr lang="fi-FI" sz="1300" dirty="0" smtClean="0"/>
              <a:t> </a:t>
            </a:r>
            <a:r>
              <a:rPr lang="fi-FI" sz="1300" dirty="0" err="1" smtClean="0"/>
              <a:t>empastar</a:t>
            </a:r>
            <a:r>
              <a:rPr lang="fi-FI" sz="1300" dirty="0" smtClean="0"/>
              <a:t> un </a:t>
            </a:r>
            <a:r>
              <a:rPr lang="fi-FI" sz="1300" dirty="0" err="1" smtClean="0"/>
              <a:t>libro</a:t>
            </a:r>
            <a:endParaRPr lang="fi-FI" sz="1300" dirty="0" smtClean="0"/>
          </a:p>
          <a:p>
            <a:pPr marL="457200" lvl="1" indent="0">
              <a:buNone/>
            </a:pPr>
            <a:r>
              <a:rPr lang="pt-BR" sz="1300" dirty="0">
                <a:hlinkClick r:id="rId5"/>
              </a:rPr>
              <a:t>https://vimeo.com/</a:t>
            </a:r>
            <a:r>
              <a:rPr lang="pt-BR" sz="1300" dirty="0" smtClean="0">
                <a:hlinkClick r:id="rId5"/>
              </a:rPr>
              <a:t>28714170</a:t>
            </a:r>
            <a:r>
              <a:rPr lang="pt-BR" sz="1300" dirty="0" smtClean="0"/>
              <a:t> </a:t>
            </a:r>
          </a:p>
          <a:p>
            <a:pPr marL="457200" lvl="1" indent="0">
              <a:buNone/>
            </a:pPr>
            <a:endParaRPr lang="pt-BR" sz="1300" dirty="0" smtClean="0"/>
          </a:p>
          <a:p>
            <a:pPr marL="457200" lvl="1" indent="0">
              <a:buNone/>
            </a:pPr>
            <a:r>
              <a:rPr lang="pt-BR" sz="1300" dirty="0" err="1" smtClean="0"/>
              <a:t>Movimiento</a:t>
            </a:r>
            <a:r>
              <a:rPr lang="pt-BR" sz="1300" dirty="0" smtClean="0"/>
              <a:t> de </a:t>
            </a:r>
            <a:r>
              <a:rPr lang="pt-BR" sz="1300" dirty="0" err="1" smtClean="0"/>
              <a:t>cámara</a:t>
            </a:r>
            <a:r>
              <a:rPr lang="pt-BR" sz="1300" dirty="0" smtClean="0"/>
              <a:t>: Dolly</a:t>
            </a:r>
          </a:p>
          <a:p>
            <a:pPr marL="457200" lvl="1" indent="0">
              <a:buNone/>
            </a:pPr>
            <a:r>
              <a:rPr lang="pt-BR" sz="1300" dirty="0">
                <a:hlinkClick r:id="rId6"/>
              </a:rPr>
              <a:t>https://vimeo.com/</a:t>
            </a:r>
            <a:r>
              <a:rPr lang="pt-BR" sz="1300" dirty="0" smtClean="0">
                <a:hlinkClick r:id="rId6"/>
              </a:rPr>
              <a:t>28746676</a:t>
            </a:r>
            <a:r>
              <a:rPr lang="pt-BR" sz="1300" dirty="0" smtClean="0"/>
              <a:t> </a:t>
            </a:r>
            <a:endParaRPr lang="fi-FI" sz="1300" dirty="0" smtClean="0"/>
          </a:p>
          <a:p>
            <a:pPr marL="457200" lvl="1" indent="0">
              <a:buNone/>
            </a:pPr>
            <a:endParaRPr lang="es-ES_tradnl" sz="1500" dirty="0" smtClean="0"/>
          </a:p>
          <a:p>
            <a:pPr marL="457200" lvl="1" indent="0">
              <a:buNone/>
            </a:pPr>
            <a:endParaRPr lang="es-ES_tradnl" sz="1500" i="1" dirty="0" smtClean="0"/>
          </a:p>
          <a:p>
            <a:pPr marL="457200" lvl="1" indent="0">
              <a:buNone/>
            </a:pPr>
            <a:endParaRPr lang="es-ES_tradnl" sz="1500" i="1" dirty="0"/>
          </a:p>
          <a:p>
            <a:pPr marL="457200" lvl="1" indent="0">
              <a:buNone/>
            </a:pPr>
            <a:endParaRPr lang="es-ES_tradnl" sz="1500" dirty="0" smtClean="0"/>
          </a:p>
          <a:p>
            <a:endParaRPr lang="es-ES_tradnl" sz="1500" dirty="0" smtClean="0"/>
          </a:p>
        </p:txBody>
      </p:sp>
      <p:sp>
        <p:nvSpPr>
          <p:cNvPr id="14" name="Title 1"/>
          <p:cNvSpPr>
            <a:spLocks noGrp="1"/>
          </p:cNvSpPr>
          <p:nvPr>
            <p:ph type="title"/>
          </p:nvPr>
        </p:nvSpPr>
        <p:spPr/>
        <p:txBody>
          <a:bodyPr>
            <a:normAutofit/>
          </a:bodyPr>
          <a:lstStyle/>
          <a:p>
            <a:r>
              <a:rPr lang="es-ES_tradnl" sz="2000" dirty="0" smtClean="0">
                <a:solidFill>
                  <a:srgbClr val="F2F2F2"/>
                </a:solidFill>
                <a:latin typeface="Helvetica"/>
                <a:cs typeface="Helvetica"/>
              </a:rPr>
              <a:t>Experimentos y demostraciones: ejemplos</a:t>
            </a:r>
            <a:endParaRPr lang="es-ES_tradnl" sz="2000" dirty="0">
              <a:solidFill>
                <a:srgbClr val="F2F2F2"/>
              </a:solidFill>
              <a:latin typeface="Helvetica"/>
              <a:cs typeface="Helvetica"/>
            </a:endParaRPr>
          </a:p>
        </p:txBody>
      </p:sp>
      <p:pic>
        <p:nvPicPr>
          <p:cNvPr id="2" name="Picture 1" descr="iph.png">
            <a:hlinkClick r:id="rId3"/>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3870" y="1854986"/>
            <a:ext cx="893845" cy="545245"/>
          </a:xfrm>
          <a:prstGeom prst="rect">
            <a:avLst/>
          </a:prstGeom>
          <a:ln>
            <a:solidFill>
              <a:srgbClr val="FFFFFF"/>
            </a:solidFill>
          </a:ln>
        </p:spPr>
      </p:pic>
      <p:pic>
        <p:nvPicPr>
          <p:cNvPr id="4" name="Picture 3" descr="doggo.png">
            <a:hlinkClick r:id="rId4"/>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3871" y="2559326"/>
            <a:ext cx="899252" cy="539551"/>
          </a:xfrm>
          <a:prstGeom prst="rect">
            <a:avLst/>
          </a:prstGeom>
          <a:ln>
            <a:solidFill>
              <a:srgbClr val="FFFFFF"/>
            </a:solidFill>
          </a:ln>
        </p:spPr>
      </p:pic>
      <p:pic>
        <p:nvPicPr>
          <p:cNvPr id="10" name="Picture 9" descr="galileo.png">
            <a:hlinkClick r:id="rId2"/>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0474" y="1129849"/>
            <a:ext cx="887241" cy="587314"/>
          </a:xfrm>
          <a:prstGeom prst="rect">
            <a:avLst/>
          </a:prstGeom>
          <a:ln>
            <a:solidFill>
              <a:srgbClr val="FFFFFF"/>
            </a:solidFill>
          </a:ln>
        </p:spPr>
      </p:pic>
      <p:pic>
        <p:nvPicPr>
          <p:cNvPr id="11" name="Picture 10" descr="empastar.png">
            <a:hlinkClick r:id="rId5"/>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3870" y="3253856"/>
            <a:ext cx="892649" cy="508810"/>
          </a:xfrm>
          <a:prstGeom prst="rect">
            <a:avLst/>
          </a:prstGeom>
          <a:ln>
            <a:solidFill>
              <a:srgbClr val="FFFFFF"/>
            </a:solidFill>
          </a:ln>
        </p:spPr>
      </p:pic>
      <p:pic>
        <p:nvPicPr>
          <p:cNvPr id="12" name="Picture 11" descr="silla.png">
            <a:hlinkClick r:id="rId6"/>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0474" y="3912664"/>
            <a:ext cx="892649" cy="592124"/>
          </a:xfrm>
          <a:prstGeom prst="rect">
            <a:avLst/>
          </a:prstGeom>
          <a:ln>
            <a:solidFill>
              <a:srgbClr val="FFFFFF"/>
            </a:solidFill>
          </a:ln>
        </p:spPr>
      </p:pic>
    </p:spTree>
    <p:extLst>
      <p:ext uri="{BB962C8B-B14F-4D97-AF65-F5344CB8AC3E}">
        <p14:creationId xmlns:p14="http://schemas.microsoft.com/office/powerpoint/2010/main" val="204251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772" y="450144"/>
            <a:ext cx="6368848" cy="679704"/>
          </a:xfrm>
        </p:spPr>
        <p:txBody>
          <a:bodyPr>
            <a:noAutofit/>
          </a:bodyPr>
          <a:lstStyle/>
          <a:p>
            <a:r>
              <a:rPr lang="es-ES_tradnl" sz="2000" dirty="0">
                <a:solidFill>
                  <a:srgbClr val="F2F2F2"/>
                </a:solidFill>
                <a:latin typeface="Helvetica"/>
                <a:cs typeface="Helvetica"/>
              </a:rPr>
              <a:t>Aspectos, paisajes, </a:t>
            </a:r>
            <a:r>
              <a:rPr lang="es-ES_tradnl" sz="2000" i="1" dirty="0" err="1">
                <a:solidFill>
                  <a:srgbClr val="F2F2F2"/>
                </a:solidFill>
                <a:latin typeface="Helvetica"/>
                <a:cs typeface="Helvetica"/>
              </a:rPr>
              <a:t>beauty</a:t>
            </a:r>
            <a:r>
              <a:rPr lang="es-ES_tradnl" sz="2000" i="1" dirty="0">
                <a:solidFill>
                  <a:srgbClr val="F2F2F2"/>
                </a:solidFill>
                <a:latin typeface="Helvetica"/>
                <a:cs typeface="Helvetica"/>
              </a:rPr>
              <a:t> </a:t>
            </a:r>
            <a:r>
              <a:rPr lang="es-ES_tradnl" sz="2000" i="1" dirty="0" err="1">
                <a:solidFill>
                  <a:srgbClr val="F2F2F2"/>
                </a:solidFill>
                <a:latin typeface="Helvetica"/>
                <a:cs typeface="Helvetica"/>
              </a:rPr>
              <a:t>shots</a:t>
            </a:r>
            <a:r>
              <a:rPr lang="es-ES_tradnl" sz="2000" dirty="0">
                <a:solidFill>
                  <a:srgbClr val="F2F2F2"/>
                </a:solidFill>
                <a:latin typeface="Helvetica"/>
                <a:cs typeface="Helvetica"/>
              </a:rPr>
              <a:t>: </a:t>
            </a:r>
            <a:r>
              <a:rPr lang="es-ES_tradnl" sz="2000" dirty="0" smtClean="0">
                <a:solidFill>
                  <a:srgbClr val="F2F2F2"/>
                </a:solidFill>
                <a:latin typeface="Helvetica"/>
                <a:cs typeface="Helvetica"/>
              </a:rPr>
              <a:t>consideraciones </a:t>
            </a:r>
            <a:endParaRPr lang="es-ES_tradnl" sz="2000" dirty="0">
              <a:solidFill>
                <a:srgbClr val="F2F2F2"/>
              </a:solidFill>
              <a:latin typeface="Helvetica"/>
              <a:cs typeface="Helvetica"/>
            </a:endParaRPr>
          </a:p>
        </p:txBody>
      </p:sp>
      <p:sp>
        <p:nvSpPr>
          <p:cNvPr id="3" name="Content Placeholder 2"/>
          <p:cNvSpPr>
            <a:spLocks noGrp="1"/>
          </p:cNvSpPr>
          <p:nvPr>
            <p:ph idx="1"/>
          </p:nvPr>
        </p:nvSpPr>
        <p:spPr>
          <a:xfrm>
            <a:off x="3375605" y="1296608"/>
            <a:ext cx="4955640" cy="3163911"/>
          </a:xfrm>
        </p:spPr>
        <p:txBody>
          <a:bodyPr>
            <a:noAutofit/>
          </a:bodyPr>
          <a:lstStyle/>
          <a:p>
            <a:pPr marL="457200" lvl="1" indent="0">
              <a:buNone/>
            </a:pPr>
            <a:endParaRPr lang="es-ES_tradnl" sz="1600" dirty="0" smtClean="0"/>
          </a:p>
          <a:p>
            <a:pPr marL="457200" lvl="1" indent="0">
              <a:buNone/>
            </a:pPr>
            <a:r>
              <a:rPr lang="es-ES_tradnl" sz="1800" dirty="0" smtClean="0"/>
              <a:t>Una imagen dice más que mil palabras; y en ocasiones mostrar un video de algún lugar o de algo que se está describiendo de manera verbal puede resultar de utilidad tanto para para la audiencia como para el expositor. Paisajes, lugares, equipo son algunos de los actores principales de este tipo de video.</a:t>
            </a:r>
          </a:p>
          <a:p>
            <a:endParaRPr lang="es-ES_tradnl" sz="1800" dirty="0" smtClean="0"/>
          </a:p>
        </p:txBody>
      </p:sp>
      <p:sp>
        <p:nvSpPr>
          <p:cNvPr id="7" name="Rectangle 6"/>
          <p:cNvSpPr/>
          <p:nvPr/>
        </p:nvSpPr>
        <p:spPr>
          <a:xfrm>
            <a:off x="1017382" y="3355052"/>
            <a:ext cx="2151652" cy="276999"/>
          </a:xfrm>
          <a:prstGeom prst="rect">
            <a:avLst/>
          </a:prstGeom>
        </p:spPr>
        <p:txBody>
          <a:bodyPr wrap="none">
            <a:spAutoFit/>
          </a:bodyPr>
          <a:lstStyle/>
          <a:p>
            <a:r>
              <a:rPr lang="fi-FI" sz="1200" dirty="0">
                <a:solidFill>
                  <a:srgbClr val="F2F2F2"/>
                </a:solidFill>
                <a:latin typeface="Helvetica Light"/>
                <a:cs typeface="Helvetica Light"/>
                <a:hlinkClick r:id="rId2"/>
              </a:rPr>
              <a:t>https://youtu.be/</a:t>
            </a:r>
            <a:r>
              <a:rPr lang="fi-FI" sz="1200" dirty="0" smtClean="0">
                <a:solidFill>
                  <a:srgbClr val="F2F2F2"/>
                </a:solidFill>
                <a:latin typeface="Helvetica Light"/>
                <a:cs typeface="Helvetica Light"/>
                <a:hlinkClick r:id="rId2"/>
              </a:rPr>
              <a:t>PWBpgii90rI</a:t>
            </a:r>
            <a:r>
              <a:rPr lang="fi-FI" sz="1200" dirty="0" smtClean="0">
                <a:solidFill>
                  <a:srgbClr val="F2F2F2"/>
                </a:solidFill>
                <a:latin typeface="Helvetica Light"/>
                <a:cs typeface="Helvetica Light"/>
              </a:rPr>
              <a:t> </a:t>
            </a:r>
            <a:endParaRPr lang="en-US" sz="1200" dirty="0">
              <a:solidFill>
                <a:srgbClr val="F2F2F2"/>
              </a:solidFill>
              <a:latin typeface="Helvetica Light"/>
              <a:cs typeface="Helvetica Light"/>
            </a:endParaRPr>
          </a:p>
        </p:txBody>
      </p:sp>
      <p:pic>
        <p:nvPicPr>
          <p:cNvPr id="5" name="Picture 4" descr="lancs.png">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6432" y="1618520"/>
            <a:ext cx="2795608" cy="1696002"/>
          </a:xfrm>
          <a:prstGeom prst="rect">
            <a:avLst/>
          </a:prstGeom>
        </p:spPr>
      </p:pic>
    </p:spTree>
    <p:extLst>
      <p:ext uri="{BB962C8B-B14F-4D97-AF65-F5344CB8AC3E}">
        <p14:creationId xmlns:p14="http://schemas.microsoft.com/office/powerpoint/2010/main" val="425219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954" y="1172293"/>
            <a:ext cx="6308368" cy="3447978"/>
          </a:xfrm>
        </p:spPr>
        <p:txBody>
          <a:bodyPr>
            <a:noAutofit/>
          </a:bodyPr>
          <a:lstStyle/>
          <a:p>
            <a:pPr marL="457200" lvl="1" indent="0">
              <a:buNone/>
            </a:pPr>
            <a:endParaRPr lang="es-ES_tradnl" sz="1500" dirty="0" smtClean="0"/>
          </a:p>
          <a:p>
            <a:pPr marL="457200" lvl="1" indent="0">
              <a:buNone/>
            </a:pPr>
            <a:r>
              <a:rPr lang="es-ES_tradnl" sz="1500" dirty="0" smtClean="0"/>
              <a:t>Cómo luce un examen de doctorado en la UV</a:t>
            </a:r>
          </a:p>
          <a:p>
            <a:pPr marL="457200" lvl="1" indent="0">
              <a:buNone/>
            </a:pPr>
            <a:r>
              <a:rPr lang="es-ES_tradnl" sz="1200" dirty="0" smtClean="0">
                <a:hlinkClick r:id="rId2"/>
              </a:rPr>
              <a:t>https://youtu.be/TUQ7aHRoQa8</a:t>
            </a:r>
            <a:r>
              <a:rPr lang="es-ES_tradnl" sz="1200" dirty="0" smtClean="0"/>
              <a:t> </a:t>
            </a:r>
          </a:p>
          <a:p>
            <a:pPr marL="457200" lvl="1" indent="0">
              <a:buNone/>
            </a:pPr>
            <a:endParaRPr lang="es-ES_tradnl" sz="1500" dirty="0" smtClean="0"/>
          </a:p>
          <a:p>
            <a:pPr marL="457200" lvl="1" indent="0">
              <a:buNone/>
            </a:pPr>
            <a:r>
              <a:rPr lang="es-ES_tradnl" sz="1500" dirty="0" smtClean="0"/>
              <a:t>#</a:t>
            </a:r>
            <a:r>
              <a:rPr lang="es-ES_tradnl" sz="1500" dirty="0" err="1" smtClean="0"/>
              <a:t>timelapse_uv</a:t>
            </a:r>
            <a:r>
              <a:rPr lang="es-ES_tradnl" sz="1500" dirty="0" smtClean="0"/>
              <a:t>  (</a:t>
            </a:r>
            <a:r>
              <a:rPr lang="es-ES_tradnl" sz="1500" dirty="0"/>
              <a:t>3</a:t>
            </a:r>
            <a:r>
              <a:rPr lang="es-ES_tradnl" sz="1500" dirty="0" smtClean="0"/>
              <a:t> videos)</a:t>
            </a:r>
          </a:p>
          <a:p>
            <a:pPr marL="457200" lvl="1" indent="0">
              <a:buNone/>
            </a:pPr>
            <a:r>
              <a:rPr lang="en-US" sz="1200" dirty="0">
                <a:hlinkClick r:id="rId3"/>
              </a:rPr>
              <a:t>https://www.youtube.com/playlist?list=</a:t>
            </a:r>
            <a:r>
              <a:rPr lang="en-US" sz="1200" dirty="0" smtClean="0">
                <a:hlinkClick r:id="rId3"/>
              </a:rPr>
              <a:t>PLMoMwkqPkBw11efSSC3JS6eyv1nfgdmPa</a:t>
            </a:r>
            <a:r>
              <a:rPr lang="en-US" sz="1200" dirty="0" smtClean="0"/>
              <a:t> </a:t>
            </a:r>
          </a:p>
          <a:p>
            <a:pPr marL="457200" lvl="1" indent="0">
              <a:buNone/>
            </a:pPr>
            <a:endParaRPr lang="en-US" sz="1200" dirty="0"/>
          </a:p>
          <a:p>
            <a:pPr marL="0" indent="0">
              <a:buNone/>
            </a:pPr>
            <a:endParaRPr lang="es-ES_tradnl" sz="1500" dirty="0" smtClean="0"/>
          </a:p>
        </p:txBody>
      </p:sp>
      <p:sp>
        <p:nvSpPr>
          <p:cNvPr id="14" name="Title 1"/>
          <p:cNvSpPr>
            <a:spLocks noGrp="1"/>
          </p:cNvSpPr>
          <p:nvPr>
            <p:ph type="title"/>
          </p:nvPr>
        </p:nvSpPr>
        <p:spPr/>
        <p:txBody>
          <a:bodyPr>
            <a:normAutofit/>
          </a:bodyPr>
          <a:lstStyle/>
          <a:p>
            <a:r>
              <a:rPr lang="es-ES_tradnl" sz="2000" dirty="0">
                <a:solidFill>
                  <a:srgbClr val="F2F2F2"/>
                </a:solidFill>
                <a:latin typeface="Helvetica"/>
                <a:cs typeface="Helvetica"/>
              </a:rPr>
              <a:t>Aspectos, paisajes, </a:t>
            </a:r>
            <a:r>
              <a:rPr lang="es-ES_tradnl" sz="2000" dirty="0" err="1">
                <a:solidFill>
                  <a:srgbClr val="F2F2F2"/>
                </a:solidFill>
                <a:latin typeface="Helvetica"/>
                <a:cs typeface="Helvetica"/>
              </a:rPr>
              <a:t>beauty</a:t>
            </a:r>
            <a:r>
              <a:rPr lang="es-ES_tradnl" sz="2000" dirty="0">
                <a:solidFill>
                  <a:srgbClr val="F2F2F2"/>
                </a:solidFill>
                <a:latin typeface="Helvetica"/>
                <a:cs typeface="Helvetica"/>
              </a:rPr>
              <a:t> </a:t>
            </a:r>
            <a:r>
              <a:rPr lang="es-ES_tradnl" sz="2000" dirty="0" err="1" smtClean="0">
                <a:solidFill>
                  <a:srgbClr val="F2F2F2"/>
                </a:solidFill>
                <a:latin typeface="Helvetica"/>
                <a:cs typeface="Helvetica"/>
              </a:rPr>
              <a:t>shots</a:t>
            </a:r>
            <a:r>
              <a:rPr lang="es-ES_tradnl" sz="2000" dirty="0" smtClean="0">
                <a:solidFill>
                  <a:srgbClr val="F2F2F2"/>
                </a:solidFill>
                <a:latin typeface="Helvetica"/>
                <a:cs typeface="Helvetica"/>
              </a:rPr>
              <a:t>: ejemplos</a:t>
            </a:r>
            <a:endParaRPr lang="en-US" sz="2000" dirty="0"/>
          </a:p>
        </p:txBody>
      </p:sp>
      <p:pic>
        <p:nvPicPr>
          <p:cNvPr id="5" name="Picture 4" descr="hdt1.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461" y="2220741"/>
            <a:ext cx="876182" cy="516947"/>
          </a:xfrm>
          <a:prstGeom prst="rect">
            <a:avLst/>
          </a:prstGeom>
          <a:solidFill>
            <a:srgbClr val="FFFFFF">
              <a:shade val="85000"/>
            </a:srgbClr>
          </a:solidFill>
          <a:ln w="31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time.png">
            <a:hlinkClick r:id="rId3"/>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2044" y="2220740"/>
            <a:ext cx="1060957" cy="579990"/>
          </a:xfrm>
          <a:prstGeom prst="rect">
            <a:avLst/>
          </a:prstGeom>
          <a:solidFill>
            <a:srgbClr val="FFFFFF">
              <a:shade val="85000"/>
            </a:srgbClr>
          </a:solidFill>
          <a:ln w="31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doc.png">
            <a:hlinkClick r:id="rId2"/>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2044" y="1426828"/>
            <a:ext cx="1060957" cy="644790"/>
          </a:xfrm>
          <a:prstGeom prst="rect">
            <a:avLst/>
          </a:prstGeom>
        </p:spPr>
      </p:pic>
    </p:spTree>
    <p:extLst>
      <p:ext uri="{BB962C8B-B14F-4D97-AF65-F5344CB8AC3E}">
        <p14:creationId xmlns:p14="http://schemas.microsoft.com/office/powerpoint/2010/main" val="4200143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771" y="450144"/>
            <a:ext cx="6352137" cy="679704"/>
          </a:xfrm>
        </p:spPr>
        <p:txBody>
          <a:bodyPr>
            <a:noAutofit/>
          </a:bodyPr>
          <a:lstStyle/>
          <a:p>
            <a:r>
              <a:rPr lang="es-ES_tradnl" sz="2000" dirty="0" smtClean="0">
                <a:solidFill>
                  <a:srgbClr val="F2F2F2"/>
                </a:solidFill>
                <a:latin typeface="Helvetica"/>
                <a:cs typeface="Helvetica"/>
              </a:rPr>
              <a:t>Actuaciones y </a:t>
            </a:r>
            <a:r>
              <a:rPr lang="es-ES_tradnl" sz="2000" dirty="0">
                <a:solidFill>
                  <a:srgbClr val="F2F2F2"/>
                </a:solidFill>
                <a:latin typeface="Helvetica"/>
                <a:cs typeface="Helvetica"/>
              </a:rPr>
              <a:t>dramatizaciones: </a:t>
            </a:r>
            <a:r>
              <a:rPr lang="es-ES_tradnl" sz="2000" dirty="0" smtClean="0">
                <a:solidFill>
                  <a:srgbClr val="F2F2F2"/>
                </a:solidFill>
                <a:latin typeface="Helvetica"/>
                <a:cs typeface="Helvetica"/>
              </a:rPr>
              <a:t>consideraciones </a:t>
            </a:r>
            <a:endParaRPr lang="es-ES_tradnl" sz="2000" dirty="0">
              <a:solidFill>
                <a:srgbClr val="F2F2F2"/>
              </a:solidFill>
              <a:latin typeface="Helvetica"/>
              <a:cs typeface="Helvetica"/>
            </a:endParaRPr>
          </a:p>
        </p:txBody>
      </p:sp>
      <p:sp>
        <p:nvSpPr>
          <p:cNvPr id="3" name="Content Placeholder 2"/>
          <p:cNvSpPr>
            <a:spLocks noGrp="1"/>
          </p:cNvSpPr>
          <p:nvPr>
            <p:ph idx="1"/>
          </p:nvPr>
        </p:nvSpPr>
        <p:spPr>
          <a:xfrm>
            <a:off x="3375604" y="1296608"/>
            <a:ext cx="5247225" cy="3163911"/>
          </a:xfrm>
        </p:spPr>
        <p:txBody>
          <a:bodyPr>
            <a:noAutofit/>
          </a:bodyPr>
          <a:lstStyle/>
          <a:p>
            <a:pPr marL="457200" lvl="1" indent="0">
              <a:buNone/>
            </a:pPr>
            <a:endParaRPr lang="es-ES_tradnl" sz="1600" dirty="0" smtClean="0"/>
          </a:p>
          <a:p>
            <a:pPr lvl="1"/>
            <a:r>
              <a:rPr lang="es-ES_tradnl" sz="1800" dirty="0" smtClean="0"/>
              <a:t>La video entrevista se utiliza para llevar al aula la voz de expertos o de personas con experiencias dignas de escuchar. Por ejemplo:</a:t>
            </a:r>
            <a:endParaRPr lang="es-ES_tradnl" sz="1600" dirty="0" smtClean="0"/>
          </a:p>
          <a:p>
            <a:pPr lvl="2"/>
            <a:r>
              <a:rPr lang="es-ES_tradnl" sz="1400" dirty="0" smtClean="0"/>
              <a:t>Un profesor de otra universidad</a:t>
            </a:r>
          </a:p>
          <a:p>
            <a:pPr lvl="2"/>
            <a:r>
              <a:rPr lang="en-US" sz="1400" dirty="0" smtClean="0"/>
              <a:t>U</a:t>
            </a:r>
            <a:r>
              <a:rPr lang="es-ES_tradnl" sz="1400" dirty="0" smtClean="0"/>
              <a:t>n experto de un tema</a:t>
            </a:r>
          </a:p>
          <a:p>
            <a:pPr lvl="2"/>
            <a:r>
              <a:rPr lang="es-ES_tradnl" sz="1400" dirty="0" smtClean="0"/>
              <a:t>Una voz autorizada</a:t>
            </a:r>
          </a:p>
          <a:p>
            <a:pPr lvl="2"/>
            <a:r>
              <a:rPr lang="es-ES_tradnl" sz="1400" dirty="0" smtClean="0"/>
              <a:t>Un estudiante de una generación pasada</a:t>
            </a:r>
          </a:p>
          <a:p>
            <a:pPr lvl="2"/>
            <a:r>
              <a:rPr lang="es-ES_tradnl" sz="1400" dirty="0" smtClean="0"/>
              <a:t>Una víctima de un atropello </a:t>
            </a:r>
          </a:p>
          <a:p>
            <a:pPr lvl="2"/>
            <a:r>
              <a:rPr lang="es-ES_tradnl" sz="1400" dirty="0" smtClean="0"/>
              <a:t>Un niño o un padre dando su punto de vista</a:t>
            </a:r>
          </a:p>
          <a:p>
            <a:pPr marL="914400" lvl="2" indent="0">
              <a:buNone/>
            </a:pPr>
            <a:endParaRPr lang="es-ES_tradnl" sz="1600" dirty="0" smtClean="0"/>
          </a:p>
          <a:p>
            <a:pPr marL="0" indent="0">
              <a:buNone/>
            </a:pPr>
            <a:endParaRPr lang="es-ES_tradnl" sz="1800" dirty="0" smtClean="0"/>
          </a:p>
        </p:txBody>
      </p:sp>
      <p:sp>
        <p:nvSpPr>
          <p:cNvPr id="7" name="Rectangle 6"/>
          <p:cNvSpPr/>
          <p:nvPr/>
        </p:nvSpPr>
        <p:spPr>
          <a:xfrm>
            <a:off x="1027487" y="4050162"/>
            <a:ext cx="2408184" cy="461665"/>
          </a:xfrm>
          <a:prstGeom prst="rect">
            <a:avLst/>
          </a:prstGeom>
        </p:spPr>
        <p:txBody>
          <a:bodyPr wrap="none">
            <a:spAutoFit/>
          </a:bodyPr>
          <a:lstStyle/>
          <a:p>
            <a:r>
              <a:rPr lang="de-DE" sz="1200" dirty="0">
                <a:solidFill>
                  <a:srgbClr val="F2F2F2"/>
                </a:solidFill>
                <a:latin typeface="Helvetica Light"/>
                <a:cs typeface="Helvetica Light"/>
                <a:hlinkClick r:id="rId2"/>
              </a:rPr>
              <a:t>http://www.uv.mx/personal</a:t>
            </a:r>
            <a:r>
              <a:rPr lang="de-DE" sz="1200" dirty="0" smtClean="0">
                <a:solidFill>
                  <a:srgbClr val="F2F2F2"/>
                </a:solidFill>
                <a:latin typeface="Helvetica Light"/>
                <a:cs typeface="Helvetica Light"/>
                <a:hlinkClick r:id="rId2"/>
              </a:rPr>
              <a:t>/</a:t>
            </a:r>
            <a:endParaRPr lang="de-DE" sz="1200" dirty="0" smtClean="0">
              <a:solidFill>
                <a:srgbClr val="F2F2F2"/>
              </a:solidFill>
              <a:latin typeface="Helvetica Light"/>
              <a:cs typeface="Helvetica Light"/>
            </a:endParaRPr>
          </a:p>
          <a:p>
            <a:r>
              <a:rPr lang="de-DE" sz="1200" u="sng" dirty="0" err="1" smtClean="0">
                <a:solidFill>
                  <a:srgbClr val="595959"/>
                </a:solidFill>
                <a:latin typeface="Helvetica Light"/>
                <a:cs typeface="Helvetica Light"/>
              </a:rPr>
              <a:t>albramirez</a:t>
            </a:r>
            <a:r>
              <a:rPr lang="de-DE" sz="1200" u="sng" dirty="0">
                <a:solidFill>
                  <a:srgbClr val="595959"/>
                </a:solidFill>
                <a:latin typeface="Helvetica Light"/>
                <a:cs typeface="Helvetica Light"/>
              </a:rPr>
              <a:t>/2012/05/25/</a:t>
            </a:r>
            <a:r>
              <a:rPr lang="de-DE" sz="1200" u="sng" dirty="0" err="1">
                <a:solidFill>
                  <a:srgbClr val="595959"/>
                </a:solidFill>
                <a:latin typeface="Helvetica Light"/>
                <a:cs typeface="Helvetica Light"/>
              </a:rPr>
              <a:t>rdfinemx</a:t>
            </a:r>
            <a:r>
              <a:rPr lang="de-DE" sz="1200" u="sng" dirty="0">
                <a:solidFill>
                  <a:srgbClr val="595959"/>
                </a:solidFill>
                <a:latin typeface="Helvetica Light"/>
                <a:cs typeface="Helvetica Light"/>
              </a:rPr>
              <a:t>/</a:t>
            </a:r>
            <a:endParaRPr lang="en-US" sz="1200" u="sng" dirty="0">
              <a:solidFill>
                <a:srgbClr val="595959"/>
              </a:solidFill>
              <a:latin typeface="Helvetica Light"/>
              <a:cs typeface="Helvetica Light"/>
            </a:endParaRPr>
          </a:p>
        </p:txBody>
      </p:sp>
      <p:pic>
        <p:nvPicPr>
          <p:cNvPr id="5" name="Picture 4">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7382" y="1425331"/>
            <a:ext cx="2398643" cy="2616528"/>
          </a:xfrm>
          <a:prstGeom prst="rect">
            <a:avLst/>
          </a:prstGeom>
        </p:spPr>
      </p:pic>
    </p:spTree>
    <p:extLst>
      <p:ext uri="{BB962C8B-B14F-4D97-AF65-F5344CB8AC3E}">
        <p14:creationId xmlns:p14="http://schemas.microsoft.com/office/powerpoint/2010/main" val="224201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29" y="786239"/>
            <a:ext cx="7795639" cy="3798185"/>
          </a:xfrm>
        </p:spPr>
        <p:txBody>
          <a:bodyPr>
            <a:noAutofit/>
          </a:bodyPr>
          <a:lstStyle/>
          <a:p>
            <a:pPr marL="457200" lvl="1" indent="0">
              <a:buNone/>
            </a:pPr>
            <a:endParaRPr lang="es-ES_tradnl" sz="1500" dirty="0" smtClean="0"/>
          </a:p>
          <a:p>
            <a:pPr marL="457200" lvl="1" indent="0">
              <a:buNone/>
            </a:pPr>
            <a:endParaRPr lang="es-ES_tradnl" sz="200" dirty="0" smtClean="0"/>
          </a:p>
          <a:p>
            <a:pPr marL="457200" lvl="1" indent="0">
              <a:buNone/>
            </a:pPr>
            <a:r>
              <a:rPr lang="es-ES_tradnl" sz="1400" dirty="0" smtClean="0"/>
              <a:t>Videos sobre Educación sexual (3 videos)</a:t>
            </a:r>
          </a:p>
          <a:p>
            <a:pPr marL="457200" lvl="1" indent="0">
              <a:buNone/>
            </a:pPr>
            <a:r>
              <a:rPr lang="es-ES_tradnl" sz="1100" dirty="0" smtClean="0"/>
              <a:t>- Usa la cabeza con inteligencia </a:t>
            </a:r>
            <a:r>
              <a:rPr lang="es-ES_tradnl" sz="1100" dirty="0" smtClean="0">
                <a:hlinkClick r:id="rId2"/>
              </a:rPr>
              <a:t>https://youtu.be/KpFTMTkdATA</a:t>
            </a:r>
            <a:r>
              <a:rPr lang="es-ES_tradnl" sz="1100" dirty="0" smtClean="0"/>
              <a:t> </a:t>
            </a:r>
          </a:p>
          <a:p>
            <a:pPr marL="457200" lvl="1" indent="0">
              <a:buNone/>
            </a:pPr>
            <a:r>
              <a:rPr lang="es-ES_tradnl" sz="1100" dirty="0" smtClean="0"/>
              <a:t>- Pastillas del siguiente día </a:t>
            </a:r>
            <a:r>
              <a:rPr lang="es-ES_tradnl" sz="1100" dirty="0">
                <a:hlinkClick r:id="rId3"/>
              </a:rPr>
              <a:t>https://youtu.be/oBJprlOomOI</a:t>
            </a:r>
            <a:r>
              <a:rPr lang="es-ES_tradnl" sz="1100" dirty="0"/>
              <a:t> </a:t>
            </a:r>
          </a:p>
          <a:p>
            <a:pPr marL="457200" lvl="1" indent="0">
              <a:buNone/>
            </a:pPr>
            <a:r>
              <a:rPr lang="es-ES_tradnl" sz="1100" dirty="0" smtClean="0"/>
              <a:t>- Rompiendo estereotipos </a:t>
            </a:r>
            <a:r>
              <a:rPr lang="es-ES_tradnl" sz="1100" dirty="0">
                <a:hlinkClick r:id="rId4"/>
              </a:rPr>
              <a:t>https://youtu.be/LGC3wR9uLsg</a:t>
            </a:r>
            <a:r>
              <a:rPr lang="es-ES_tradnl" sz="1100" dirty="0"/>
              <a:t> </a:t>
            </a:r>
          </a:p>
          <a:p>
            <a:pPr marL="457200" lvl="1" indent="0">
              <a:buNone/>
            </a:pPr>
            <a:endParaRPr lang="es-ES_tradnl" sz="1200" dirty="0" smtClean="0"/>
          </a:p>
          <a:p>
            <a:pPr marL="457200" lvl="1" indent="0">
              <a:buNone/>
            </a:pPr>
            <a:r>
              <a:rPr lang="es-ES_tradnl" sz="1400" dirty="0" smtClean="0"/>
              <a:t>Derecho al agua: Tu reflejo (</a:t>
            </a:r>
            <a:r>
              <a:rPr lang="es-ES_tradnl" sz="1400" dirty="0" err="1" smtClean="0"/>
              <a:t>cineminuto</a:t>
            </a:r>
            <a:r>
              <a:rPr lang="es-ES_tradnl" sz="1400" dirty="0" smtClean="0"/>
              <a:t>)</a:t>
            </a:r>
          </a:p>
          <a:p>
            <a:pPr marL="457200" lvl="1" indent="0">
              <a:buNone/>
            </a:pPr>
            <a:r>
              <a:rPr lang="es-ES_tradnl" sz="1100" dirty="0" smtClean="0"/>
              <a:t>- Guión Gráfico: </a:t>
            </a:r>
            <a:r>
              <a:rPr lang="es-ES_tradnl" sz="1100" dirty="0" smtClean="0">
                <a:hlinkClick r:id="rId5"/>
              </a:rPr>
              <a:t>https://vimeo.com/28480203</a:t>
            </a:r>
            <a:r>
              <a:rPr lang="es-ES_tradnl" sz="1100" dirty="0" smtClean="0"/>
              <a:t> </a:t>
            </a:r>
          </a:p>
          <a:p>
            <a:pPr marL="457200" lvl="1" indent="0">
              <a:buNone/>
            </a:pPr>
            <a:r>
              <a:rPr lang="es-ES_tradnl" sz="1100" dirty="0" smtClean="0"/>
              <a:t>- Versión 1: </a:t>
            </a:r>
            <a:r>
              <a:rPr lang="es-ES_tradnl" sz="1100" dirty="0" smtClean="0">
                <a:hlinkClick r:id="rId6"/>
              </a:rPr>
              <a:t>https://vimeo.com/28479449</a:t>
            </a:r>
            <a:r>
              <a:rPr lang="es-ES_tradnl" sz="1100" dirty="0" smtClean="0"/>
              <a:t> </a:t>
            </a:r>
          </a:p>
          <a:p>
            <a:pPr marL="457200" lvl="1" indent="0">
              <a:buNone/>
            </a:pPr>
            <a:r>
              <a:rPr lang="es-ES_tradnl" sz="1100" dirty="0" smtClean="0"/>
              <a:t>- Versión 2: </a:t>
            </a:r>
            <a:r>
              <a:rPr lang="es-ES_tradnl" sz="1100" dirty="0" smtClean="0">
                <a:hlinkClick r:id="rId7"/>
              </a:rPr>
              <a:t>https://vimeo.com/28479826</a:t>
            </a:r>
            <a:r>
              <a:rPr lang="es-ES_tradnl" sz="1100" dirty="0" smtClean="0"/>
              <a:t> </a:t>
            </a:r>
          </a:p>
          <a:p>
            <a:pPr marL="457200" lvl="1" indent="0">
              <a:buNone/>
            </a:pPr>
            <a:r>
              <a:rPr lang="es-ES_tradnl" sz="1100" dirty="0" smtClean="0"/>
              <a:t>- Versión 3: </a:t>
            </a:r>
            <a:r>
              <a:rPr lang="es-ES_tradnl" sz="1100" dirty="0" smtClean="0">
                <a:hlinkClick r:id="rId8"/>
              </a:rPr>
              <a:t>https://vimeo.com/28479909</a:t>
            </a:r>
            <a:r>
              <a:rPr lang="es-ES_tradnl" sz="1100" dirty="0" smtClean="0"/>
              <a:t> </a:t>
            </a:r>
          </a:p>
          <a:p>
            <a:pPr marL="457200" lvl="1" indent="0">
              <a:buNone/>
            </a:pPr>
            <a:r>
              <a:rPr lang="es-ES_tradnl" sz="1100" dirty="0" smtClean="0"/>
              <a:t>- Detrás de Cámaras: </a:t>
            </a:r>
            <a:r>
              <a:rPr lang="es-ES_tradnl" sz="1100" dirty="0" smtClean="0">
                <a:hlinkClick r:id="rId9"/>
              </a:rPr>
              <a:t>https://vimeo.com/28479584</a:t>
            </a:r>
            <a:r>
              <a:rPr lang="es-ES_tradnl" sz="1100" dirty="0" smtClean="0"/>
              <a:t> </a:t>
            </a:r>
          </a:p>
          <a:p>
            <a:pPr marL="457200" lvl="1" indent="0">
              <a:buNone/>
            </a:pPr>
            <a:endParaRPr lang="es-ES_tradnl" sz="1200" dirty="0" smtClean="0"/>
          </a:p>
          <a:p>
            <a:pPr marL="457200" lvl="1" indent="0">
              <a:buNone/>
            </a:pPr>
            <a:r>
              <a:rPr lang="es-ES_tradnl" sz="1200" dirty="0" err="1" smtClean="0"/>
              <a:t>She</a:t>
            </a:r>
            <a:r>
              <a:rPr lang="es-ES_tradnl" sz="1200" dirty="0" smtClean="0"/>
              <a:t> </a:t>
            </a:r>
            <a:r>
              <a:rPr lang="es-ES_tradnl" sz="1200" dirty="0" err="1" smtClean="0"/>
              <a:t>is</a:t>
            </a:r>
            <a:r>
              <a:rPr lang="es-ES_tradnl" sz="1200" dirty="0" smtClean="0"/>
              <a:t> mine (San Antonio 48 </a:t>
            </a:r>
            <a:r>
              <a:rPr lang="es-ES_tradnl" sz="1200" dirty="0" err="1" smtClean="0"/>
              <a:t>hour</a:t>
            </a:r>
            <a:r>
              <a:rPr lang="es-ES_tradnl" sz="1200" dirty="0" smtClean="0"/>
              <a:t> festival) </a:t>
            </a:r>
          </a:p>
          <a:p>
            <a:pPr marL="457200" lvl="1" indent="0">
              <a:buNone/>
            </a:pPr>
            <a:r>
              <a:rPr lang="en-US" sz="1200" dirty="0" smtClean="0"/>
              <a:t>S</a:t>
            </a:r>
            <a:r>
              <a:rPr lang="fi-FI" sz="1200" dirty="0" err="1" smtClean="0"/>
              <a:t>hort</a:t>
            </a:r>
            <a:r>
              <a:rPr lang="fi-FI" sz="1200" dirty="0" smtClean="0"/>
              <a:t>: </a:t>
            </a:r>
            <a:r>
              <a:rPr lang="fi-FI" sz="1200" dirty="0" smtClean="0">
                <a:hlinkClick r:id="rId10"/>
              </a:rPr>
              <a:t>https</a:t>
            </a:r>
            <a:r>
              <a:rPr lang="fi-FI" sz="1200" dirty="0">
                <a:hlinkClick r:id="rId10"/>
              </a:rPr>
              <a:t>://youtu.be/</a:t>
            </a:r>
            <a:r>
              <a:rPr lang="fi-FI" sz="1200" dirty="0" smtClean="0">
                <a:hlinkClick r:id="rId10"/>
              </a:rPr>
              <a:t>s8KWqaIKjnE</a:t>
            </a:r>
            <a:r>
              <a:rPr lang="fi-FI" sz="1200" dirty="0" smtClean="0"/>
              <a:t> </a:t>
            </a:r>
          </a:p>
          <a:p>
            <a:pPr marL="457200" lvl="1" indent="0">
              <a:buNone/>
            </a:pPr>
            <a:r>
              <a:rPr lang="fi-FI" sz="1200" dirty="0" err="1" smtClean="0"/>
              <a:t>Behind</a:t>
            </a:r>
            <a:r>
              <a:rPr lang="fi-FI" sz="1200" dirty="0" smtClean="0"/>
              <a:t> the </a:t>
            </a:r>
            <a:r>
              <a:rPr lang="fi-FI" sz="1200" dirty="0" err="1" smtClean="0"/>
              <a:t>Scenes</a:t>
            </a:r>
            <a:r>
              <a:rPr lang="fi-FI" sz="1200" dirty="0" smtClean="0"/>
              <a:t>: </a:t>
            </a:r>
            <a:r>
              <a:rPr lang="nl-NL" sz="1200" dirty="0">
                <a:hlinkClick r:id="rId11"/>
              </a:rPr>
              <a:t>https://youtu.be/oofyeew7-</a:t>
            </a:r>
            <a:r>
              <a:rPr lang="nl-NL" sz="1200" dirty="0" smtClean="0">
                <a:hlinkClick r:id="rId11"/>
              </a:rPr>
              <a:t>4c</a:t>
            </a:r>
            <a:endParaRPr lang="nl-NL" sz="1200" dirty="0" smtClean="0"/>
          </a:p>
          <a:p>
            <a:pPr marL="457200" lvl="1" indent="0">
              <a:buNone/>
            </a:pPr>
            <a:r>
              <a:rPr lang="es-ES_tradnl" sz="1200" dirty="0">
                <a:hlinkClick r:id="rId12"/>
              </a:rPr>
              <a:t>http://www.uv.mx/personal/albramirez/2012/08/26/encuadres</a:t>
            </a:r>
            <a:r>
              <a:rPr lang="es-ES_tradnl" sz="1200" dirty="0" smtClean="0">
                <a:hlinkClick r:id="rId12"/>
              </a:rPr>
              <a:t>/</a:t>
            </a:r>
            <a:r>
              <a:rPr lang="es-ES_tradnl" sz="1200" dirty="0" smtClean="0"/>
              <a:t> </a:t>
            </a:r>
            <a:r>
              <a:rPr lang="nl-NL" sz="1200" dirty="0" smtClean="0"/>
              <a:t> </a:t>
            </a:r>
            <a:endParaRPr lang="es-ES_tradnl" sz="1200" dirty="0" smtClean="0"/>
          </a:p>
          <a:p>
            <a:pPr marL="457200" lvl="1" indent="0">
              <a:buNone/>
            </a:pPr>
            <a:endParaRPr lang="es-ES_tradnl" sz="1200" dirty="0" smtClean="0"/>
          </a:p>
          <a:p>
            <a:pPr marL="0" indent="0">
              <a:buNone/>
            </a:pPr>
            <a:endParaRPr lang="es-ES_tradnl" sz="1500" dirty="0" smtClean="0"/>
          </a:p>
        </p:txBody>
      </p:sp>
      <p:sp>
        <p:nvSpPr>
          <p:cNvPr id="14" name="Title 1"/>
          <p:cNvSpPr>
            <a:spLocks noGrp="1"/>
          </p:cNvSpPr>
          <p:nvPr>
            <p:ph type="title"/>
          </p:nvPr>
        </p:nvSpPr>
        <p:spPr/>
        <p:txBody>
          <a:bodyPr>
            <a:normAutofit/>
          </a:bodyPr>
          <a:lstStyle/>
          <a:p>
            <a:r>
              <a:rPr lang="es-ES_tradnl" sz="2000" dirty="0" smtClean="0">
                <a:solidFill>
                  <a:srgbClr val="F2F2F2"/>
                </a:solidFill>
                <a:latin typeface="Helvetica"/>
                <a:cs typeface="Helvetica"/>
              </a:rPr>
              <a:t>Actuaciones y </a:t>
            </a:r>
            <a:r>
              <a:rPr lang="es-ES_tradnl" sz="2000" dirty="0">
                <a:solidFill>
                  <a:srgbClr val="F2F2F2"/>
                </a:solidFill>
                <a:latin typeface="Helvetica"/>
                <a:cs typeface="Helvetica"/>
              </a:rPr>
              <a:t>dramatizaciones: ejemplos</a:t>
            </a:r>
          </a:p>
        </p:txBody>
      </p:sp>
      <p:pic>
        <p:nvPicPr>
          <p:cNvPr id="5" name="Picture 4"/>
          <p:cNvPicPr>
            <a:picLocks noChangeAspect="1"/>
          </p:cNvPicPr>
          <p:nvPr/>
        </p:nvPicPr>
        <p:blipFill>
          <a:blip r:embed="rId13"/>
          <a:stretch>
            <a:fillRect/>
          </a:stretch>
        </p:blipFill>
        <p:spPr>
          <a:xfrm>
            <a:off x="5034913" y="1238652"/>
            <a:ext cx="3111655" cy="637889"/>
          </a:xfrm>
          <a:prstGeom prst="rect">
            <a:avLst/>
          </a:prstGeom>
          <a:ln>
            <a:solidFill>
              <a:srgbClr val="FFFFFF"/>
            </a:solidFill>
          </a:ln>
        </p:spPr>
      </p:pic>
      <p:pic>
        <p:nvPicPr>
          <p:cNvPr id="6" name="Picture 5" descr="derecho.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006543" y="2400123"/>
            <a:ext cx="3599575" cy="671921"/>
          </a:xfrm>
          <a:prstGeom prst="rect">
            <a:avLst/>
          </a:prstGeom>
          <a:ln>
            <a:solidFill>
              <a:srgbClr val="FFFFFF"/>
            </a:solidFill>
          </a:ln>
        </p:spPr>
      </p:pic>
      <p:pic>
        <p:nvPicPr>
          <p:cNvPr id="4" name="Picture 3" descr="Captura de pantalla 2015-07-30 a la(s) 00.23.38.png">
            <a:hlinkClick r:id="rId10"/>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06543" y="3520893"/>
            <a:ext cx="1228471" cy="696134"/>
          </a:xfrm>
          <a:prstGeom prst="rect">
            <a:avLst/>
          </a:prstGeom>
          <a:ln>
            <a:solidFill>
              <a:srgbClr val="FFFFFF"/>
            </a:solidFill>
          </a:ln>
        </p:spPr>
      </p:pic>
      <p:pic>
        <p:nvPicPr>
          <p:cNvPr id="7" name="Picture 6" descr="Captura de pantalla 2015-07-30 a la(s) 00.25.01.png">
            <a:hlinkClick r:id="rId11"/>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243002" y="3520894"/>
            <a:ext cx="1225563" cy="696134"/>
          </a:xfrm>
          <a:prstGeom prst="rect">
            <a:avLst/>
          </a:prstGeom>
          <a:ln>
            <a:solidFill>
              <a:srgbClr val="FFFFFF"/>
            </a:solidFill>
          </a:ln>
        </p:spPr>
      </p:pic>
    </p:spTree>
    <p:extLst>
      <p:ext uri="{BB962C8B-B14F-4D97-AF65-F5344CB8AC3E}">
        <p14:creationId xmlns:p14="http://schemas.microsoft.com/office/powerpoint/2010/main" val="2038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771" y="450144"/>
            <a:ext cx="6352137" cy="679704"/>
          </a:xfrm>
        </p:spPr>
        <p:txBody>
          <a:bodyPr>
            <a:noAutofit/>
          </a:bodyPr>
          <a:lstStyle/>
          <a:p>
            <a:r>
              <a:rPr lang="es-ES_tradnl" sz="2000" dirty="0" smtClean="0">
                <a:solidFill>
                  <a:srgbClr val="F2F2F2"/>
                </a:solidFill>
                <a:latin typeface="Helvetica"/>
                <a:cs typeface="Helvetica"/>
              </a:rPr>
              <a:t>Animación: consideraciones </a:t>
            </a:r>
            <a:endParaRPr lang="es-ES_tradnl" sz="2000" dirty="0">
              <a:solidFill>
                <a:srgbClr val="F2F2F2"/>
              </a:solidFill>
              <a:latin typeface="Helvetica"/>
              <a:cs typeface="Helvetica"/>
            </a:endParaRPr>
          </a:p>
        </p:txBody>
      </p:sp>
      <p:sp>
        <p:nvSpPr>
          <p:cNvPr id="3" name="Content Placeholder 2"/>
          <p:cNvSpPr>
            <a:spLocks noGrp="1"/>
          </p:cNvSpPr>
          <p:nvPr>
            <p:ph idx="1"/>
          </p:nvPr>
        </p:nvSpPr>
        <p:spPr>
          <a:xfrm>
            <a:off x="3058096" y="1007758"/>
            <a:ext cx="5564733" cy="3453771"/>
          </a:xfrm>
        </p:spPr>
        <p:txBody>
          <a:bodyPr>
            <a:noAutofit/>
          </a:bodyPr>
          <a:lstStyle/>
          <a:p>
            <a:pPr marL="457200" lvl="1" indent="0">
              <a:buNone/>
            </a:pPr>
            <a:endParaRPr lang="es-ES_tradnl" sz="1600" dirty="0" smtClean="0"/>
          </a:p>
          <a:p>
            <a:pPr lvl="1"/>
            <a:r>
              <a:rPr lang="es-ES_tradnl" sz="1600" dirty="0" smtClean="0"/>
              <a:t>La animación es un procesos laborioso y demandante que requiere de paciencia, destreza y las herramientas adecuadas para su ejecución. </a:t>
            </a:r>
          </a:p>
          <a:p>
            <a:pPr lvl="1"/>
            <a:r>
              <a:rPr lang="es-ES_tradnl" sz="1600" dirty="0" smtClean="0"/>
              <a:t>La animación puede tener mayor impacto en los estudiantes si son ellos quien la realizan. Existen distintos tipos de animación como por ejemplo:</a:t>
            </a:r>
          </a:p>
          <a:p>
            <a:pPr lvl="2"/>
            <a:r>
              <a:rPr lang="es-ES_tradnl" sz="1500" dirty="0" smtClean="0"/>
              <a:t>Cuadro por cuadro, </a:t>
            </a:r>
            <a:r>
              <a:rPr lang="es-ES_tradnl" sz="1500" dirty="0" err="1" smtClean="0"/>
              <a:t>stopmotion</a:t>
            </a:r>
            <a:r>
              <a:rPr lang="es-ES_tradnl" sz="1500" dirty="0" smtClean="0"/>
              <a:t>, </a:t>
            </a:r>
            <a:r>
              <a:rPr lang="es-ES_tradnl" sz="1500" dirty="0" err="1" smtClean="0"/>
              <a:t>Claymotion</a:t>
            </a:r>
            <a:endParaRPr lang="es-ES_tradnl" sz="1500" dirty="0" smtClean="0"/>
          </a:p>
          <a:p>
            <a:pPr lvl="2"/>
            <a:r>
              <a:rPr lang="es-ES_tradnl" sz="1500" dirty="0" smtClean="0"/>
              <a:t>Modelado y animación 3D</a:t>
            </a:r>
          </a:p>
          <a:p>
            <a:pPr lvl="2"/>
            <a:r>
              <a:rPr lang="es-ES_tradnl" sz="1500" dirty="0" smtClean="0"/>
              <a:t>Animación vectorial </a:t>
            </a:r>
          </a:p>
          <a:p>
            <a:pPr lvl="2"/>
            <a:r>
              <a:rPr lang="es-ES_tradnl" sz="1500" dirty="0" smtClean="0"/>
              <a:t>Animación tradicional</a:t>
            </a:r>
          </a:p>
          <a:p>
            <a:pPr lvl="2"/>
            <a:r>
              <a:rPr lang="es-ES_tradnl" sz="1500" dirty="0" err="1" smtClean="0"/>
              <a:t>Rotoscopía</a:t>
            </a:r>
            <a:r>
              <a:rPr lang="es-ES_tradnl" sz="1500" dirty="0" smtClean="0"/>
              <a:t> </a:t>
            </a:r>
            <a:endParaRPr lang="es-ES_tradnl" sz="1600" dirty="0" smtClean="0"/>
          </a:p>
        </p:txBody>
      </p:sp>
      <p:sp>
        <p:nvSpPr>
          <p:cNvPr id="7" name="Rectangle 6"/>
          <p:cNvSpPr/>
          <p:nvPr/>
        </p:nvSpPr>
        <p:spPr>
          <a:xfrm>
            <a:off x="950538" y="3740782"/>
            <a:ext cx="2569934" cy="430887"/>
          </a:xfrm>
          <a:prstGeom prst="rect">
            <a:avLst/>
          </a:prstGeom>
        </p:spPr>
        <p:txBody>
          <a:bodyPr wrap="none">
            <a:spAutoFit/>
          </a:bodyPr>
          <a:lstStyle/>
          <a:p>
            <a:r>
              <a:rPr lang="es-ES_tradnl" sz="1100" dirty="0">
                <a:solidFill>
                  <a:srgbClr val="F2F2F2"/>
                </a:solidFill>
                <a:latin typeface="Helvetica Light"/>
                <a:cs typeface="Helvetica Light"/>
                <a:hlinkClick r:id="rId2"/>
              </a:rPr>
              <a:t>http://www.uv.mx/personal/</a:t>
            </a:r>
            <a:r>
              <a:rPr lang="es-ES_tradnl" sz="1100" dirty="0" smtClean="0">
                <a:solidFill>
                  <a:srgbClr val="F2F2F2"/>
                </a:solidFill>
                <a:latin typeface="Helvetica Light"/>
                <a:cs typeface="Helvetica Light"/>
                <a:hlinkClick r:id="rId2"/>
              </a:rPr>
              <a:t>albramirez</a:t>
            </a:r>
            <a:endParaRPr lang="es-ES_tradnl" sz="1100" dirty="0" smtClean="0">
              <a:solidFill>
                <a:srgbClr val="F2F2F2"/>
              </a:solidFill>
              <a:latin typeface="Helvetica Light"/>
              <a:cs typeface="Helvetica Light"/>
            </a:endParaRPr>
          </a:p>
          <a:p>
            <a:r>
              <a:rPr lang="es-ES_tradnl" sz="1100" u="sng" dirty="0" smtClean="0">
                <a:solidFill>
                  <a:srgbClr val="595959"/>
                </a:solidFill>
                <a:latin typeface="Helvetica Light"/>
                <a:cs typeface="Helvetica Light"/>
              </a:rPr>
              <a:t>/</a:t>
            </a:r>
            <a:r>
              <a:rPr lang="es-ES_tradnl" sz="1100" u="sng" dirty="0">
                <a:solidFill>
                  <a:srgbClr val="595959"/>
                </a:solidFill>
                <a:latin typeface="Helvetica Light"/>
                <a:cs typeface="Helvetica Light"/>
              </a:rPr>
              <a:t>2014/03/18/</a:t>
            </a:r>
            <a:r>
              <a:rPr lang="es-ES_tradnl" sz="1100" u="sng" dirty="0" err="1">
                <a:solidFill>
                  <a:srgbClr val="595959"/>
                </a:solidFill>
                <a:latin typeface="Helvetica Light"/>
                <a:cs typeface="Helvetica Light"/>
              </a:rPr>
              <a:t>animacion</a:t>
            </a:r>
            <a:r>
              <a:rPr lang="es-ES_tradnl" sz="1100" u="sng" dirty="0">
                <a:solidFill>
                  <a:srgbClr val="595959"/>
                </a:solidFill>
                <a:latin typeface="Helvetica Light"/>
                <a:cs typeface="Helvetica Light"/>
              </a:rPr>
              <a:t>/</a:t>
            </a:r>
            <a:endParaRPr lang="en-US" sz="1100" u="sng" dirty="0">
              <a:solidFill>
                <a:srgbClr val="595959"/>
              </a:solidFill>
              <a:latin typeface="Helvetica Light"/>
              <a:cs typeface="Helvetica Light"/>
            </a:endParaRPr>
          </a:p>
        </p:txBody>
      </p:sp>
      <p:pic>
        <p:nvPicPr>
          <p:cNvPr id="6" name="Picture 5" descr="anima.png">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0538" y="1414264"/>
            <a:ext cx="2423082" cy="2260367"/>
          </a:xfrm>
          <a:prstGeom prst="rect">
            <a:avLst/>
          </a:prstGeom>
        </p:spPr>
      </p:pic>
    </p:spTree>
    <p:extLst>
      <p:ext uri="{BB962C8B-B14F-4D97-AF65-F5344CB8AC3E}">
        <p14:creationId xmlns:p14="http://schemas.microsoft.com/office/powerpoint/2010/main" val="2226095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29" y="787967"/>
            <a:ext cx="7795639" cy="3447978"/>
          </a:xfrm>
        </p:spPr>
        <p:txBody>
          <a:bodyPr>
            <a:noAutofit/>
          </a:bodyPr>
          <a:lstStyle/>
          <a:p>
            <a:pPr marL="457200" lvl="1" indent="0">
              <a:buNone/>
            </a:pPr>
            <a:endParaRPr lang="es-ES_tradnl" sz="1500" dirty="0" smtClean="0"/>
          </a:p>
          <a:p>
            <a:pPr marL="457200" lvl="1" indent="0">
              <a:buNone/>
            </a:pPr>
            <a:endParaRPr lang="es-ES_tradnl" sz="200" dirty="0" smtClean="0"/>
          </a:p>
          <a:p>
            <a:pPr marL="457200" lvl="1" indent="0">
              <a:buNone/>
            </a:pPr>
            <a:r>
              <a:rPr lang="es-ES_tradnl" sz="1500" dirty="0" smtClean="0"/>
              <a:t>Videos de </a:t>
            </a:r>
            <a:r>
              <a:rPr lang="es-ES_tradnl" sz="1500" dirty="0" err="1" smtClean="0"/>
              <a:t>Claymation</a:t>
            </a:r>
            <a:r>
              <a:rPr lang="es-ES_tradnl" sz="1500" dirty="0" smtClean="0"/>
              <a:t> (3 videos)</a:t>
            </a:r>
          </a:p>
          <a:p>
            <a:pPr marL="457200" lvl="1" indent="0">
              <a:buNone/>
            </a:pPr>
            <a:r>
              <a:rPr lang="es-ES_tradnl" sz="1200" dirty="0"/>
              <a:t>- </a:t>
            </a:r>
            <a:r>
              <a:rPr lang="es-ES_tradnl" sz="1200" dirty="0" err="1"/>
              <a:t>Franky</a:t>
            </a:r>
            <a:r>
              <a:rPr lang="es-ES_tradnl" sz="1200" dirty="0"/>
              <a:t> y las </a:t>
            </a:r>
            <a:r>
              <a:rPr lang="es-ES_tradnl" sz="1200" dirty="0" smtClean="0"/>
              <a:t>graves  </a:t>
            </a:r>
            <a:r>
              <a:rPr lang="pt-BR" sz="1200" dirty="0">
                <a:hlinkClick r:id="rId2"/>
              </a:rPr>
              <a:t>http://vimeo.com/</a:t>
            </a:r>
            <a:r>
              <a:rPr lang="pt-BR" sz="1200" dirty="0" smtClean="0">
                <a:hlinkClick r:id="rId2"/>
              </a:rPr>
              <a:t>28480774</a:t>
            </a:r>
            <a:r>
              <a:rPr lang="pt-BR" sz="1200" dirty="0" smtClean="0"/>
              <a:t> </a:t>
            </a:r>
            <a:endParaRPr lang="es-ES_tradnl" sz="1200" dirty="0" smtClean="0"/>
          </a:p>
          <a:p>
            <a:pPr marL="457200" lvl="1" indent="0">
              <a:buNone/>
            </a:pPr>
            <a:r>
              <a:rPr lang="es-ES_tradnl" sz="1200" dirty="0" smtClean="0"/>
              <a:t>- Naranjita y las agudas </a:t>
            </a:r>
            <a:r>
              <a:rPr lang="pt-BR" sz="1200" dirty="0">
                <a:hlinkClick r:id="rId3"/>
              </a:rPr>
              <a:t>http://vimeo.com/</a:t>
            </a:r>
            <a:r>
              <a:rPr lang="pt-BR" sz="1200" dirty="0" smtClean="0">
                <a:hlinkClick r:id="rId3"/>
              </a:rPr>
              <a:t>28480663</a:t>
            </a:r>
            <a:r>
              <a:rPr lang="pt-BR" sz="1200" dirty="0" smtClean="0"/>
              <a:t> </a:t>
            </a:r>
          </a:p>
          <a:p>
            <a:pPr marL="457200" lvl="1" indent="0">
              <a:buNone/>
            </a:pPr>
            <a:r>
              <a:rPr lang="es-ES_tradnl" sz="1200" dirty="0" smtClean="0"/>
              <a:t>- Rosita y las esdrújulas </a:t>
            </a:r>
            <a:r>
              <a:rPr lang="pt-BR" sz="1200" dirty="0">
                <a:hlinkClick r:id="rId4"/>
              </a:rPr>
              <a:t>http://vimeo.com/</a:t>
            </a:r>
            <a:r>
              <a:rPr lang="pt-BR" sz="1200" dirty="0" smtClean="0">
                <a:hlinkClick r:id="rId4"/>
              </a:rPr>
              <a:t>28480496</a:t>
            </a:r>
            <a:endParaRPr lang="pt-BR" sz="1200" dirty="0" smtClean="0"/>
          </a:p>
          <a:p>
            <a:pPr marL="457200" lvl="1" indent="0">
              <a:buNone/>
            </a:pPr>
            <a:r>
              <a:rPr lang="es-ES_tradnl" sz="1200" dirty="0" smtClean="0"/>
              <a:t>- Detrás de cámaras </a:t>
            </a:r>
            <a:r>
              <a:rPr lang="pt-BR" sz="1200" dirty="0">
                <a:hlinkClick r:id="rId5"/>
              </a:rPr>
              <a:t>http://vimeo.com/</a:t>
            </a:r>
            <a:r>
              <a:rPr lang="pt-BR" sz="1200" dirty="0" smtClean="0">
                <a:hlinkClick r:id="rId5"/>
              </a:rPr>
              <a:t>28601525</a:t>
            </a:r>
            <a:r>
              <a:rPr lang="pt-BR" sz="1200" dirty="0" smtClean="0"/>
              <a:t> </a:t>
            </a:r>
            <a:endParaRPr lang="es-ES_tradnl" sz="1200" dirty="0" smtClean="0"/>
          </a:p>
          <a:p>
            <a:pPr marL="457200" lvl="1" indent="0">
              <a:buNone/>
            </a:pPr>
            <a:endParaRPr lang="es-ES_tradnl" sz="1500" dirty="0" smtClean="0"/>
          </a:p>
          <a:p>
            <a:pPr marL="457200" lvl="1" indent="0">
              <a:buNone/>
            </a:pPr>
            <a:r>
              <a:rPr lang="es-ES_tradnl" sz="1500" dirty="0" smtClean="0"/>
              <a:t>Video de imágenes con audio</a:t>
            </a:r>
            <a:endParaRPr lang="es-ES_tradnl" sz="1500" dirty="0"/>
          </a:p>
          <a:p>
            <a:pPr marL="457200" lvl="1" indent="0">
              <a:buNone/>
            </a:pPr>
            <a:r>
              <a:rPr lang="es-ES_tradnl" sz="1200" dirty="0" smtClean="0"/>
              <a:t>- Experimento de Galileo </a:t>
            </a:r>
            <a:r>
              <a:rPr lang="fi-FI" sz="1200" dirty="0">
                <a:hlinkClick r:id="rId6"/>
              </a:rPr>
              <a:t>https://youtu.be/</a:t>
            </a:r>
            <a:r>
              <a:rPr lang="fi-FI" sz="1200" dirty="0" smtClean="0">
                <a:hlinkClick r:id="rId6"/>
              </a:rPr>
              <a:t>dIi0WdTFuFw</a:t>
            </a:r>
            <a:r>
              <a:rPr lang="fi-FI" sz="1200" dirty="0" smtClean="0"/>
              <a:t> </a:t>
            </a:r>
            <a:endParaRPr lang="es-ES_tradnl" sz="1200" dirty="0"/>
          </a:p>
          <a:p>
            <a:pPr marL="0" indent="0">
              <a:buNone/>
            </a:pPr>
            <a:endParaRPr lang="es-ES_tradnl" sz="1500" dirty="0" smtClean="0"/>
          </a:p>
        </p:txBody>
      </p:sp>
      <p:sp>
        <p:nvSpPr>
          <p:cNvPr id="14" name="Title 1"/>
          <p:cNvSpPr>
            <a:spLocks noGrp="1"/>
          </p:cNvSpPr>
          <p:nvPr>
            <p:ph type="title"/>
          </p:nvPr>
        </p:nvSpPr>
        <p:spPr/>
        <p:txBody>
          <a:bodyPr>
            <a:normAutofit/>
          </a:bodyPr>
          <a:lstStyle/>
          <a:p>
            <a:r>
              <a:rPr lang="es-ES_tradnl" sz="2000" dirty="0" smtClean="0">
                <a:solidFill>
                  <a:srgbClr val="F2F2F2"/>
                </a:solidFill>
                <a:latin typeface="Helvetica"/>
                <a:cs typeface="Helvetica"/>
              </a:rPr>
              <a:t>Animación: </a:t>
            </a:r>
            <a:r>
              <a:rPr lang="es-ES_tradnl" sz="2000" dirty="0">
                <a:solidFill>
                  <a:srgbClr val="F2F2F2"/>
                </a:solidFill>
                <a:latin typeface="Helvetica"/>
                <a:cs typeface="Helvetica"/>
              </a:rPr>
              <a:t>ejemplos</a:t>
            </a: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2940" y="1329523"/>
            <a:ext cx="3579304" cy="505394"/>
          </a:xfrm>
          <a:prstGeom prst="rect">
            <a:avLst/>
          </a:prstGeom>
          <a:solidFill>
            <a:srgbClr val="FFFFFF">
              <a:shade val="85000"/>
            </a:srgbClr>
          </a:solidFill>
          <a:ln w="38100" cap="sq" cmpd="sng">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97120" y="1850891"/>
            <a:ext cx="3565124" cy="441590"/>
          </a:xfrm>
          <a:prstGeom prst="rect">
            <a:avLst/>
          </a:prstGeom>
          <a:ln w="38100" cmpd="sng">
            <a:solidFill>
              <a:srgbClr val="FFFFFF"/>
            </a:solidFill>
          </a:ln>
        </p:spPr>
      </p:pic>
      <p:pic>
        <p:nvPicPr>
          <p:cNvPr id="6" name="Picture 5" descr="galie.png">
            <a:hlinkClick r:id="rId6"/>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82939" y="2556940"/>
            <a:ext cx="3619895" cy="909332"/>
          </a:xfrm>
          <a:prstGeom prst="rect">
            <a:avLst/>
          </a:prstGeom>
          <a:ln>
            <a:solidFill>
              <a:srgbClr val="FFFFFF"/>
            </a:solidFill>
          </a:ln>
        </p:spPr>
      </p:pic>
    </p:spTree>
    <p:extLst>
      <p:ext uri="{BB962C8B-B14F-4D97-AF65-F5344CB8AC3E}">
        <p14:creationId xmlns:p14="http://schemas.microsoft.com/office/powerpoint/2010/main" val="275126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088" y="383824"/>
            <a:ext cx="7772400" cy="758287"/>
          </a:xfrm>
        </p:spPr>
        <p:txBody>
          <a:bodyPr>
            <a:noAutofit/>
          </a:bodyPr>
          <a:lstStyle/>
          <a:p>
            <a:pPr algn="ctr"/>
            <a:r>
              <a:rPr lang="es-ES_tradnl" sz="3200" dirty="0" smtClean="0"/>
              <a:t>Producción de Video Educativo</a:t>
            </a:r>
            <a:endParaRPr lang="es-ES_tradnl" sz="3200" dirty="0"/>
          </a:p>
        </p:txBody>
      </p:sp>
      <p:sp>
        <p:nvSpPr>
          <p:cNvPr id="3" name="Subtitle 2"/>
          <p:cNvSpPr>
            <a:spLocks noGrp="1"/>
          </p:cNvSpPr>
          <p:nvPr>
            <p:ph type="subTitle" idx="1"/>
          </p:nvPr>
        </p:nvSpPr>
        <p:spPr>
          <a:xfrm>
            <a:off x="950546" y="1333796"/>
            <a:ext cx="7306470" cy="3051321"/>
          </a:xfrm>
        </p:spPr>
        <p:txBody>
          <a:bodyPr>
            <a:normAutofit/>
          </a:bodyPr>
          <a:lstStyle/>
          <a:p>
            <a:pPr marL="342900" indent="-342900" algn="l">
              <a:buAutoNum type="arabicPeriod"/>
            </a:pPr>
            <a:r>
              <a:rPr lang="es-ES_tradnl" sz="2200" i="1" dirty="0" smtClean="0">
                <a:solidFill>
                  <a:srgbClr val="FFFFFF"/>
                </a:solidFill>
              </a:rPr>
              <a:t>Tipos de videos</a:t>
            </a:r>
          </a:p>
          <a:p>
            <a:pPr marL="342900" indent="-342900" algn="l">
              <a:buAutoNum type="arabicPeriod"/>
            </a:pPr>
            <a:r>
              <a:rPr lang="es-ES_tradnl" sz="2200" dirty="0" smtClean="0">
                <a:solidFill>
                  <a:srgbClr val="FFFFFF"/>
                </a:solidFill>
              </a:rPr>
              <a:t>Planeación de la producción</a:t>
            </a:r>
          </a:p>
          <a:p>
            <a:pPr marL="342900" indent="-342900" algn="l">
              <a:buAutoNum type="arabicPeriod"/>
            </a:pPr>
            <a:r>
              <a:rPr lang="es-ES_tradnl" sz="2200" dirty="0" smtClean="0">
                <a:solidFill>
                  <a:srgbClr val="FFFFFF"/>
                </a:solidFill>
              </a:rPr>
              <a:t>Filmación</a:t>
            </a:r>
          </a:p>
          <a:p>
            <a:pPr marL="342900" indent="-342900" algn="l">
              <a:buAutoNum type="arabicPeriod"/>
            </a:pPr>
            <a:r>
              <a:rPr lang="es-ES_tradnl" sz="2200" dirty="0" smtClean="0">
                <a:solidFill>
                  <a:srgbClr val="FFFFFF"/>
                </a:solidFill>
              </a:rPr>
              <a:t>Edición</a:t>
            </a:r>
          </a:p>
          <a:p>
            <a:pPr marL="342900" indent="-342900" algn="l">
              <a:buAutoNum type="arabicPeriod"/>
            </a:pPr>
            <a:r>
              <a:rPr lang="es-ES_tradnl" sz="2200" dirty="0" smtClean="0">
                <a:solidFill>
                  <a:srgbClr val="FFFFFF"/>
                </a:solidFill>
              </a:rPr>
              <a:t>Distribución</a:t>
            </a:r>
          </a:p>
          <a:p>
            <a:pPr marL="342900" indent="-342900" algn="l">
              <a:buAutoNum type="arabicPeriod"/>
            </a:pPr>
            <a:endParaRPr lang="es-ES_tradnl" sz="2200" dirty="0" smtClean="0">
              <a:solidFill>
                <a:srgbClr val="FFFFFF"/>
              </a:solidFill>
            </a:endParaRPr>
          </a:p>
          <a:p>
            <a:pPr marL="342900" indent="-342900" algn="l">
              <a:buAutoNum type="arabicPeriod"/>
            </a:pPr>
            <a:endParaRPr lang="es-ES_tradnl" sz="2200" dirty="0" smtClean="0">
              <a:solidFill>
                <a:srgbClr val="FFFFFF"/>
              </a:solidFill>
            </a:endParaRPr>
          </a:p>
        </p:txBody>
      </p:sp>
    </p:spTree>
    <p:extLst>
      <p:ext uri="{BB962C8B-B14F-4D97-AF65-F5344CB8AC3E}">
        <p14:creationId xmlns:p14="http://schemas.microsoft.com/office/powerpoint/2010/main" val="398300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088" y="383824"/>
            <a:ext cx="7772400" cy="758287"/>
          </a:xfrm>
        </p:spPr>
        <p:txBody>
          <a:bodyPr>
            <a:noAutofit/>
          </a:bodyPr>
          <a:lstStyle/>
          <a:p>
            <a:pPr algn="ctr"/>
            <a:r>
              <a:rPr lang="es-ES_tradnl" sz="3200" dirty="0" smtClean="0"/>
              <a:t>Producción de Video Educativo</a:t>
            </a:r>
            <a:endParaRPr lang="es-ES_tradnl" sz="3200" dirty="0"/>
          </a:p>
        </p:txBody>
      </p:sp>
      <p:sp>
        <p:nvSpPr>
          <p:cNvPr id="3" name="Subtitle 2"/>
          <p:cNvSpPr>
            <a:spLocks noGrp="1"/>
          </p:cNvSpPr>
          <p:nvPr>
            <p:ph type="subTitle" idx="1"/>
          </p:nvPr>
        </p:nvSpPr>
        <p:spPr>
          <a:xfrm>
            <a:off x="950546" y="1333796"/>
            <a:ext cx="7306470" cy="3051321"/>
          </a:xfrm>
        </p:spPr>
        <p:txBody>
          <a:bodyPr>
            <a:normAutofit/>
          </a:bodyPr>
          <a:lstStyle/>
          <a:p>
            <a:pPr marL="342900" indent="-342900" algn="l">
              <a:buAutoNum type="arabicPeriod"/>
            </a:pPr>
            <a:r>
              <a:rPr lang="es-ES_tradnl" sz="2200" dirty="0" smtClean="0">
                <a:solidFill>
                  <a:srgbClr val="FFFFFF"/>
                </a:solidFill>
              </a:rPr>
              <a:t>Tipos de videos</a:t>
            </a:r>
          </a:p>
          <a:p>
            <a:pPr marL="342900" indent="-342900" algn="l">
              <a:buAutoNum type="arabicPeriod"/>
            </a:pPr>
            <a:r>
              <a:rPr lang="es-ES_tradnl" sz="2200" i="1" dirty="0" smtClean="0">
                <a:solidFill>
                  <a:srgbClr val="FFFFFF"/>
                </a:solidFill>
              </a:rPr>
              <a:t>Planeación de la producción</a:t>
            </a:r>
          </a:p>
          <a:p>
            <a:pPr marL="342900" indent="-342900" algn="l">
              <a:buAutoNum type="arabicPeriod"/>
            </a:pPr>
            <a:r>
              <a:rPr lang="es-ES_tradnl" sz="2200" dirty="0" smtClean="0">
                <a:solidFill>
                  <a:srgbClr val="FFFFFF"/>
                </a:solidFill>
              </a:rPr>
              <a:t>Filmación</a:t>
            </a:r>
          </a:p>
          <a:p>
            <a:pPr marL="342900" indent="-342900" algn="l">
              <a:buAutoNum type="arabicPeriod"/>
            </a:pPr>
            <a:r>
              <a:rPr lang="es-ES_tradnl" sz="2200" dirty="0" smtClean="0">
                <a:solidFill>
                  <a:srgbClr val="FFFFFF"/>
                </a:solidFill>
              </a:rPr>
              <a:t>Edición</a:t>
            </a:r>
          </a:p>
          <a:p>
            <a:pPr marL="342900" indent="-342900" algn="l">
              <a:buAutoNum type="arabicPeriod"/>
            </a:pPr>
            <a:r>
              <a:rPr lang="es-ES_tradnl" sz="2200" dirty="0" smtClean="0">
                <a:solidFill>
                  <a:srgbClr val="FFFFFF"/>
                </a:solidFill>
              </a:rPr>
              <a:t>Distribución</a:t>
            </a:r>
          </a:p>
          <a:p>
            <a:pPr marL="342900" indent="-342900" algn="l">
              <a:buAutoNum type="arabicPeriod"/>
            </a:pPr>
            <a:endParaRPr lang="es-ES_tradnl" sz="2200" dirty="0" smtClean="0">
              <a:solidFill>
                <a:srgbClr val="FFFFFF"/>
              </a:solidFill>
            </a:endParaRPr>
          </a:p>
          <a:p>
            <a:pPr marL="342900" indent="-342900" algn="l">
              <a:buAutoNum type="arabicPeriod"/>
            </a:pPr>
            <a:endParaRPr lang="es-ES_tradnl" sz="2200" dirty="0" smtClean="0">
              <a:solidFill>
                <a:srgbClr val="FFFFFF"/>
              </a:solidFill>
            </a:endParaRPr>
          </a:p>
        </p:txBody>
      </p:sp>
    </p:spTree>
    <p:extLst>
      <p:ext uri="{BB962C8B-B14F-4D97-AF65-F5344CB8AC3E}">
        <p14:creationId xmlns:p14="http://schemas.microsoft.com/office/powerpoint/2010/main" val="2794403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276" y="383824"/>
            <a:ext cx="6255115" cy="758287"/>
          </a:xfrm>
        </p:spPr>
        <p:txBody>
          <a:bodyPr>
            <a:noAutofit/>
          </a:bodyPr>
          <a:lstStyle/>
          <a:p>
            <a:r>
              <a:rPr lang="es-ES_tradnl" sz="3200" dirty="0" smtClean="0"/>
              <a:t>Planeación de la producción</a:t>
            </a:r>
            <a:endParaRPr lang="es-ES_tradnl" sz="3200" dirty="0"/>
          </a:p>
        </p:txBody>
      </p:sp>
      <p:sp>
        <p:nvSpPr>
          <p:cNvPr id="3" name="Subtitle 2"/>
          <p:cNvSpPr>
            <a:spLocks noGrp="1"/>
          </p:cNvSpPr>
          <p:nvPr>
            <p:ph type="subTitle" idx="1"/>
          </p:nvPr>
        </p:nvSpPr>
        <p:spPr>
          <a:xfrm>
            <a:off x="950546" y="1333796"/>
            <a:ext cx="7306470" cy="3051321"/>
          </a:xfrm>
        </p:spPr>
        <p:txBody>
          <a:bodyPr>
            <a:normAutofit/>
          </a:bodyPr>
          <a:lstStyle/>
          <a:p>
            <a:pPr algn="l"/>
            <a:r>
              <a:rPr lang="es-ES_tradnl" sz="2200" dirty="0" smtClean="0">
                <a:solidFill>
                  <a:srgbClr val="FFFFFF"/>
                </a:solidFill>
              </a:rPr>
              <a:t>Consideraciones de Fondo</a:t>
            </a:r>
          </a:p>
          <a:p>
            <a:pPr marL="800100" lvl="1" indent="-342900" algn="l">
              <a:buFont typeface="Arial"/>
              <a:buChar char="•"/>
            </a:pPr>
            <a:r>
              <a:rPr lang="es-ES_tradnl" sz="1500" dirty="0" smtClean="0">
                <a:solidFill>
                  <a:srgbClr val="FFFFFF"/>
                </a:solidFill>
              </a:rPr>
              <a:t>Argumento</a:t>
            </a:r>
          </a:p>
          <a:p>
            <a:pPr marL="800100" lvl="1" indent="-342900" algn="l">
              <a:buFont typeface="Arial"/>
              <a:buChar char="•"/>
            </a:pPr>
            <a:r>
              <a:rPr lang="es-ES_tradnl" sz="1500" dirty="0" smtClean="0">
                <a:solidFill>
                  <a:srgbClr val="FFFFFF"/>
                </a:solidFill>
              </a:rPr>
              <a:t>Guión literario </a:t>
            </a:r>
          </a:p>
          <a:p>
            <a:pPr marL="800100" lvl="1" indent="-342900" algn="l">
              <a:buFont typeface="Arial"/>
              <a:buChar char="•"/>
            </a:pPr>
            <a:r>
              <a:rPr lang="es-ES_tradnl" sz="1500" dirty="0" smtClean="0">
                <a:solidFill>
                  <a:srgbClr val="FFFFFF"/>
                </a:solidFill>
              </a:rPr>
              <a:t>Objetivo del video</a:t>
            </a:r>
          </a:p>
          <a:p>
            <a:pPr algn="l"/>
            <a:r>
              <a:rPr lang="es-ES_tradnl" sz="2200" dirty="0" smtClean="0">
                <a:solidFill>
                  <a:srgbClr val="FFFFFF"/>
                </a:solidFill>
              </a:rPr>
              <a:t>Consideraciones de Forma</a:t>
            </a:r>
          </a:p>
          <a:p>
            <a:pPr marL="800100" lvl="1" indent="-342900" algn="l">
              <a:buFont typeface="Arial"/>
              <a:buChar char="•"/>
            </a:pPr>
            <a:r>
              <a:rPr lang="es-ES_tradnl" sz="1500" dirty="0" smtClean="0">
                <a:solidFill>
                  <a:srgbClr val="FFFFFF"/>
                </a:solidFill>
              </a:rPr>
              <a:t>Guión gráfico</a:t>
            </a:r>
          </a:p>
          <a:p>
            <a:pPr marL="800100" lvl="1" indent="-342900" algn="l">
              <a:buFont typeface="Arial"/>
              <a:buChar char="•"/>
            </a:pPr>
            <a:r>
              <a:rPr lang="es-ES_tradnl" sz="1500" dirty="0" smtClean="0">
                <a:solidFill>
                  <a:srgbClr val="FFFFFF"/>
                </a:solidFill>
              </a:rPr>
              <a:t>Consideraciones técnicas </a:t>
            </a:r>
          </a:p>
          <a:p>
            <a:pPr lvl="1" algn="l"/>
            <a:endParaRPr lang="es-ES_tradnl" sz="1800" dirty="0" smtClean="0">
              <a:solidFill>
                <a:srgbClr val="FFFFFF"/>
              </a:solidFill>
            </a:endParaRPr>
          </a:p>
          <a:p>
            <a:pPr marL="342900" indent="-342900" algn="l">
              <a:buAutoNum type="arabicPeriod"/>
            </a:pPr>
            <a:endParaRPr lang="es-ES_tradnl" sz="2200" dirty="0" smtClean="0">
              <a:solidFill>
                <a:srgbClr val="FFFFFF"/>
              </a:solidFill>
            </a:endParaRPr>
          </a:p>
          <a:p>
            <a:pPr marL="342900" indent="-342900" algn="l">
              <a:buAutoNum type="arabicPeriod"/>
            </a:pPr>
            <a:endParaRPr lang="es-ES_tradnl" sz="2200" dirty="0" smtClean="0">
              <a:solidFill>
                <a:srgbClr val="FFFFFF"/>
              </a:solidFill>
            </a:endParaRPr>
          </a:p>
        </p:txBody>
      </p:sp>
      <p:sp>
        <p:nvSpPr>
          <p:cNvPr id="4" name="Rectangle 3"/>
          <p:cNvSpPr/>
          <p:nvPr/>
        </p:nvSpPr>
        <p:spPr>
          <a:xfrm>
            <a:off x="727592" y="3783671"/>
            <a:ext cx="7219516" cy="646331"/>
          </a:xfrm>
          <a:prstGeom prst="rect">
            <a:avLst/>
          </a:prstGeom>
        </p:spPr>
        <p:txBody>
          <a:bodyPr wrap="square">
            <a:spAutoFit/>
          </a:bodyPr>
          <a:lstStyle/>
          <a:p>
            <a:pPr algn="r"/>
            <a:r>
              <a:rPr lang="es-ES_tradnl" sz="900" dirty="0" smtClean="0">
                <a:solidFill>
                  <a:srgbClr val="FFFFFF"/>
                </a:solidFill>
                <a:latin typeface="Helvetica Light"/>
                <a:cs typeface="Helvetica Light"/>
              </a:rPr>
              <a:t>Ramírez </a:t>
            </a:r>
            <a:r>
              <a:rPr lang="es-ES_tradnl" sz="900" dirty="0">
                <a:solidFill>
                  <a:srgbClr val="FFFFFF"/>
                </a:solidFill>
                <a:latin typeface="Helvetica Light"/>
                <a:cs typeface="Helvetica Light"/>
              </a:rPr>
              <a:t>Martinell, A., Fraire Quiroz, J., </a:t>
            </a:r>
            <a:r>
              <a:rPr lang="es-ES_tradnl" sz="900" dirty="0" err="1">
                <a:solidFill>
                  <a:srgbClr val="FFFFFF"/>
                </a:solidFill>
                <a:latin typeface="Helvetica Light"/>
                <a:cs typeface="Helvetica Light"/>
              </a:rPr>
              <a:t>Olan</a:t>
            </a:r>
            <a:r>
              <a:rPr lang="es-ES_tradnl" sz="900" dirty="0">
                <a:solidFill>
                  <a:srgbClr val="FFFFFF"/>
                </a:solidFill>
                <a:latin typeface="Helvetica Light"/>
                <a:cs typeface="Helvetica Light"/>
              </a:rPr>
              <a:t>, S.J., Mayo, S.D., Cornelio, I.G., y Jaramillo, H. (2011). Producción de video con software libre. Ediciones de la Red Iberoamericana para el desarrollo sustentable, Veracruz, México. ISBN: 978-607-505-002-</a:t>
            </a:r>
            <a:r>
              <a:rPr lang="es-ES_tradnl" sz="900" dirty="0" smtClean="0">
                <a:solidFill>
                  <a:srgbClr val="FFFFFF"/>
                </a:solidFill>
                <a:latin typeface="Helvetica Light"/>
                <a:cs typeface="Helvetica Light"/>
              </a:rPr>
              <a:t>7 </a:t>
            </a:r>
            <a:r>
              <a:rPr lang="en-US" sz="900" dirty="0">
                <a:solidFill>
                  <a:srgbClr val="FFFFFF"/>
                </a:solidFill>
                <a:latin typeface="Helvetica Light"/>
                <a:cs typeface="Helvetica Light"/>
                <a:hlinkClick r:id="rId2"/>
              </a:rPr>
              <a:t>http://www.uv.mx/personal/albramirez/files/2012/05/</a:t>
            </a:r>
            <a:r>
              <a:rPr lang="en-US" sz="900" dirty="0" smtClean="0">
                <a:solidFill>
                  <a:srgbClr val="FFFFFF"/>
                </a:solidFill>
                <a:latin typeface="Helvetica Light"/>
                <a:cs typeface="Helvetica Light"/>
                <a:hlinkClick r:id="rId2"/>
              </a:rPr>
              <a:t>librovideo_junio2012_1pag.pdf</a:t>
            </a:r>
            <a:r>
              <a:rPr lang="en-US" sz="900" dirty="0" smtClean="0">
                <a:solidFill>
                  <a:srgbClr val="FFFFFF"/>
                </a:solidFill>
                <a:latin typeface="Helvetica Light"/>
                <a:cs typeface="Helvetica Light"/>
              </a:rPr>
              <a:t> </a:t>
            </a:r>
            <a:endParaRPr lang="en-US" sz="900" dirty="0">
              <a:solidFill>
                <a:srgbClr val="FFFFFF"/>
              </a:solidFill>
              <a:latin typeface="Helvetica Light"/>
              <a:cs typeface="Helvetica Light"/>
            </a:endParaRPr>
          </a:p>
          <a:p>
            <a:pPr algn="r"/>
            <a:endParaRPr lang="es-ES_tradnl" sz="900" dirty="0">
              <a:solidFill>
                <a:srgbClr val="FFFFFF"/>
              </a:solidFill>
              <a:latin typeface="Helvetica Light"/>
              <a:cs typeface="Helvetica Light"/>
            </a:endParaRPr>
          </a:p>
        </p:txBody>
      </p:sp>
      <p:pic>
        <p:nvPicPr>
          <p:cNvPr id="5" name="Picture 4" descr="libro video.png">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7588" y="3783671"/>
            <a:ext cx="487637" cy="755837"/>
          </a:xfrm>
          <a:prstGeom prst="rect">
            <a:avLst/>
          </a:prstGeom>
        </p:spPr>
      </p:pic>
    </p:spTree>
    <p:extLst>
      <p:ext uri="{BB962C8B-B14F-4D97-AF65-F5344CB8AC3E}">
        <p14:creationId xmlns:p14="http://schemas.microsoft.com/office/powerpoint/2010/main" val="2857707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276" y="383824"/>
            <a:ext cx="6255115" cy="758287"/>
          </a:xfrm>
        </p:spPr>
        <p:txBody>
          <a:bodyPr>
            <a:noAutofit/>
          </a:bodyPr>
          <a:lstStyle/>
          <a:p>
            <a:r>
              <a:rPr lang="es-ES_tradnl" sz="3200" dirty="0" smtClean="0"/>
              <a:t>Planeación de la producción</a:t>
            </a:r>
            <a:endParaRPr lang="es-ES_tradnl" sz="3200" dirty="0"/>
          </a:p>
        </p:txBody>
      </p:sp>
      <p:sp>
        <p:nvSpPr>
          <p:cNvPr id="3" name="Subtitle 2"/>
          <p:cNvSpPr>
            <a:spLocks noGrp="1"/>
          </p:cNvSpPr>
          <p:nvPr>
            <p:ph type="subTitle" idx="1"/>
          </p:nvPr>
        </p:nvSpPr>
        <p:spPr>
          <a:xfrm>
            <a:off x="674066" y="1238768"/>
            <a:ext cx="7306470" cy="514970"/>
          </a:xfrm>
        </p:spPr>
        <p:txBody>
          <a:bodyPr>
            <a:normAutofit/>
          </a:bodyPr>
          <a:lstStyle/>
          <a:p>
            <a:pPr algn="l"/>
            <a:r>
              <a:rPr lang="es-ES_tradnl" sz="2200" dirty="0" smtClean="0">
                <a:solidFill>
                  <a:srgbClr val="FFFFFF"/>
                </a:solidFill>
              </a:rPr>
              <a:t>Guión Gráfico: Ejemplo</a:t>
            </a:r>
            <a:endParaRPr lang="es-ES_tradnl" sz="1500" dirty="0" smtClean="0">
              <a:solidFill>
                <a:srgbClr val="FFFFFF"/>
              </a:solidFill>
            </a:endParaRPr>
          </a:p>
          <a:p>
            <a:pPr lvl="1" algn="l"/>
            <a:endParaRPr lang="es-ES_tradnl" sz="1800" dirty="0" smtClean="0">
              <a:solidFill>
                <a:srgbClr val="FFFFFF"/>
              </a:solidFill>
            </a:endParaRPr>
          </a:p>
          <a:p>
            <a:pPr marL="342900" indent="-342900" algn="l">
              <a:buAutoNum type="arabicPeriod"/>
            </a:pPr>
            <a:endParaRPr lang="es-ES_tradnl" sz="2200" dirty="0" smtClean="0">
              <a:solidFill>
                <a:srgbClr val="FFFFFF"/>
              </a:solidFill>
            </a:endParaRPr>
          </a:p>
          <a:p>
            <a:pPr marL="342900" indent="-342900" algn="l">
              <a:buAutoNum type="arabicPeriod"/>
            </a:pPr>
            <a:endParaRPr lang="es-ES_tradnl" sz="2200" dirty="0" smtClean="0">
              <a:solidFill>
                <a:srgbClr val="FFFFFF"/>
              </a:solidFill>
            </a:endParaRPr>
          </a:p>
        </p:txBody>
      </p:sp>
      <p:sp>
        <p:nvSpPr>
          <p:cNvPr id="4" name="Rectangle 3"/>
          <p:cNvSpPr/>
          <p:nvPr/>
        </p:nvSpPr>
        <p:spPr>
          <a:xfrm>
            <a:off x="1418764" y="4269701"/>
            <a:ext cx="7219516" cy="276999"/>
          </a:xfrm>
          <a:prstGeom prst="rect">
            <a:avLst/>
          </a:prstGeom>
        </p:spPr>
        <p:txBody>
          <a:bodyPr wrap="square">
            <a:spAutoFit/>
          </a:bodyPr>
          <a:lstStyle/>
          <a:p>
            <a:pPr algn="r"/>
            <a:r>
              <a:rPr lang="es-ES_tradnl" sz="1200" dirty="0">
                <a:solidFill>
                  <a:srgbClr val="FFFFFF"/>
                </a:solidFill>
                <a:latin typeface="Helvetica Light"/>
                <a:cs typeface="Helvetica Light"/>
                <a:hlinkClick r:id="rId2"/>
              </a:rPr>
              <a:t>https://es.scribd.com/doc/273191306/Ejemplo-de-un-guion-grafico-story-</a:t>
            </a:r>
            <a:r>
              <a:rPr lang="es-ES_tradnl" sz="1200" dirty="0" smtClean="0">
                <a:solidFill>
                  <a:srgbClr val="FFFFFF"/>
                </a:solidFill>
                <a:latin typeface="Helvetica Light"/>
                <a:cs typeface="Helvetica Light"/>
                <a:hlinkClick r:id="rId2"/>
              </a:rPr>
              <a:t>board</a:t>
            </a:r>
            <a:r>
              <a:rPr lang="es-ES_tradnl" sz="1200" dirty="0" smtClean="0">
                <a:solidFill>
                  <a:srgbClr val="FFFFFF"/>
                </a:solidFill>
                <a:latin typeface="Helvetica Light"/>
                <a:cs typeface="Helvetica Light"/>
              </a:rPr>
              <a:t> </a:t>
            </a:r>
            <a:endParaRPr lang="es-ES_tradnl" sz="1200" dirty="0">
              <a:solidFill>
                <a:srgbClr val="FFFFFF"/>
              </a:solidFill>
              <a:latin typeface="Helvetica Light"/>
              <a:cs typeface="Helvetica Light"/>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834" y="1753736"/>
            <a:ext cx="3620535" cy="2515965"/>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95236" y="1753736"/>
            <a:ext cx="3892494" cy="2515965"/>
          </a:xfrm>
          <a:prstGeom prst="rect">
            <a:avLst/>
          </a:prstGeom>
        </p:spPr>
      </p:pic>
    </p:spTree>
    <p:extLst>
      <p:ext uri="{BB962C8B-B14F-4D97-AF65-F5344CB8AC3E}">
        <p14:creationId xmlns:p14="http://schemas.microsoft.com/office/powerpoint/2010/main" val="1939559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088" y="383824"/>
            <a:ext cx="7772400" cy="758287"/>
          </a:xfrm>
        </p:spPr>
        <p:txBody>
          <a:bodyPr>
            <a:noAutofit/>
          </a:bodyPr>
          <a:lstStyle/>
          <a:p>
            <a:pPr algn="ctr"/>
            <a:r>
              <a:rPr lang="es-ES_tradnl" sz="3200" dirty="0" smtClean="0"/>
              <a:t>Producción de Video Educativo</a:t>
            </a:r>
            <a:endParaRPr lang="es-ES_tradnl" sz="3200" dirty="0"/>
          </a:p>
        </p:txBody>
      </p:sp>
      <p:sp>
        <p:nvSpPr>
          <p:cNvPr id="3" name="Subtitle 2"/>
          <p:cNvSpPr>
            <a:spLocks noGrp="1"/>
          </p:cNvSpPr>
          <p:nvPr>
            <p:ph type="subTitle" idx="1"/>
          </p:nvPr>
        </p:nvSpPr>
        <p:spPr>
          <a:xfrm>
            <a:off x="950546" y="1333796"/>
            <a:ext cx="7306470" cy="3051321"/>
          </a:xfrm>
        </p:spPr>
        <p:txBody>
          <a:bodyPr>
            <a:normAutofit/>
          </a:bodyPr>
          <a:lstStyle/>
          <a:p>
            <a:pPr marL="342900" indent="-342900" algn="l">
              <a:buAutoNum type="arabicPeriod"/>
            </a:pPr>
            <a:r>
              <a:rPr lang="es-ES_tradnl" sz="2200" dirty="0" smtClean="0">
                <a:solidFill>
                  <a:srgbClr val="FFFFFF"/>
                </a:solidFill>
              </a:rPr>
              <a:t>Tipos de videos</a:t>
            </a:r>
          </a:p>
          <a:p>
            <a:pPr marL="342900" indent="-342900" algn="l">
              <a:buAutoNum type="arabicPeriod"/>
            </a:pPr>
            <a:r>
              <a:rPr lang="es-ES_tradnl" sz="2200" dirty="0" smtClean="0">
                <a:solidFill>
                  <a:srgbClr val="FFFFFF"/>
                </a:solidFill>
              </a:rPr>
              <a:t>Planeación de la producción</a:t>
            </a:r>
          </a:p>
          <a:p>
            <a:pPr marL="342900" indent="-342900" algn="l">
              <a:buAutoNum type="arabicPeriod"/>
            </a:pPr>
            <a:r>
              <a:rPr lang="es-ES_tradnl" sz="2200" i="1" dirty="0" smtClean="0">
                <a:solidFill>
                  <a:srgbClr val="FFFFFF"/>
                </a:solidFill>
              </a:rPr>
              <a:t>Filmación</a:t>
            </a:r>
          </a:p>
          <a:p>
            <a:pPr marL="342900" indent="-342900" algn="l">
              <a:buAutoNum type="arabicPeriod"/>
            </a:pPr>
            <a:r>
              <a:rPr lang="es-ES_tradnl" sz="2200" dirty="0" smtClean="0">
                <a:solidFill>
                  <a:srgbClr val="FFFFFF"/>
                </a:solidFill>
              </a:rPr>
              <a:t>Edición</a:t>
            </a:r>
          </a:p>
          <a:p>
            <a:pPr marL="342900" indent="-342900" algn="l">
              <a:buAutoNum type="arabicPeriod"/>
            </a:pPr>
            <a:r>
              <a:rPr lang="es-ES_tradnl" sz="2200" dirty="0" smtClean="0">
                <a:solidFill>
                  <a:srgbClr val="FFFFFF"/>
                </a:solidFill>
              </a:rPr>
              <a:t>Distribución</a:t>
            </a:r>
          </a:p>
          <a:p>
            <a:pPr marL="342900" indent="-342900" algn="l">
              <a:buAutoNum type="arabicPeriod"/>
            </a:pPr>
            <a:endParaRPr lang="es-ES_tradnl" sz="2200" dirty="0" smtClean="0">
              <a:solidFill>
                <a:srgbClr val="FFFFFF"/>
              </a:solidFill>
            </a:endParaRPr>
          </a:p>
          <a:p>
            <a:pPr marL="342900" indent="-342900" algn="l">
              <a:buAutoNum type="arabicPeriod"/>
            </a:pPr>
            <a:endParaRPr lang="es-ES_tradnl" sz="2200" dirty="0" smtClean="0">
              <a:solidFill>
                <a:srgbClr val="FFFFFF"/>
              </a:solidFill>
            </a:endParaRPr>
          </a:p>
        </p:txBody>
      </p:sp>
    </p:spTree>
    <p:extLst>
      <p:ext uri="{BB962C8B-B14F-4D97-AF65-F5344CB8AC3E}">
        <p14:creationId xmlns:p14="http://schemas.microsoft.com/office/powerpoint/2010/main" val="3819307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348" y="383824"/>
            <a:ext cx="7188139" cy="758287"/>
          </a:xfrm>
        </p:spPr>
        <p:txBody>
          <a:bodyPr>
            <a:noAutofit/>
          </a:bodyPr>
          <a:lstStyle/>
          <a:p>
            <a:r>
              <a:rPr lang="es-ES_tradnl" sz="3200" dirty="0" smtClean="0"/>
              <a:t>Filmación</a:t>
            </a:r>
            <a:endParaRPr lang="es-ES_tradnl" sz="3200" dirty="0"/>
          </a:p>
        </p:txBody>
      </p:sp>
      <p:sp>
        <p:nvSpPr>
          <p:cNvPr id="3" name="Subtitle 2"/>
          <p:cNvSpPr>
            <a:spLocks noGrp="1"/>
          </p:cNvSpPr>
          <p:nvPr>
            <p:ph type="subTitle" idx="1"/>
          </p:nvPr>
        </p:nvSpPr>
        <p:spPr>
          <a:xfrm>
            <a:off x="950546" y="1333796"/>
            <a:ext cx="7306470" cy="3051321"/>
          </a:xfrm>
        </p:spPr>
        <p:txBody>
          <a:bodyPr>
            <a:normAutofit/>
          </a:bodyPr>
          <a:lstStyle/>
          <a:p>
            <a:pPr marL="342900" indent="-342900" algn="l">
              <a:buAutoNum type="arabicPeriod"/>
            </a:pPr>
            <a:r>
              <a:rPr lang="es-ES_tradnl" sz="2200" dirty="0" smtClean="0">
                <a:solidFill>
                  <a:srgbClr val="FFFFFF"/>
                </a:solidFill>
              </a:rPr>
              <a:t>Encuadres</a:t>
            </a:r>
          </a:p>
          <a:p>
            <a:pPr marL="342900" indent="-342900" algn="l">
              <a:buAutoNum type="arabicPeriod"/>
            </a:pPr>
            <a:r>
              <a:rPr lang="es-ES_tradnl" sz="2200" dirty="0" smtClean="0">
                <a:solidFill>
                  <a:srgbClr val="FFFFFF"/>
                </a:solidFill>
              </a:rPr>
              <a:t>Estabilización </a:t>
            </a:r>
            <a:r>
              <a:rPr lang="es-ES_tradnl" sz="2200" dirty="0">
                <a:solidFill>
                  <a:srgbClr val="FFFFFF"/>
                </a:solidFill>
              </a:rPr>
              <a:t>de imagen</a:t>
            </a:r>
          </a:p>
          <a:p>
            <a:pPr marL="342900" indent="-342900" algn="l">
              <a:buAutoNum type="arabicPeriod"/>
            </a:pPr>
            <a:r>
              <a:rPr lang="es-ES_tradnl" sz="2200" dirty="0" smtClean="0">
                <a:solidFill>
                  <a:srgbClr val="FFFFFF"/>
                </a:solidFill>
              </a:rPr>
              <a:t>Cuidado </a:t>
            </a:r>
            <a:r>
              <a:rPr lang="es-ES_tradnl" sz="2200" dirty="0">
                <a:solidFill>
                  <a:srgbClr val="FFFFFF"/>
                </a:solidFill>
              </a:rPr>
              <a:t>de audio</a:t>
            </a:r>
          </a:p>
          <a:p>
            <a:pPr marL="342900" indent="-342900" algn="l">
              <a:buAutoNum type="arabicPeriod"/>
            </a:pPr>
            <a:r>
              <a:rPr lang="es-ES_tradnl" sz="2200" dirty="0" smtClean="0">
                <a:solidFill>
                  <a:srgbClr val="FFFFFF"/>
                </a:solidFill>
              </a:rPr>
              <a:t>Control </a:t>
            </a:r>
            <a:r>
              <a:rPr lang="es-ES_tradnl" sz="2200" dirty="0">
                <a:solidFill>
                  <a:srgbClr val="FFFFFF"/>
                </a:solidFill>
              </a:rPr>
              <a:t>de Luz</a:t>
            </a:r>
          </a:p>
          <a:p>
            <a:pPr marL="342900" indent="-342900" algn="l">
              <a:buAutoNum type="arabicPeriod"/>
            </a:pPr>
            <a:r>
              <a:rPr lang="es-ES_tradnl" sz="2200" dirty="0" smtClean="0">
                <a:solidFill>
                  <a:srgbClr val="FFFFFF"/>
                </a:solidFill>
              </a:rPr>
              <a:t>Uso </a:t>
            </a:r>
            <a:r>
              <a:rPr lang="es-ES_tradnl" sz="2200" dirty="0">
                <a:solidFill>
                  <a:srgbClr val="FFFFFF"/>
                </a:solidFill>
              </a:rPr>
              <a:t>de lentes</a:t>
            </a:r>
            <a:endParaRPr lang="es-ES_tradnl" sz="2200" dirty="0" smtClean="0">
              <a:solidFill>
                <a:srgbClr val="FFFFFF"/>
              </a:solidFill>
            </a:endParaRPr>
          </a:p>
          <a:p>
            <a:pPr marL="342900" indent="-342900" algn="l">
              <a:buAutoNum type="arabicPeriod"/>
            </a:pPr>
            <a:endParaRPr lang="es-ES_tradnl" sz="2200" dirty="0" smtClean="0">
              <a:solidFill>
                <a:srgbClr val="FFFFFF"/>
              </a:solidFill>
            </a:endParaRPr>
          </a:p>
        </p:txBody>
      </p:sp>
    </p:spTree>
    <p:extLst>
      <p:ext uri="{BB962C8B-B14F-4D97-AF65-F5344CB8AC3E}">
        <p14:creationId xmlns:p14="http://schemas.microsoft.com/office/powerpoint/2010/main" val="186267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167772" y="488308"/>
            <a:ext cx="5421194" cy="679704"/>
          </a:xfrm>
        </p:spPr>
        <p:txBody>
          <a:bodyPr/>
          <a:lstStyle/>
          <a:p>
            <a:r>
              <a:rPr lang="es-ES_tradnl" dirty="0" smtClean="0"/>
              <a:t>Encuadres</a:t>
            </a:r>
            <a:endParaRPr lang="en-US" dirty="0"/>
          </a:p>
        </p:txBody>
      </p:sp>
      <p:sp>
        <p:nvSpPr>
          <p:cNvPr id="4" name="Rectangle 3"/>
          <p:cNvSpPr/>
          <p:nvPr/>
        </p:nvSpPr>
        <p:spPr>
          <a:xfrm>
            <a:off x="511217" y="1267547"/>
            <a:ext cx="8075635" cy="646331"/>
          </a:xfrm>
          <a:prstGeom prst="rect">
            <a:avLst/>
          </a:prstGeom>
        </p:spPr>
        <p:txBody>
          <a:bodyPr wrap="square">
            <a:spAutoFit/>
          </a:bodyPr>
          <a:lstStyle/>
          <a:p>
            <a:pPr>
              <a:spcBef>
                <a:spcPct val="20000"/>
              </a:spcBef>
            </a:pPr>
            <a:r>
              <a:rPr lang="es-ES_tradnl" dirty="0" smtClean="0">
                <a:solidFill>
                  <a:srgbClr val="FFFFFF"/>
                </a:solidFill>
                <a:latin typeface="Helvetica Light"/>
                <a:cs typeface="Helvetica Light"/>
              </a:rPr>
              <a:t>La relación entre el espectador </a:t>
            </a:r>
            <a:r>
              <a:rPr lang="es-ES_tradnl" dirty="0">
                <a:solidFill>
                  <a:srgbClr val="FFFFFF"/>
                </a:solidFill>
                <a:latin typeface="Helvetica Light"/>
                <a:cs typeface="Helvetica Light"/>
              </a:rPr>
              <a:t>y el </a:t>
            </a:r>
            <a:r>
              <a:rPr lang="es-ES_tradnl" dirty="0" smtClean="0">
                <a:solidFill>
                  <a:srgbClr val="FFFFFF"/>
                </a:solidFill>
                <a:latin typeface="Helvetica Light"/>
                <a:cs typeface="Helvetica Light"/>
              </a:rPr>
              <a:t>presentador del video se genera mediante el uso adecuado de un encuadre. </a:t>
            </a:r>
            <a:endParaRPr lang="es-ES_tradnl" dirty="0">
              <a:solidFill>
                <a:srgbClr val="FFFFFF"/>
              </a:solidFill>
              <a:latin typeface="Helvetica Light"/>
              <a:cs typeface="Helvetica Light"/>
            </a:endParaRPr>
          </a:p>
        </p:txBody>
      </p:sp>
      <p:sp>
        <p:nvSpPr>
          <p:cNvPr id="22" name="Rectangle 21"/>
          <p:cNvSpPr/>
          <p:nvPr/>
        </p:nvSpPr>
        <p:spPr>
          <a:xfrm>
            <a:off x="933635" y="2221995"/>
            <a:ext cx="2557110" cy="692497"/>
          </a:xfrm>
          <a:prstGeom prst="rect">
            <a:avLst/>
          </a:prstGeom>
        </p:spPr>
        <p:txBody>
          <a:bodyPr wrap="none">
            <a:spAutoFit/>
          </a:bodyPr>
          <a:lstStyle/>
          <a:p>
            <a:pPr algn="r"/>
            <a:r>
              <a:rPr lang="es-ES_tradnl" sz="1300" dirty="0" smtClean="0">
                <a:solidFill>
                  <a:srgbClr val="FFFFFF"/>
                </a:solidFill>
                <a:latin typeface="Helvetica Light"/>
                <a:cs typeface="Helvetica Light"/>
              </a:rPr>
              <a:t>Si la persona a cuadro ve</a:t>
            </a:r>
          </a:p>
          <a:p>
            <a:pPr algn="r"/>
            <a:r>
              <a:rPr lang="es-ES_tradnl" sz="1300" dirty="0" smtClean="0">
                <a:solidFill>
                  <a:srgbClr val="FFFFFF"/>
                </a:solidFill>
                <a:latin typeface="Helvetica Light"/>
                <a:cs typeface="Helvetica Light"/>
              </a:rPr>
              <a:t>a la cámara, no hay distancia</a:t>
            </a:r>
          </a:p>
          <a:p>
            <a:pPr algn="r"/>
            <a:r>
              <a:rPr lang="es-ES_tradnl" sz="1300" dirty="0" smtClean="0">
                <a:solidFill>
                  <a:srgbClr val="FFFFFF"/>
                </a:solidFill>
                <a:latin typeface="Helvetica Light"/>
                <a:cs typeface="Helvetica Light"/>
              </a:rPr>
              <a:t>entre el expositor y la audiencia </a:t>
            </a:r>
          </a:p>
        </p:txBody>
      </p:sp>
      <p:sp>
        <p:nvSpPr>
          <p:cNvPr id="26" name="Rectangle 25"/>
          <p:cNvSpPr/>
          <p:nvPr/>
        </p:nvSpPr>
        <p:spPr>
          <a:xfrm>
            <a:off x="432440" y="3275199"/>
            <a:ext cx="3058305" cy="892552"/>
          </a:xfrm>
          <a:prstGeom prst="rect">
            <a:avLst/>
          </a:prstGeom>
        </p:spPr>
        <p:txBody>
          <a:bodyPr wrap="none">
            <a:spAutoFit/>
          </a:bodyPr>
          <a:lstStyle/>
          <a:p>
            <a:pPr algn="r"/>
            <a:r>
              <a:rPr lang="es-ES_tradnl" sz="1300" dirty="0" smtClean="0">
                <a:solidFill>
                  <a:srgbClr val="FFFFFF"/>
                </a:solidFill>
                <a:latin typeface="Helvetica Light"/>
                <a:cs typeface="Helvetica Light"/>
              </a:rPr>
              <a:t>Si la persona a cuadro ve a un lugar </a:t>
            </a:r>
          </a:p>
          <a:p>
            <a:pPr algn="r"/>
            <a:r>
              <a:rPr lang="es-ES_tradnl" sz="1300" dirty="0" smtClean="0">
                <a:solidFill>
                  <a:srgbClr val="FFFFFF"/>
                </a:solidFill>
                <a:latin typeface="Helvetica Light"/>
                <a:cs typeface="Helvetica Light"/>
              </a:rPr>
              <a:t>distinto del lente de la cámara, se crea </a:t>
            </a:r>
          </a:p>
          <a:p>
            <a:pPr algn="r"/>
            <a:r>
              <a:rPr lang="es-ES_tradnl" sz="1300" dirty="0" smtClean="0">
                <a:solidFill>
                  <a:srgbClr val="FFFFFF"/>
                </a:solidFill>
                <a:latin typeface="Helvetica Light"/>
                <a:cs typeface="Helvetica Light"/>
              </a:rPr>
              <a:t>una distancia entre el expositor y la </a:t>
            </a:r>
          </a:p>
          <a:p>
            <a:pPr algn="r"/>
            <a:r>
              <a:rPr lang="es-ES_tradnl" sz="1300" dirty="0" smtClean="0">
                <a:solidFill>
                  <a:srgbClr val="FFFFFF"/>
                </a:solidFill>
                <a:latin typeface="Helvetica Light"/>
                <a:cs typeface="Helvetica Light"/>
              </a:rPr>
              <a:t>audiencia </a:t>
            </a:r>
          </a:p>
        </p:txBody>
      </p:sp>
      <p:grpSp>
        <p:nvGrpSpPr>
          <p:cNvPr id="7" name="Group 6"/>
          <p:cNvGrpSpPr/>
          <p:nvPr/>
        </p:nvGrpSpPr>
        <p:grpSpPr>
          <a:xfrm>
            <a:off x="3551965" y="3224791"/>
            <a:ext cx="4935793" cy="966201"/>
            <a:chOff x="3551965" y="3079655"/>
            <a:chExt cx="4935793" cy="966201"/>
          </a:xfrm>
        </p:grpSpPr>
        <p:sp>
          <p:nvSpPr>
            <p:cNvPr id="6" name="Rectangle 5"/>
            <p:cNvSpPr/>
            <p:nvPr/>
          </p:nvSpPr>
          <p:spPr>
            <a:xfrm>
              <a:off x="3551965" y="3079655"/>
              <a:ext cx="4935793" cy="9662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a:t>
              </a:r>
              <a:endParaRPr lang="en-US" dirty="0"/>
            </a:p>
          </p:txBody>
        </p:sp>
        <p:pic>
          <p:nvPicPr>
            <p:cNvPr id="2" name="Picture 1" descr="Captura de pantalla 2016-09-04 a las 13.46.3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70107" y="3102429"/>
              <a:ext cx="1609339" cy="907143"/>
            </a:xfrm>
            <a:prstGeom prst="rect">
              <a:avLst/>
            </a:prstGeom>
          </p:spPr>
        </p:pic>
        <p:pic>
          <p:nvPicPr>
            <p:cNvPr id="3" name="Picture 2" descr="Captura de pantalla 2016-09-04 a las 13.46.20.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06659" y="3102429"/>
              <a:ext cx="1633206" cy="913575"/>
            </a:xfrm>
            <a:prstGeom prst="rect">
              <a:avLst/>
            </a:prstGeom>
          </p:spPr>
        </p:pic>
        <p:pic>
          <p:nvPicPr>
            <p:cNvPr id="5" name="Picture 4" descr="Captura de pantalla 2016-09-04 a las 13.45.5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62342" y="3111501"/>
              <a:ext cx="1607274" cy="907142"/>
            </a:xfrm>
            <a:prstGeom prst="rect">
              <a:avLst/>
            </a:prstGeom>
          </p:spPr>
        </p:pic>
      </p:grpSp>
      <p:sp>
        <p:nvSpPr>
          <p:cNvPr id="15" name="Rectangle 14"/>
          <p:cNvSpPr/>
          <p:nvPr/>
        </p:nvSpPr>
        <p:spPr>
          <a:xfrm>
            <a:off x="3551965" y="2043698"/>
            <a:ext cx="4935793" cy="9662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a:t>
            </a:r>
            <a:endParaRPr lang="en-US" dirty="0"/>
          </a:p>
        </p:txBody>
      </p:sp>
      <p:pic>
        <p:nvPicPr>
          <p:cNvPr id="8" name="Picture 7" descr="Captura de pantalla 2016-09-04 a las 13.55.3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06659" y="2066472"/>
            <a:ext cx="1655683" cy="924552"/>
          </a:xfrm>
          <a:prstGeom prst="rect">
            <a:avLst/>
          </a:prstGeom>
        </p:spPr>
      </p:pic>
      <p:pic>
        <p:nvPicPr>
          <p:cNvPr id="9" name="Picture 8" descr="Captura de pantalla 2016-09-04 a las 13.55.22.png"/>
          <p:cNvPicPr>
            <a:picLocks noChangeAspect="1"/>
          </p:cNvPicPr>
          <p:nvPr/>
        </p:nvPicPr>
        <p:blipFill rotWithShape="1">
          <a:blip r:embed="rId6" cstate="print">
            <a:extLst>
              <a:ext uri="{28A0092B-C50C-407E-A947-70E740481C1C}">
                <a14:useLocalDpi xmlns:a14="http://schemas.microsoft.com/office/drawing/2010/main"/>
              </a:ext>
            </a:extLst>
          </a:blip>
          <a:srcRect l="-1"/>
          <a:stretch/>
        </p:blipFill>
        <p:spPr>
          <a:xfrm>
            <a:off x="6880484" y="2066472"/>
            <a:ext cx="1589132" cy="924552"/>
          </a:xfrm>
          <a:prstGeom prst="rect">
            <a:avLst/>
          </a:prstGeom>
        </p:spPr>
      </p:pic>
      <p:pic>
        <p:nvPicPr>
          <p:cNvPr id="10" name="Picture 9" descr="Captura de pantalla 2016-09-04 a las 13.55.14.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70107" y="2066472"/>
            <a:ext cx="1621234" cy="924552"/>
          </a:xfrm>
          <a:prstGeom prst="rect">
            <a:avLst/>
          </a:prstGeom>
        </p:spPr>
      </p:pic>
    </p:spTree>
    <p:extLst>
      <p:ext uri="{BB962C8B-B14F-4D97-AF65-F5344CB8AC3E}">
        <p14:creationId xmlns:p14="http://schemas.microsoft.com/office/powerpoint/2010/main" val="642363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72039" y="2469354"/>
            <a:ext cx="8023180" cy="15842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617724" y="2523576"/>
            <a:ext cx="7930663" cy="1482067"/>
            <a:chOff x="617724" y="2523576"/>
            <a:chExt cx="7930663" cy="1482067"/>
          </a:xfrm>
        </p:grpSpPr>
        <p:pic>
          <p:nvPicPr>
            <p:cNvPr id="4" name="Picture 3" descr="Captura de pantalla 2016-09-04 a las 13.46.20.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65715" y="2549325"/>
              <a:ext cx="2578606" cy="1442407"/>
            </a:xfrm>
            <a:prstGeom prst="rect">
              <a:avLst/>
            </a:prstGeom>
          </p:spPr>
        </p:pic>
        <p:pic>
          <p:nvPicPr>
            <p:cNvPr id="11" name="Picture 10" descr="Captura de pantalla 2016-09-04 a las 13.53.12.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7724" y="2523576"/>
              <a:ext cx="2523100" cy="1482067"/>
            </a:xfrm>
            <a:prstGeom prst="rect">
              <a:avLst/>
            </a:prstGeom>
          </p:spPr>
        </p:pic>
        <p:pic>
          <p:nvPicPr>
            <p:cNvPr id="21" name="Picture 20" descr="Captura de pantalla 2016-09-04 a las 13.46.20.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69781" y="2523576"/>
              <a:ext cx="2578606" cy="1442407"/>
            </a:xfrm>
            <a:prstGeom prst="rect">
              <a:avLst/>
            </a:prstGeom>
          </p:spPr>
        </p:pic>
        <p:pic>
          <p:nvPicPr>
            <p:cNvPr id="22" name="Picture 21" descr="Captura de pantalla 2016-09-04 a las 14.00.39.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78637" y="2628051"/>
              <a:ext cx="1187782" cy="846681"/>
            </a:xfrm>
            <a:prstGeom prst="rect">
              <a:avLst/>
            </a:prstGeom>
          </p:spPr>
        </p:pic>
      </p:grpSp>
      <p:sp>
        <p:nvSpPr>
          <p:cNvPr id="14" name="Title 1"/>
          <p:cNvSpPr>
            <a:spLocks noGrp="1"/>
          </p:cNvSpPr>
          <p:nvPr>
            <p:ph type="title"/>
          </p:nvPr>
        </p:nvSpPr>
        <p:spPr>
          <a:xfrm>
            <a:off x="1167772" y="488308"/>
            <a:ext cx="5421194" cy="679704"/>
          </a:xfrm>
        </p:spPr>
        <p:txBody>
          <a:bodyPr/>
          <a:lstStyle/>
          <a:p>
            <a:r>
              <a:rPr lang="es-ES_tradnl" dirty="0" smtClean="0"/>
              <a:t>Encuadres</a:t>
            </a:r>
            <a:endParaRPr lang="en-US" dirty="0"/>
          </a:p>
        </p:txBody>
      </p:sp>
      <p:sp>
        <p:nvSpPr>
          <p:cNvPr id="7" name="CuadroTexto 9"/>
          <p:cNvSpPr txBox="1"/>
          <p:nvPr/>
        </p:nvSpPr>
        <p:spPr>
          <a:xfrm>
            <a:off x="530395" y="4053632"/>
            <a:ext cx="2505814" cy="246221"/>
          </a:xfrm>
          <a:prstGeom prst="rect">
            <a:avLst/>
          </a:prstGeom>
          <a:noFill/>
        </p:spPr>
        <p:txBody>
          <a:bodyPr wrap="none" rtlCol="0">
            <a:spAutoFit/>
          </a:bodyPr>
          <a:lstStyle/>
          <a:p>
            <a:r>
              <a:rPr lang="es-ES_tradnl" sz="1000" dirty="0" smtClean="0">
                <a:solidFill>
                  <a:srgbClr val="FFFFFF"/>
                </a:solidFill>
                <a:latin typeface="Helvetica Light"/>
                <a:cs typeface="Helvetica Light"/>
              </a:rPr>
              <a:t>Encuadre para iniciar y cerrar segmento</a:t>
            </a:r>
            <a:endParaRPr lang="es-ES_tradnl" sz="1000" dirty="0">
              <a:solidFill>
                <a:srgbClr val="FFFFFF"/>
              </a:solidFill>
              <a:latin typeface="Helvetica Light"/>
              <a:cs typeface="Helvetica Light"/>
            </a:endParaRPr>
          </a:p>
        </p:txBody>
      </p:sp>
      <p:sp>
        <p:nvSpPr>
          <p:cNvPr id="8" name="CuadroTexto 10"/>
          <p:cNvSpPr txBox="1"/>
          <p:nvPr/>
        </p:nvSpPr>
        <p:spPr>
          <a:xfrm>
            <a:off x="3600756" y="4087725"/>
            <a:ext cx="1877437" cy="246221"/>
          </a:xfrm>
          <a:prstGeom prst="rect">
            <a:avLst/>
          </a:prstGeom>
          <a:noFill/>
        </p:spPr>
        <p:txBody>
          <a:bodyPr wrap="none" rtlCol="0">
            <a:spAutoFit/>
          </a:bodyPr>
          <a:lstStyle/>
          <a:p>
            <a:r>
              <a:rPr lang="es-ES_tradnl" sz="1000" dirty="0">
                <a:solidFill>
                  <a:srgbClr val="FFFFFF"/>
                </a:solidFill>
                <a:latin typeface="Helvetica Light"/>
                <a:cs typeface="Helvetica Light"/>
              </a:rPr>
              <a:t>Encuadre para explicaciones</a:t>
            </a:r>
          </a:p>
        </p:txBody>
      </p:sp>
      <p:sp>
        <p:nvSpPr>
          <p:cNvPr id="9" name="CuadroTexto 11"/>
          <p:cNvSpPr txBox="1"/>
          <p:nvPr/>
        </p:nvSpPr>
        <p:spPr>
          <a:xfrm>
            <a:off x="5942568" y="4096796"/>
            <a:ext cx="2736243" cy="246221"/>
          </a:xfrm>
          <a:prstGeom prst="rect">
            <a:avLst/>
          </a:prstGeom>
          <a:noFill/>
        </p:spPr>
        <p:txBody>
          <a:bodyPr wrap="none" rtlCol="0">
            <a:spAutoFit/>
          </a:bodyPr>
          <a:lstStyle/>
          <a:p>
            <a:r>
              <a:rPr lang="es-ES_tradnl" sz="1000" dirty="0">
                <a:solidFill>
                  <a:srgbClr val="FFFFFF"/>
                </a:solidFill>
                <a:latin typeface="Helvetica Light"/>
                <a:cs typeface="Helvetica Light"/>
              </a:rPr>
              <a:t>Encuadre para explicaciones con ilustración</a:t>
            </a:r>
          </a:p>
        </p:txBody>
      </p:sp>
      <p:cxnSp>
        <p:nvCxnSpPr>
          <p:cNvPr id="15" name="Conector recto 17"/>
          <p:cNvCxnSpPr/>
          <p:nvPr/>
        </p:nvCxnSpPr>
        <p:spPr>
          <a:xfrm>
            <a:off x="617724" y="3069727"/>
            <a:ext cx="7930663" cy="0"/>
          </a:xfrm>
          <a:prstGeom prst="line">
            <a:avLst/>
          </a:prstGeom>
          <a:ln>
            <a:solidFill>
              <a:srgbClr val="FF0000">
                <a:alpha val="30000"/>
              </a:srgbClr>
            </a:solidFill>
          </a:ln>
          <a:effectLst/>
        </p:spPr>
        <p:style>
          <a:lnRef idx="2">
            <a:schemeClr val="accent1"/>
          </a:lnRef>
          <a:fillRef idx="0">
            <a:schemeClr val="accent1"/>
          </a:fillRef>
          <a:effectRef idx="1">
            <a:schemeClr val="accent1"/>
          </a:effectRef>
          <a:fontRef idx="minor">
            <a:schemeClr val="tx1"/>
          </a:fontRef>
        </p:style>
      </p:cxnSp>
      <p:cxnSp>
        <p:nvCxnSpPr>
          <p:cNvPr id="16" name="Conector recto 19"/>
          <p:cNvCxnSpPr/>
          <p:nvPr/>
        </p:nvCxnSpPr>
        <p:spPr>
          <a:xfrm>
            <a:off x="617724" y="2808391"/>
            <a:ext cx="7930663" cy="0"/>
          </a:xfrm>
          <a:prstGeom prst="line">
            <a:avLst/>
          </a:prstGeom>
          <a:ln>
            <a:solidFill>
              <a:srgbClr val="FF0000">
                <a:alpha val="30000"/>
              </a:srgbClr>
            </a:solidFill>
          </a:ln>
          <a:effectLst/>
        </p:spPr>
        <p:style>
          <a:lnRef idx="2">
            <a:schemeClr val="accent1"/>
          </a:lnRef>
          <a:fillRef idx="0">
            <a:schemeClr val="accent1"/>
          </a:fillRef>
          <a:effectRef idx="1">
            <a:schemeClr val="accent1"/>
          </a:effectRef>
          <a:fontRef idx="minor">
            <a:schemeClr val="tx1"/>
          </a:fontRef>
        </p:style>
      </p:cxnSp>
      <p:cxnSp>
        <p:nvCxnSpPr>
          <p:cNvPr id="17" name="Conector recto 20"/>
          <p:cNvCxnSpPr/>
          <p:nvPr/>
        </p:nvCxnSpPr>
        <p:spPr>
          <a:xfrm flipH="1">
            <a:off x="5106418" y="2530729"/>
            <a:ext cx="1589" cy="1474918"/>
          </a:xfrm>
          <a:prstGeom prst="line">
            <a:avLst/>
          </a:prstGeom>
          <a:ln>
            <a:solidFill>
              <a:srgbClr val="FF0000">
                <a:alpha val="30000"/>
              </a:srgbClr>
            </a:solidFill>
          </a:ln>
          <a:effectLst/>
        </p:spPr>
        <p:style>
          <a:lnRef idx="2">
            <a:schemeClr val="accent1"/>
          </a:lnRef>
          <a:fillRef idx="0">
            <a:schemeClr val="accent1"/>
          </a:fillRef>
          <a:effectRef idx="1">
            <a:schemeClr val="accent1"/>
          </a:effectRef>
          <a:fontRef idx="minor">
            <a:schemeClr val="tx1"/>
          </a:fontRef>
        </p:style>
      </p:cxnSp>
      <p:cxnSp>
        <p:nvCxnSpPr>
          <p:cNvPr id="18" name="Conector recto 24"/>
          <p:cNvCxnSpPr/>
          <p:nvPr/>
        </p:nvCxnSpPr>
        <p:spPr>
          <a:xfrm>
            <a:off x="7803243" y="2523576"/>
            <a:ext cx="1" cy="1468158"/>
          </a:xfrm>
          <a:prstGeom prst="line">
            <a:avLst/>
          </a:prstGeom>
          <a:ln>
            <a:solidFill>
              <a:srgbClr val="FF0000">
                <a:alpha val="30000"/>
              </a:srgbClr>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25"/>
          <p:cNvCxnSpPr/>
          <p:nvPr/>
        </p:nvCxnSpPr>
        <p:spPr>
          <a:xfrm>
            <a:off x="1764579" y="2554689"/>
            <a:ext cx="0" cy="1450956"/>
          </a:xfrm>
          <a:prstGeom prst="line">
            <a:avLst/>
          </a:prstGeom>
          <a:ln>
            <a:solidFill>
              <a:srgbClr val="FF0000">
                <a:alpha val="30000"/>
              </a:srgbClr>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11217" y="1267547"/>
            <a:ext cx="8075635" cy="1218795"/>
          </a:xfrm>
          <a:prstGeom prst="rect">
            <a:avLst/>
          </a:prstGeom>
        </p:spPr>
        <p:txBody>
          <a:bodyPr wrap="square">
            <a:spAutoFit/>
          </a:bodyPr>
          <a:lstStyle/>
          <a:p>
            <a:pPr>
              <a:spcBef>
                <a:spcPct val="20000"/>
              </a:spcBef>
            </a:pPr>
            <a:r>
              <a:rPr lang="es-ES_tradnl" sz="1500" dirty="0" smtClean="0">
                <a:solidFill>
                  <a:srgbClr val="FFFFFF"/>
                </a:solidFill>
                <a:latin typeface="Helvetica Light"/>
                <a:cs typeface="Helvetica Light"/>
              </a:rPr>
              <a:t>Además de la distancia creada al dirigir la mirada al lente o hacia otro lugar, la disposición de la persona en el cuadro también permite al director:</a:t>
            </a:r>
          </a:p>
          <a:p>
            <a:pPr marL="171450" indent="-171450">
              <a:spcBef>
                <a:spcPct val="20000"/>
              </a:spcBef>
              <a:buFont typeface="Arial"/>
              <a:buChar char="•"/>
            </a:pPr>
            <a:r>
              <a:rPr lang="es-ES_tradnl" sz="1200" dirty="0">
                <a:solidFill>
                  <a:srgbClr val="FFFFFF"/>
                </a:solidFill>
                <a:latin typeface="Helvetica Light"/>
                <a:cs typeface="Helvetica Light"/>
              </a:rPr>
              <a:t>d</a:t>
            </a:r>
            <a:r>
              <a:rPr lang="es-ES_tradnl" sz="1200" dirty="0" smtClean="0">
                <a:solidFill>
                  <a:srgbClr val="FFFFFF"/>
                </a:solidFill>
                <a:latin typeface="Helvetica Light"/>
                <a:cs typeface="Helvetica Light"/>
              </a:rPr>
              <a:t>ar protagonismo al presentador</a:t>
            </a:r>
          </a:p>
          <a:p>
            <a:pPr marL="171450" indent="-171450">
              <a:spcBef>
                <a:spcPct val="20000"/>
              </a:spcBef>
              <a:buFont typeface="Arial"/>
              <a:buChar char="•"/>
            </a:pPr>
            <a:r>
              <a:rPr lang="es-ES_tradnl" sz="1200" dirty="0">
                <a:solidFill>
                  <a:srgbClr val="FFFFFF"/>
                </a:solidFill>
                <a:latin typeface="Helvetica Light"/>
                <a:cs typeface="Helvetica Light"/>
              </a:rPr>
              <a:t>d</a:t>
            </a:r>
            <a:r>
              <a:rPr lang="es-ES_tradnl" sz="1200" dirty="0" smtClean="0">
                <a:solidFill>
                  <a:srgbClr val="FFFFFF"/>
                </a:solidFill>
                <a:latin typeface="Helvetica Light"/>
                <a:cs typeface="Helvetica Light"/>
              </a:rPr>
              <a:t>ar información del contexto o entorno</a:t>
            </a:r>
          </a:p>
          <a:p>
            <a:pPr marL="171450" indent="-171450">
              <a:spcBef>
                <a:spcPct val="20000"/>
              </a:spcBef>
              <a:buFont typeface="Arial"/>
              <a:buChar char="•"/>
            </a:pPr>
            <a:r>
              <a:rPr lang="es-ES_tradnl" sz="1200" dirty="0">
                <a:solidFill>
                  <a:srgbClr val="FFFFFF"/>
                </a:solidFill>
                <a:latin typeface="Helvetica Light"/>
                <a:cs typeface="Helvetica Light"/>
              </a:rPr>
              <a:t>i</a:t>
            </a:r>
            <a:r>
              <a:rPr lang="es-ES_tradnl" sz="1200" dirty="0" smtClean="0">
                <a:solidFill>
                  <a:srgbClr val="FFFFFF"/>
                </a:solidFill>
                <a:latin typeface="Helvetica Light"/>
                <a:cs typeface="Helvetica Light"/>
              </a:rPr>
              <a:t>ncluir información gráfica </a:t>
            </a:r>
            <a:endParaRPr lang="es-ES_tradnl" sz="1200" dirty="0">
              <a:solidFill>
                <a:srgbClr val="FFFFFF"/>
              </a:solidFill>
              <a:latin typeface="Helvetica Light"/>
              <a:cs typeface="Helvetica Light"/>
            </a:endParaRPr>
          </a:p>
        </p:txBody>
      </p:sp>
    </p:spTree>
    <p:extLst>
      <p:ext uri="{BB962C8B-B14F-4D97-AF65-F5344CB8AC3E}">
        <p14:creationId xmlns:p14="http://schemas.microsoft.com/office/powerpoint/2010/main" val="628802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92282" y="2186137"/>
            <a:ext cx="7343000" cy="15592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167772" y="488308"/>
            <a:ext cx="5421194" cy="679704"/>
          </a:xfrm>
        </p:spPr>
        <p:txBody>
          <a:bodyPr/>
          <a:lstStyle/>
          <a:p>
            <a:r>
              <a:rPr lang="es-ES_tradnl" dirty="0" smtClean="0"/>
              <a:t>Encuadres</a:t>
            </a:r>
            <a:endParaRPr lang="en-US" dirty="0"/>
          </a:p>
        </p:txBody>
      </p:sp>
      <p:sp>
        <p:nvSpPr>
          <p:cNvPr id="20" name="Rectangle 19"/>
          <p:cNvSpPr/>
          <p:nvPr/>
        </p:nvSpPr>
        <p:spPr>
          <a:xfrm>
            <a:off x="511217" y="1267547"/>
            <a:ext cx="8075635" cy="646331"/>
          </a:xfrm>
          <a:prstGeom prst="rect">
            <a:avLst/>
          </a:prstGeom>
        </p:spPr>
        <p:txBody>
          <a:bodyPr wrap="square">
            <a:spAutoFit/>
          </a:bodyPr>
          <a:lstStyle/>
          <a:p>
            <a:pPr>
              <a:spcBef>
                <a:spcPct val="20000"/>
              </a:spcBef>
            </a:pPr>
            <a:r>
              <a:rPr lang="es-ES_tradnl" dirty="0" smtClean="0">
                <a:solidFill>
                  <a:srgbClr val="FFFFFF"/>
                </a:solidFill>
                <a:latin typeface="Helvetica Light"/>
                <a:cs typeface="Helvetica Light"/>
              </a:rPr>
              <a:t>Si el entorno o contexto de la filmación complementa visualmente la información que da el orador, es importante considerarlo. </a:t>
            </a:r>
          </a:p>
        </p:txBody>
      </p:sp>
      <p:pic>
        <p:nvPicPr>
          <p:cNvPr id="5" name="Picture 4" descr="Captura de pantalla 2016-09-04 a las 14.13.46.png"/>
          <p:cNvPicPr>
            <a:picLocks noChangeAspect="1"/>
          </p:cNvPicPr>
          <p:nvPr/>
        </p:nvPicPr>
        <p:blipFill rotWithShape="1">
          <a:blip r:embed="rId2" cstate="print">
            <a:extLst>
              <a:ext uri="{28A0092B-C50C-407E-A947-70E740481C1C}">
                <a14:useLocalDpi xmlns:a14="http://schemas.microsoft.com/office/drawing/2010/main"/>
              </a:ext>
            </a:extLst>
          </a:blip>
          <a:srcRect l="892" t="6210"/>
          <a:stretch/>
        </p:blipFill>
        <p:spPr>
          <a:xfrm>
            <a:off x="919692" y="2211395"/>
            <a:ext cx="7297315" cy="1506595"/>
          </a:xfrm>
          <a:prstGeom prst="rect">
            <a:avLst/>
          </a:prstGeom>
        </p:spPr>
      </p:pic>
    </p:spTree>
    <p:extLst>
      <p:ext uri="{BB962C8B-B14F-4D97-AF65-F5344CB8AC3E}">
        <p14:creationId xmlns:p14="http://schemas.microsoft.com/office/powerpoint/2010/main" val="1818778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167772" y="488308"/>
            <a:ext cx="5421194" cy="679704"/>
          </a:xfrm>
        </p:spPr>
        <p:txBody>
          <a:bodyPr/>
          <a:lstStyle/>
          <a:p>
            <a:r>
              <a:rPr lang="es-ES_tradnl" dirty="0" smtClean="0"/>
              <a:t>Estabilización de la imagen</a:t>
            </a:r>
            <a:endParaRPr lang="en-US" dirty="0"/>
          </a:p>
        </p:txBody>
      </p:sp>
      <p:sp>
        <p:nvSpPr>
          <p:cNvPr id="20" name="Rectangle 19"/>
          <p:cNvSpPr/>
          <p:nvPr/>
        </p:nvSpPr>
        <p:spPr>
          <a:xfrm>
            <a:off x="511217" y="1267547"/>
            <a:ext cx="8075635" cy="1200329"/>
          </a:xfrm>
          <a:prstGeom prst="rect">
            <a:avLst/>
          </a:prstGeom>
        </p:spPr>
        <p:txBody>
          <a:bodyPr wrap="square">
            <a:spAutoFit/>
          </a:bodyPr>
          <a:lstStyle/>
          <a:p>
            <a:pPr>
              <a:spcBef>
                <a:spcPct val="20000"/>
              </a:spcBef>
            </a:pPr>
            <a:r>
              <a:rPr lang="es-ES_tradnl" dirty="0" smtClean="0">
                <a:solidFill>
                  <a:srgbClr val="FFFFFF"/>
                </a:solidFill>
                <a:latin typeface="Helvetica Light"/>
                <a:cs typeface="Helvetica Light"/>
              </a:rPr>
              <a:t>Sin importar el dispositivo de grabación, todo video debe de ser trabado con un </a:t>
            </a:r>
            <a:r>
              <a:rPr lang="es-ES_tradnl" dirty="0" err="1" smtClean="0">
                <a:solidFill>
                  <a:srgbClr val="FFFFFF"/>
                </a:solidFill>
                <a:latin typeface="Helvetica Light"/>
                <a:cs typeface="Helvetica Light"/>
              </a:rPr>
              <a:t>tripie</a:t>
            </a:r>
            <a:r>
              <a:rPr lang="es-ES_tradnl" dirty="0" smtClean="0">
                <a:solidFill>
                  <a:srgbClr val="FFFFFF"/>
                </a:solidFill>
                <a:latin typeface="Helvetica Light"/>
                <a:cs typeface="Helvetica Light"/>
              </a:rPr>
              <a:t>, aún cuando éste sea improvisado. Las tomas a mano alzada suelen ser difíciles de observar y –a menos que así haya sido planeado– denotan falta de cuidado, de calidad y de experiencia. </a:t>
            </a:r>
          </a:p>
        </p:txBody>
      </p:sp>
      <p:sp>
        <p:nvSpPr>
          <p:cNvPr id="5" name="Rectangle 4"/>
          <p:cNvSpPr/>
          <p:nvPr/>
        </p:nvSpPr>
        <p:spPr>
          <a:xfrm>
            <a:off x="4020345" y="2515484"/>
            <a:ext cx="4472902" cy="15858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77729" y="2571935"/>
            <a:ext cx="2470245" cy="1470154"/>
          </a:xfrm>
          <a:prstGeom prst="rect">
            <a:avLst/>
          </a:prstGeom>
        </p:spPr>
      </p:pic>
      <p:sp>
        <p:nvSpPr>
          <p:cNvPr id="9" name="TextBox 8"/>
          <p:cNvSpPr txBox="1"/>
          <p:nvPr/>
        </p:nvSpPr>
        <p:spPr>
          <a:xfrm>
            <a:off x="3465577" y="4099543"/>
            <a:ext cx="5118899" cy="461665"/>
          </a:xfrm>
          <a:prstGeom prst="rect">
            <a:avLst/>
          </a:prstGeom>
          <a:noFill/>
        </p:spPr>
        <p:txBody>
          <a:bodyPr wrap="none" rtlCol="0">
            <a:spAutoFit/>
          </a:bodyPr>
          <a:lstStyle/>
          <a:p>
            <a:pPr algn="r"/>
            <a:r>
              <a:rPr lang="pl-PL" sz="1200" dirty="0">
                <a:solidFill>
                  <a:srgbClr val="FFFFFF"/>
                </a:solidFill>
                <a:latin typeface="Helvetica Light"/>
                <a:cs typeface="Helvetica Light"/>
                <a:hlinkClick r:id="rId3"/>
              </a:rPr>
              <a:t>http://www.uv.mx/personal/albramirez/2013/06/22/tripie_iphone</a:t>
            </a:r>
            <a:r>
              <a:rPr lang="pl-PL" sz="1200" dirty="0" smtClean="0">
                <a:solidFill>
                  <a:srgbClr val="FFFFFF"/>
                </a:solidFill>
                <a:latin typeface="Helvetica Light"/>
                <a:cs typeface="Helvetica Light"/>
                <a:hlinkClick r:id="rId3"/>
              </a:rPr>
              <a:t>/</a:t>
            </a:r>
            <a:endParaRPr lang="pl-PL" sz="1200" dirty="0" smtClean="0">
              <a:solidFill>
                <a:srgbClr val="FFFFFF"/>
              </a:solidFill>
              <a:latin typeface="Helvetica Light"/>
              <a:cs typeface="Helvetica Light"/>
            </a:endParaRPr>
          </a:p>
          <a:p>
            <a:pPr algn="r"/>
            <a:r>
              <a:rPr lang="es-ES_tradnl" sz="1200" dirty="0">
                <a:solidFill>
                  <a:srgbClr val="FFFFFF"/>
                </a:solidFill>
                <a:latin typeface="Helvetica Light"/>
                <a:cs typeface="Helvetica Light"/>
                <a:hlinkClick r:id="rId4"/>
              </a:rPr>
              <a:t>http://www.uv.mx/personal/albramirez/2011/10/26/tripie-de-emergencia</a:t>
            </a:r>
            <a:r>
              <a:rPr lang="es-ES_tradnl" sz="1200" dirty="0" smtClean="0">
                <a:solidFill>
                  <a:srgbClr val="FFFFFF"/>
                </a:solidFill>
                <a:latin typeface="Helvetica Light"/>
                <a:cs typeface="Helvetica Light"/>
                <a:hlinkClick r:id="rId4"/>
              </a:rPr>
              <a:t>/</a:t>
            </a:r>
            <a:r>
              <a:rPr lang="es-ES_tradnl" sz="1200" dirty="0" smtClean="0">
                <a:solidFill>
                  <a:srgbClr val="FFFFFF"/>
                </a:solidFill>
                <a:latin typeface="Helvetica Light"/>
                <a:cs typeface="Helvetica Light"/>
              </a:rPr>
              <a:t> </a:t>
            </a:r>
            <a:endParaRPr lang="en-US" sz="1200" dirty="0">
              <a:solidFill>
                <a:srgbClr val="FFFFFF"/>
              </a:solidFill>
              <a:latin typeface="Helvetica Light"/>
              <a:cs typeface="Helvetica Light"/>
            </a:endParaRPr>
          </a:p>
        </p:txBody>
      </p:sp>
      <p:pic>
        <p:nvPicPr>
          <p:cNvPr id="4" name="Picture 3" descr="Captura de pantalla 2016-09-04 a las 14.27.0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9277" y="2571936"/>
            <a:ext cx="1847957" cy="1470153"/>
          </a:xfrm>
          <a:prstGeom prst="rect">
            <a:avLst/>
          </a:prstGeom>
        </p:spPr>
      </p:pic>
    </p:spTree>
    <p:extLst>
      <p:ext uri="{BB962C8B-B14F-4D97-AF65-F5344CB8AC3E}">
        <p14:creationId xmlns:p14="http://schemas.microsoft.com/office/powerpoint/2010/main" val="1830509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167772" y="488308"/>
            <a:ext cx="5421194" cy="679704"/>
          </a:xfrm>
        </p:spPr>
        <p:txBody>
          <a:bodyPr/>
          <a:lstStyle/>
          <a:p>
            <a:r>
              <a:rPr lang="es-ES_tradnl" dirty="0" smtClean="0"/>
              <a:t>Cuidado del audio</a:t>
            </a:r>
            <a:endParaRPr lang="en-US" dirty="0"/>
          </a:p>
        </p:txBody>
      </p:sp>
      <p:sp>
        <p:nvSpPr>
          <p:cNvPr id="20" name="Rectangle 19"/>
          <p:cNvSpPr/>
          <p:nvPr/>
        </p:nvSpPr>
        <p:spPr>
          <a:xfrm>
            <a:off x="511217" y="1267547"/>
            <a:ext cx="8075635" cy="1200329"/>
          </a:xfrm>
          <a:prstGeom prst="rect">
            <a:avLst/>
          </a:prstGeom>
        </p:spPr>
        <p:txBody>
          <a:bodyPr wrap="square">
            <a:spAutoFit/>
          </a:bodyPr>
          <a:lstStyle/>
          <a:p>
            <a:pPr>
              <a:spcBef>
                <a:spcPct val="20000"/>
              </a:spcBef>
            </a:pPr>
            <a:r>
              <a:rPr lang="es-ES_tradnl" dirty="0" smtClean="0">
                <a:solidFill>
                  <a:srgbClr val="FFFFFF"/>
                </a:solidFill>
                <a:latin typeface="Helvetica Light"/>
                <a:cs typeface="Helvetica Light"/>
              </a:rPr>
              <a:t>En todos los casos el elemento más importante de una producción de video es el audio. Y aún cuando las cámaras actuales disponen de micrófonos internos de especificaciones técnicas avanzadas, estos no son suficientes para una grabación de buena calidad.</a:t>
            </a:r>
          </a:p>
        </p:txBody>
      </p:sp>
      <p:sp>
        <p:nvSpPr>
          <p:cNvPr id="9" name="TextBox 8"/>
          <p:cNvSpPr txBox="1"/>
          <p:nvPr/>
        </p:nvSpPr>
        <p:spPr>
          <a:xfrm>
            <a:off x="3932741" y="4035647"/>
            <a:ext cx="4651735" cy="461665"/>
          </a:xfrm>
          <a:prstGeom prst="rect">
            <a:avLst/>
          </a:prstGeom>
          <a:noFill/>
        </p:spPr>
        <p:txBody>
          <a:bodyPr wrap="none" rtlCol="0">
            <a:spAutoFit/>
          </a:bodyPr>
          <a:lstStyle/>
          <a:p>
            <a:pPr algn="r"/>
            <a:r>
              <a:rPr lang="pl-PL" sz="1200" dirty="0" smtClean="0">
                <a:solidFill>
                  <a:srgbClr val="FFFFFF"/>
                </a:solidFill>
                <a:latin typeface="Helvetica Light"/>
                <a:cs typeface="Helvetica Light"/>
                <a:hlinkClick r:id="rId2"/>
              </a:rPr>
              <a:t>http</a:t>
            </a:r>
            <a:r>
              <a:rPr lang="pl-PL" sz="1200" dirty="0">
                <a:solidFill>
                  <a:srgbClr val="FFFFFF"/>
                </a:solidFill>
                <a:latin typeface="Helvetica Light"/>
                <a:cs typeface="Helvetica Light"/>
                <a:hlinkClick r:id="rId2"/>
              </a:rPr>
              <a:t>://www.uv.mx/personal/albramirez/2013/07/02/audio_iphone</a:t>
            </a:r>
            <a:r>
              <a:rPr lang="pl-PL" sz="1200" dirty="0" smtClean="0">
                <a:solidFill>
                  <a:srgbClr val="FFFFFF"/>
                </a:solidFill>
                <a:latin typeface="Helvetica Light"/>
                <a:cs typeface="Helvetica Light"/>
                <a:hlinkClick r:id="rId2"/>
              </a:rPr>
              <a:t>/</a:t>
            </a:r>
            <a:endParaRPr lang="pl-PL" sz="1200" dirty="0" smtClean="0">
              <a:solidFill>
                <a:srgbClr val="FFFFFF"/>
              </a:solidFill>
              <a:latin typeface="Helvetica Light"/>
              <a:cs typeface="Helvetica Light"/>
            </a:endParaRPr>
          </a:p>
          <a:p>
            <a:pPr algn="r"/>
            <a:r>
              <a:rPr lang="en-US" sz="1200" dirty="0">
                <a:solidFill>
                  <a:srgbClr val="FFFFFF"/>
                </a:solidFill>
                <a:latin typeface="Helvetica Light"/>
                <a:cs typeface="Helvetica Light"/>
                <a:hlinkClick r:id="rId3"/>
              </a:rPr>
              <a:t>https://youtu.be/Ar5c_o8F37A?t=</a:t>
            </a:r>
            <a:r>
              <a:rPr lang="en-US" sz="1200" dirty="0" smtClean="0">
                <a:solidFill>
                  <a:srgbClr val="FFFFFF"/>
                </a:solidFill>
                <a:latin typeface="Helvetica Light"/>
                <a:cs typeface="Helvetica Light"/>
                <a:hlinkClick r:id="rId3"/>
              </a:rPr>
              <a:t>1m10s</a:t>
            </a:r>
            <a:r>
              <a:rPr lang="en-US" sz="1200" dirty="0" smtClean="0">
                <a:solidFill>
                  <a:srgbClr val="FFFFFF"/>
                </a:solidFill>
                <a:latin typeface="Helvetica Light"/>
                <a:cs typeface="Helvetica Light"/>
              </a:rPr>
              <a:t> </a:t>
            </a:r>
            <a:r>
              <a:rPr lang="pl-PL" sz="1200" dirty="0" smtClean="0">
                <a:solidFill>
                  <a:srgbClr val="FFFFFF"/>
                </a:solidFill>
                <a:latin typeface="Helvetica Light"/>
                <a:cs typeface="Helvetica Light"/>
              </a:rPr>
              <a:t> </a:t>
            </a:r>
            <a:endParaRPr lang="en-US" sz="1200" dirty="0">
              <a:solidFill>
                <a:srgbClr val="FFFFFF"/>
              </a:solidFill>
              <a:latin typeface="Helvetica Light"/>
              <a:cs typeface="Helvetica Light"/>
            </a:endParaRPr>
          </a:p>
        </p:txBody>
      </p:sp>
      <p:grpSp>
        <p:nvGrpSpPr>
          <p:cNvPr id="11" name="Group 10"/>
          <p:cNvGrpSpPr/>
          <p:nvPr/>
        </p:nvGrpSpPr>
        <p:grpSpPr>
          <a:xfrm>
            <a:off x="1996943" y="2499492"/>
            <a:ext cx="6494062" cy="1453972"/>
            <a:chOff x="1996943" y="2499492"/>
            <a:chExt cx="6494062" cy="1453972"/>
          </a:xfrm>
        </p:grpSpPr>
        <p:sp>
          <p:nvSpPr>
            <p:cNvPr id="8" name="Rectangle 7"/>
            <p:cNvSpPr/>
            <p:nvPr/>
          </p:nvSpPr>
          <p:spPr>
            <a:xfrm>
              <a:off x="1996943" y="2499492"/>
              <a:ext cx="6494062" cy="14539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45238" y="2563388"/>
              <a:ext cx="2552965" cy="1346847"/>
            </a:xfrm>
            <a:prstGeom prst="rect">
              <a:avLst/>
            </a:prstGeom>
            <a:ln w="38100" cmpd="sng">
              <a:solidFill>
                <a:srgbClr val="FFFFFF"/>
              </a:solidFill>
            </a:ln>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4559" y="2539427"/>
              <a:ext cx="1722911" cy="1366842"/>
            </a:xfrm>
            <a:prstGeom prst="rect">
              <a:avLst/>
            </a:prstGeom>
            <a:ln w="38100" cmpd="sng">
              <a:solidFill>
                <a:srgbClr val="FFFFFF"/>
              </a:solidFill>
            </a:ln>
          </p:spPr>
        </p:pic>
        <p:pic>
          <p:nvPicPr>
            <p:cNvPr id="10" name="Picture 9" descr="Captura de pantalla 2015-07-30 a la(s) 20.08.41.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073323" y="2539427"/>
              <a:ext cx="1905000" cy="1367085"/>
            </a:xfrm>
            <a:prstGeom prst="rect">
              <a:avLst/>
            </a:prstGeom>
            <a:ln w="38100" cmpd="sng">
              <a:solidFill>
                <a:srgbClr val="FFFFFF"/>
              </a:solidFill>
            </a:ln>
          </p:spPr>
        </p:pic>
      </p:grpSp>
    </p:spTree>
    <p:extLst>
      <p:ext uri="{BB962C8B-B14F-4D97-AF65-F5344CB8AC3E}">
        <p14:creationId xmlns:p14="http://schemas.microsoft.com/office/powerpoint/2010/main" val="176212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es-ES_tradnl" dirty="0" smtClean="0"/>
              <a:t>Tipos</a:t>
            </a:r>
            <a:r>
              <a:rPr lang="en-US" dirty="0" smtClean="0"/>
              <a:t> de video en el aula</a:t>
            </a:r>
            <a:endParaRPr lang="en-US" dirty="0"/>
          </a:p>
        </p:txBody>
      </p:sp>
      <p:sp>
        <p:nvSpPr>
          <p:cNvPr id="2" name="Content Placeholder 1"/>
          <p:cNvSpPr>
            <a:spLocks noGrp="1"/>
          </p:cNvSpPr>
          <p:nvPr>
            <p:ph idx="1"/>
          </p:nvPr>
        </p:nvSpPr>
        <p:spPr>
          <a:xfrm>
            <a:off x="618304" y="1230930"/>
            <a:ext cx="8068495" cy="3264019"/>
          </a:xfrm>
        </p:spPr>
        <p:txBody>
          <a:bodyPr/>
          <a:lstStyle/>
          <a:p>
            <a:pPr marL="457200" indent="-457200">
              <a:buAutoNum type="arabicParenR"/>
            </a:pPr>
            <a:r>
              <a:rPr lang="es-ES_tradnl" dirty="0">
                <a:solidFill>
                  <a:srgbClr val="F2F2F2"/>
                </a:solidFill>
                <a:latin typeface="Helvetica"/>
                <a:cs typeface="Helvetica"/>
              </a:rPr>
              <a:t>Videos producidos por otras personas</a:t>
            </a:r>
          </a:p>
          <a:p>
            <a:pPr marL="457200" indent="-457200">
              <a:buAutoNum type="arabicParenR"/>
            </a:pPr>
            <a:r>
              <a:rPr lang="es-ES_tradnl" dirty="0">
                <a:solidFill>
                  <a:srgbClr val="F2F2F2"/>
                </a:solidFill>
                <a:latin typeface="Helvetica"/>
                <a:cs typeface="Helvetica"/>
              </a:rPr>
              <a:t>Videos producidos por nosotros mismos</a:t>
            </a:r>
          </a:p>
          <a:p>
            <a:endParaRPr lang="en-US" dirty="0"/>
          </a:p>
        </p:txBody>
      </p:sp>
    </p:spTree>
    <p:extLst>
      <p:ext uri="{BB962C8B-B14F-4D97-AF65-F5344CB8AC3E}">
        <p14:creationId xmlns:p14="http://schemas.microsoft.com/office/powerpoint/2010/main" val="330213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167772" y="488308"/>
            <a:ext cx="5421194" cy="679704"/>
          </a:xfrm>
        </p:spPr>
        <p:txBody>
          <a:bodyPr/>
          <a:lstStyle/>
          <a:p>
            <a:r>
              <a:rPr lang="es-ES_tradnl" dirty="0" smtClean="0"/>
              <a:t>Control de luz</a:t>
            </a:r>
            <a:endParaRPr lang="en-US" dirty="0"/>
          </a:p>
        </p:txBody>
      </p:sp>
      <p:sp>
        <p:nvSpPr>
          <p:cNvPr id="20" name="Rectangle 19"/>
          <p:cNvSpPr/>
          <p:nvPr/>
        </p:nvSpPr>
        <p:spPr>
          <a:xfrm>
            <a:off x="511217" y="1267547"/>
            <a:ext cx="8075635" cy="923330"/>
          </a:xfrm>
          <a:prstGeom prst="rect">
            <a:avLst/>
          </a:prstGeom>
        </p:spPr>
        <p:txBody>
          <a:bodyPr wrap="square">
            <a:spAutoFit/>
          </a:bodyPr>
          <a:lstStyle/>
          <a:p>
            <a:pPr>
              <a:spcBef>
                <a:spcPct val="20000"/>
              </a:spcBef>
            </a:pPr>
            <a:r>
              <a:rPr lang="es-ES_tradnl" dirty="0" smtClean="0">
                <a:solidFill>
                  <a:srgbClr val="FFFFFF"/>
                </a:solidFill>
                <a:latin typeface="Helvetica Light"/>
                <a:cs typeface="Helvetica Light"/>
              </a:rPr>
              <a:t>Junto con la estabilidad de la cámara, la iluminación puede llegar a marca la diferencia entre una buena toma y una mala. Antes de iniciar la grabación deberás decidir el método de iluminación de la persona a cuadro, sea:</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7977" y="2224049"/>
            <a:ext cx="4396169" cy="1469388"/>
          </a:xfrm>
          <a:prstGeom prst="rect">
            <a:avLst/>
          </a:prstGeom>
        </p:spPr>
      </p:pic>
      <p:sp>
        <p:nvSpPr>
          <p:cNvPr id="12" name="Rectangle 11"/>
          <p:cNvSpPr/>
          <p:nvPr/>
        </p:nvSpPr>
        <p:spPr>
          <a:xfrm>
            <a:off x="594500" y="2343277"/>
            <a:ext cx="3493477" cy="1440394"/>
          </a:xfrm>
          <a:prstGeom prst="rect">
            <a:avLst/>
          </a:prstGeom>
        </p:spPr>
        <p:txBody>
          <a:bodyPr wrap="square">
            <a:spAutoFit/>
          </a:bodyPr>
          <a:lstStyle/>
          <a:p>
            <a:pPr marL="285750" indent="-285750">
              <a:spcBef>
                <a:spcPct val="20000"/>
              </a:spcBef>
              <a:buFont typeface="Arial"/>
              <a:buChar char="•"/>
            </a:pPr>
            <a:r>
              <a:rPr lang="es-ES_tradnl" sz="1500" dirty="0">
                <a:solidFill>
                  <a:srgbClr val="FFFFFF"/>
                </a:solidFill>
                <a:latin typeface="Helvetica Light"/>
                <a:cs typeface="Helvetica Light"/>
              </a:rPr>
              <a:t>l</a:t>
            </a:r>
            <a:r>
              <a:rPr lang="es-ES_tradnl" sz="1500" dirty="0" smtClean="0">
                <a:solidFill>
                  <a:srgbClr val="FFFFFF"/>
                </a:solidFill>
                <a:latin typeface="Helvetica Light"/>
                <a:cs typeface="Helvetica Light"/>
              </a:rPr>
              <a:t>uz natural (como el sol)</a:t>
            </a:r>
          </a:p>
          <a:p>
            <a:pPr marL="285750" indent="-285750">
              <a:spcBef>
                <a:spcPct val="20000"/>
              </a:spcBef>
              <a:buFont typeface="Arial"/>
              <a:buChar char="•"/>
            </a:pPr>
            <a:r>
              <a:rPr lang="es-ES_tradnl" sz="1500" dirty="0">
                <a:solidFill>
                  <a:srgbClr val="FFFFFF"/>
                </a:solidFill>
                <a:latin typeface="Helvetica Light"/>
                <a:cs typeface="Helvetica Light"/>
              </a:rPr>
              <a:t>l</a:t>
            </a:r>
            <a:r>
              <a:rPr lang="es-ES_tradnl" sz="1500" dirty="0" smtClean="0">
                <a:solidFill>
                  <a:srgbClr val="FFFFFF"/>
                </a:solidFill>
                <a:latin typeface="Helvetica Light"/>
                <a:cs typeface="Helvetica Light"/>
              </a:rPr>
              <a:t>uz artificial sin control (como la iluminación de un cuarto) </a:t>
            </a:r>
          </a:p>
          <a:p>
            <a:pPr marL="285750" indent="-285750">
              <a:spcBef>
                <a:spcPct val="20000"/>
              </a:spcBef>
              <a:buFont typeface="Arial"/>
              <a:buChar char="•"/>
            </a:pPr>
            <a:r>
              <a:rPr lang="es-ES_tradnl" sz="1500" dirty="0">
                <a:solidFill>
                  <a:srgbClr val="FFFFFF"/>
                </a:solidFill>
                <a:latin typeface="Helvetica Light"/>
                <a:cs typeface="Helvetica Light"/>
              </a:rPr>
              <a:t>a</a:t>
            </a:r>
            <a:r>
              <a:rPr lang="es-ES_tradnl" sz="1500" dirty="0" smtClean="0">
                <a:solidFill>
                  <a:srgbClr val="FFFFFF"/>
                </a:solidFill>
                <a:latin typeface="Helvetica Light"/>
                <a:cs typeface="Helvetica Light"/>
              </a:rPr>
              <a:t>rreglo de luces</a:t>
            </a:r>
          </a:p>
          <a:p>
            <a:pPr>
              <a:spcBef>
                <a:spcPct val="20000"/>
              </a:spcBef>
            </a:pPr>
            <a:endParaRPr lang="es-ES_tradnl" dirty="0" smtClean="0">
              <a:solidFill>
                <a:srgbClr val="FFFFFF"/>
              </a:solidFill>
              <a:latin typeface="Helvetica Light"/>
              <a:cs typeface="Helvetica Light"/>
            </a:endParaRPr>
          </a:p>
        </p:txBody>
      </p:sp>
      <p:sp>
        <p:nvSpPr>
          <p:cNvPr id="6" name="Rectangle 5"/>
          <p:cNvSpPr/>
          <p:nvPr/>
        </p:nvSpPr>
        <p:spPr>
          <a:xfrm>
            <a:off x="727592" y="3783671"/>
            <a:ext cx="7219516" cy="646331"/>
          </a:xfrm>
          <a:prstGeom prst="rect">
            <a:avLst/>
          </a:prstGeom>
        </p:spPr>
        <p:txBody>
          <a:bodyPr wrap="square">
            <a:spAutoFit/>
          </a:bodyPr>
          <a:lstStyle/>
          <a:p>
            <a:pPr algn="r"/>
            <a:r>
              <a:rPr lang="es-ES_tradnl" sz="900" dirty="0" smtClean="0">
                <a:solidFill>
                  <a:srgbClr val="FFFFFF"/>
                </a:solidFill>
                <a:latin typeface="Helvetica Light"/>
                <a:cs typeface="Helvetica Light"/>
              </a:rPr>
              <a:t>Ramírez </a:t>
            </a:r>
            <a:r>
              <a:rPr lang="es-ES_tradnl" sz="900" dirty="0">
                <a:solidFill>
                  <a:srgbClr val="FFFFFF"/>
                </a:solidFill>
                <a:latin typeface="Helvetica Light"/>
                <a:cs typeface="Helvetica Light"/>
              </a:rPr>
              <a:t>Martinell, A., Fraire Quiroz, J., </a:t>
            </a:r>
            <a:r>
              <a:rPr lang="es-ES_tradnl" sz="900" dirty="0" err="1">
                <a:solidFill>
                  <a:srgbClr val="FFFFFF"/>
                </a:solidFill>
                <a:latin typeface="Helvetica Light"/>
                <a:cs typeface="Helvetica Light"/>
              </a:rPr>
              <a:t>Olan</a:t>
            </a:r>
            <a:r>
              <a:rPr lang="es-ES_tradnl" sz="900" dirty="0">
                <a:solidFill>
                  <a:srgbClr val="FFFFFF"/>
                </a:solidFill>
                <a:latin typeface="Helvetica Light"/>
                <a:cs typeface="Helvetica Light"/>
              </a:rPr>
              <a:t>, S.J., Mayo, S.D., Cornelio, I.G., y Jaramillo, H. (2011). Producción de video con software libre. Ediciones de la Red Iberoamericana para el desarrollo sustentable, Veracruz, México. ISBN: 978-607-505-002-</a:t>
            </a:r>
            <a:r>
              <a:rPr lang="es-ES_tradnl" sz="900" dirty="0" smtClean="0">
                <a:solidFill>
                  <a:srgbClr val="FFFFFF"/>
                </a:solidFill>
                <a:latin typeface="Helvetica Light"/>
                <a:cs typeface="Helvetica Light"/>
              </a:rPr>
              <a:t>7 </a:t>
            </a:r>
            <a:r>
              <a:rPr lang="en-US" sz="900" dirty="0">
                <a:solidFill>
                  <a:srgbClr val="FFFFFF"/>
                </a:solidFill>
                <a:latin typeface="Helvetica Light"/>
                <a:cs typeface="Helvetica Light"/>
                <a:hlinkClick r:id="rId3"/>
              </a:rPr>
              <a:t>http://www.uv.mx/personal/albramirez/files/2012/05/</a:t>
            </a:r>
            <a:r>
              <a:rPr lang="en-US" sz="900" dirty="0" smtClean="0">
                <a:solidFill>
                  <a:srgbClr val="FFFFFF"/>
                </a:solidFill>
                <a:latin typeface="Helvetica Light"/>
                <a:cs typeface="Helvetica Light"/>
                <a:hlinkClick r:id="rId3"/>
              </a:rPr>
              <a:t>librovideo_junio2012_1pag.pdf</a:t>
            </a:r>
            <a:r>
              <a:rPr lang="en-US" sz="900" dirty="0" smtClean="0">
                <a:solidFill>
                  <a:srgbClr val="FFFFFF"/>
                </a:solidFill>
                <a:latin typeface="Helvetica Light"/>
                <a:cs typeface="Helvetica Light"/>
              </a:rPr>
              <a:t> </a:t>
            </a:r>
            <a:endParaRPr lang="en-US" sz="900" dirty="0">
              <a:solidFill>
                <a:srgbClr val="FFFFFF"/>
              </a:solidFill>
              <a:latin typeface="Helvetica Light"/>
              <a:cs typeface="Helvetica Light"/>
            </a:endParaRPr>
          </a:p>
          <a:p>
            <a:pPr algn="r"/>
            <a:endParaRPr lang="es-ES_tradnl" sz="900" dirty="0">
              <a:solidFill>
                <a:srgbClr val="FFFFFF"/>
              </a:solidFill>
              <a:latin typeface="Helvetica Light"/>
              <a:cs typeface="Helvetica Light"/>
            </a:endParaRPr>
          </a:p>
        </p:txBody>
      </p:sp>
      <p:pic>
        <p:nvPicPr>
          <p:cNvPr id="13" name="Picture 12" descr="libro video.png">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7588" y="3783671"/>
            <a:ext cx="487637" cy="755837"/>
          </a:xfrm>
          <a:prstGeom prst="rect">
            <a:avLst/>
          </a:prstGeom>
        </p:spPr>
      </p:pic>
    </p:spTree>
    <p:extLst>
      <p:ext uri="{BB962C8B-B14F-4D97-AF65-F5344CB8AC3E}">
        <p14:creationId xmlns:p14="http://schemas.microsoft.com/office/powerpoint/2010/main" val="67947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167772" y="488308"/>
            <a:ext cx="5421194" cy="679704"/>
          </a:xfrm>
        </p:spPr>
        <p:txBody>
          <a:bodyPr/>
          <a:lstStyle/>
          <a:p>
            <a:r>
              <a:rPr lang="es-ES_tradnl" dirty="0" smtClean="0"/>
              <a:t>Control de luz</a:t>
            </a:r>
            <a:endParaRPr lang="en-US" dirty="0"/>
          </a:p>
        </p:txBody>
      </p:sp>
      <p:sp>
        <p:nvSpPr>
          <p:cNvPr id="20" name="Rectangle 19"/>
          <p:cNvSpPr/>
          <p:nvPr/>
        </p:nvSpPr>
        <p:spPr>
          <a:xfrm>
            <a:off x="511217" y="1082881"/>
            <a:ext cx="8075635" cy="369332"/>
          </a:xfrm>
          <a:prstGeom prst="rect">
            <a:avLst/>
          </a:prstGeom>
        </p:spPr>
        <p:txBody>
          <a:bodyPr wrap="square">
            <a:spAutoFit/>
          </a:bodyPr>
          <a:lstStyle/>
          <a:p>
            <a:pPr>
              <a:spcBef>
                <a:spcPct val="20000"/>
              </a:spcBef>
            </a:pPr>
            <a:r>
              <a:rPr lang="es-ES_tradnl" dirty="0">
                <a:solidFill>
                  <a:srgbClr val="FFFFFF"/>
                </a:solidFill>
                <a:latin typeface="Helvetica Light"/>
                <a:cs typeface="Helvetica Light"/>
              </a:rPr>
              <a:t>T</a:t>
            </a:r>
            <a:r>
              <a:rPr lang="es-ES_tradnl" dirty="0" smtClean="0">
                <a:solidFill>
                  <a:srgbClr val="FFFFFF"/>
                </a:solidFill>
                <a:latin typeface="Helvetica Light"/>
                <a:cs typeface="Helvetica Light"/>
              </a:rPr>
              <a:t>riángulo básico con luces de apoyo</a:t>
            </a:r>
          </a:p>
        </p:txBody>
      </p:sp>
      <p:pic>
        <p:nvPicPr>
          <p:cNvPr id="13" name="Picture 12" descr="libro video.png">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7588" y="3783671"/>
            <a:ext cx="487637" cy="755837"/>
          </a:xfrm>
          <a:prstGeom prst="rect">
            <a:avLst/>
          </a:prstGeom>
        </p:spPr>
      </p:pic>
      <p:grpSp>
        <p:nvGrpSpPr>
          <p:cNvPr id="19" name="Group 18"/>
          <p:cNvGrpSpPr/>
          <p:nvPr/>
        </p:nvGrpSpPr>
        <p:grpSpPr>
          <a:xfrm>
            <a:off x="3364661" y="1783002"/>
            <a:ext cx="1050518" cy="1653392"/>
            <a:chOff x="4545797" y="1351346"/>
            <a:chExt cx="1050518" cy="1653392"/>
          </a:xfrm>
        </p:grpSpPr>
        <p:sp>
          <p:nvSpPr>
            <p:cNvPr id="10" name="Isosceles Triangle 9"/>
            <p:cNvSpPr/>
            <p:nvPr/>
          </p:nvSpPr>
          <p:spPr>
            <a:xfrm rot="18900000">
              <a:off x="4779272" y="1351346"/>
              <a:ext cx="817043" cy="1653392"/>
            </a:xfrm>
            <a:prstGeom prst="triangle">
              <a:avLst>
                <a:gd name="adj" fmla="val 49230"/>
              </a:avLst>
            </a:prstGeom>
            <a:solidFill>
              <a:srgbClr val="FFFF00">
                <a:alpha val="9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4545797" y="1539744"/>
              <a:ext cx="336864" cy="336864"/>
              <a:chOff x="4545797" y="1539744"/>
              <a:chExt cx="336864" cy="336864"/>
            </a:xfrm>
          </p:grpSpPr>
          <p:sp>
            <p:nvSpPr>
              <p:cNvPr id="4" name="Oval 3"/>
              <p:cNvSpPr/>
              <p:nvPr/>
            </p:nvSpPr>
            <p:spPr>
              <a:xfrm>
                <a:off x="4596326" y="1592852"/>
                <a:ext cx="228952" cy="2289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hord 10"/>
              <p:cNvSpPr/>
              <p:nvPr/>
            </p:nvSpPr>
            <p:spPr>
              <a:xfrm rot="18900000">
                <a:off x="4545797" y="1539744"/>
                <a:ext cx="336864" cy="336864"/>
              </a:xfrm>
              <a:prstGeom prst="chord">
                <a:avLst>
                  <a:gd name="adj1" fmla="val 11201959"/>
                  <a:gd name="adj2" fmla="val 21192055"/>
                </a:avLst>
              </a:prstGeom>
              <a:solidFill>
                <a:srgbClr val="28BA20"/>
              </a:solidFill>
              <a:ln>
                <a:solidFill>
                  <a:srgbClr val="28BA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rot="5400000">
            <a:off x="2493862" y="2781518"/>
            <a:ext cx="272065" cy="365386"/>
            <a:chOff x="4190235" y="2263442"/>
            <a:chExt cx="423343" cy="535624"/>
          </a:xfrm>
          <a:solidFill>
            <a:schemeClr val="bg1">
              <a:lumMod val="65000"/>
            </a:schemeClr>
          </a:solidFill>
        </p:grpSpPr>
        <p:sp>
          <p:nvSpPr>
            <p:cNvPr id="7" name="Snip Same Side Corner Rectangle 6"/>
            <p:cNvSpPr/>
            <p:nvPr/>
          </p:nvSpPr>
          <p:spPr>
            <a:xfrm>
              <a:off x="4190235" y="2522615"/>
              <a:ext cx="423343" cy="276451"/>
            </a:xfrm>
            <a:prstGeom prst="snip2Same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rapezoid 7"/>
            <p:cNvSpPr/>
            <p:nvPr/>
          </p:nvSpPr>
          <p:spPr>
            <a:xfrm rot="10800000">
              <a:off x="4216158" y="2263442"/>
              <a:ext cx="379037" cy="250533"/>
            </a:xfrm>
            <a:prstGeom prst="trapezoid">
              <a:avLst>
                <a:gd name="adj" fmla="val 50643"/>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rot="16652809">
            <a:off x="3527285" y="2661372"/>
            <a:ext cx="1050518" cy="1653392"/>
            <a:chOff x="4545797" y="1351346"/>
            <a:chExt cx="1050518" cy="1653392"/>
          </a:xfrm>
        </p:grpSpPr>
        <p:sp>
          <p:nvSpPr>
            <p:cNvPr id="28" name="Isosceles Triangle 27"/>
            <p:cNvSpPr/>
            <p:nvPr/>
          </p:nvSpPr>
          <p:spPr>
            <a:xfrm rot="18900000">
              <a:off x="4779272" y="1351346"/>
              <a:ext cx="817043" cy="1653392"/>
            </a:xfrm>
            <a:prstGeom prst="triangle">
              <a:avLst>
                <a:gd name="adj" fmla="val 49230"/>
              </a:avLst>
            </a:prstGeom>
            <a:solidFill>
              <a:srgbClr val="FFFF00">
                <a:alpha val="7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4545797" y="1539744"/>
              <a:ext cx="336864" cy="336864"/>
              <a:chOff x="4545797" y="1539744"/>
              <a:chExt cx="336864" cy="336864"/>
            </a:xfrm>
          </p:grpSpPr>
          <p:sp>
            <p:nvSpPr>
              <p:cNvPr id="30" name="Oval 29"/>
              <p:cNvSpPr/>
              <p:nvPr/>
            </p:nvSpPr>
            <p:spPr>
              <a:xfrm>
                <a:off x="4596326" y="1592852"/>
                <a:ext cx="228952" cy="2289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hord 30"/>
              <p:cNvSpPr/>
              <p:nvPr/>
            </p:nvSpPr>
            <p:spPr>
              <a:xfrm rot="18900000">
                <a:off x="4545797" y="1539744"/>
                <a:ext cx="336864" cy="336864"/>
              </a:xfrm>
              <a:prstGeom prst="chord">
                <a:avLst>
                  <a:gd name="adj1" fmla="val 11201959"/>
                  <a:gd name="adj2" fmla="val 21192055"/>
                </a:avLst>
              </a:prstGeom>
              <a:solidFill>
                <a:srgbClr val="28BA20"/>
              </a:solidFill>
              <a:ln>
                <a:solidFill>
                  <a:srgbClr val="28BA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rot="9873167">
            <a:off x="4622776" y="2468173"/>
            <a:ext cx="1050518" cy="1653392"/>
            <a:chOff x="4545797" y="1351346"/>
            <a:chExt cx="1050518" cy="1653392"/>
          </a:xfrm>
        </p:grpSpPr>
        <p:sp>
          <p:nvSpPr>
            <p:cNvPr id="33" name="Isosceles Triangle 32"/>
            <p:cNvSpPr/>
            <p:nvPr/>
          </p:nvSpPr>
          <p:spPr>
            <a:xfrm rot="18900000">
              <a:off x="4779272" y="1351346"/>
              <a:ext cx="817043" cy="1653392"/>
            </a:xfrm>
            <a:prstGeom prst="triangle">
              <a:avLst>
                <a:gd name="adj" fmla="val 49230"/>
              </a:avLst>
            </a:prstGeom>
            <a:solidFill>
              <a:srgbClr val="FFFF00">
                <a:alpha val="4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4545797" y="1539744"/>
              <a:ext cx="336864" cy="336864"/>
              <a:chOff x="4545797" y="1539744"/>
              <a:chExt cx="336864" cy="336864"/>
            </a:xfrm>
          </p:grpSpPr>
          <p:sp>
            <p:nvSpPr>
              <p:cNvPr id="35" name="Oval 34"/>
              <p:cNvSpPr/>
              <p:nvPr/>
            </p:nvSpPr>
            <p:spPr>
              <a:xfrm>
                <a:off x="4596326" y="1592852"/>
                <a:ext cx="228952" cy="2289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Chord 35"/>
              <p:cNvSpPr/>
              <p:nvPr/>
            </p:nvSpPr>
            <p:spPr>
              <a:xfrm rot="18900000">
                <a:off x="4545797" y="1539744"/>
                <a:ext cx="336864" cy="336864"/>
              </a:xfrm>
              <a:prstGeom prst="chord">
                <a:avLst>
                  <a:gd name="adj1" fmla="val 11201959"/>
                  <a:gd name="adj2" fmla="val 21192055"/>
                </a:avLst>
              </a:prstGeom>
              <a:solidFill>
                <a:srgbClr val="28BA20"/>
              </a:solidFill>
              <a:ln>
                <a:solidFill>
                  <a:srgbClr val="28BA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7" name="Oval 36"/>
          <p:cNvSpPr/>
          <p:nvPr/>
        </p:nvSpPr>
        <p:spPr>
          <a:xfrm>
            <a:off x="4188604" y="2715644"/>
            <a:ext cx="611382" cy="611382"/>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700" dirty="0" smtClean="0"/>
              <a:t>sujeto</a:t>
            </a:r>
            <a:endParaRPr lang="es-ES_tradnl" sz="700" dirty="0"/>
          </a:p>
        </p:txBody>
      </p:sp>
      <p:sp>
        <p:nvSpPr>
          <p:cNvPr id="38" name="Rectangle 37"/>
          <p:cNvSpPr/>
          <p:nvPr/>
        </p:nvSpPr>
        <p:spPr>
          <a:xfrm>
            <a:off x="2707737" y="1897280"/>
            <a:ext cx="733255" cy="430887"/>
          </a:xfrm>
          <a:prstGeom prst="rect">
            <a:avLst/>
          </a:prstGeom>
        </p:spPr>
        <p:txBody>
          <a:bodyPr wrap="none">
            <a:spAutoFit/>
          </a:bodyPr>
          <a:lstStyle/>
          <a:p>
            <a:pPr algn="ctr"/>
            <a:r>
              <a:rPr lang="es-ES_tradnl" sz="1100" dirty="0">
                <a:solidFill>
                  <a:srgbClr val="FFFFFF"/>
                </a:solidFill>
                <a:latin typeface="Helvetica Light"/>
                <a:cs typeface="Helvetica Light"/>
              </a:rPr>
              <a:t>l</a:t>
            </a:r>
            <a:r>
              <a:rPr lang="es-ES_tradnl" sz="1100" dirty="0" smtClean="0">
                <a:solidFill>
                  <a:srgbClr val="FFFFFF"/>
                </a:solidFill>
                <a:latin typeface="Helvetica Light"/>
                <a:cs typeface="Helvetica Light"/>
              </a:rPr>
              <a:t>uz </a:t>
            </a:r>
          </a:p>
          <a:p>
            <a:pPr algn="ctr"/>
            <a:r>
              <a:rPr lang="es-ES_tradnl" sz="1100" dirty="0" smtClean="0">
                <a:solidFill>
                  <a:srgbClr val="FFFFFF"/>
                </a:solidFill>
                <a:latin typeface="Helvetica Light"/>
                <a:cs typeface="Helvetica Light"/>
              </a:rPr>
              <a:t>principal</a:t>
            </a:r>
            <a:endParaRPr lang="en-US" sz="1100" dirty="0"/>
          </a:p>
        </p:txBody>
      </p:sp>
      <p:sp>
        <p:nvSpPr>
          <p:cNvPr id="39" name="Rectangle 38"/>
          <p:cNvSpPr/>
          <p:nvPr/>
        </p:nvSpPr>
        <p:spPr>
          <a:xfrm>
            <a:off x="2825762" y="3609379"/>
            <a:ext cx="607994" cy="430887"/>
          </a:xfrm>
          <a:prstGeom prst="rect">
            <a:avLst/>
          </a:prstGeom>
        </p:spPr>
        <p:txBody>
          <a:bodyPr wrap="none">
            <a:spAutoFit/>
          </a:bodyPr>
          <a:lstStyle/>
          <a:p>
            <a:pPr algn="ctr"/>
            <a:r>
              <a:rPr lang="es-ES_tradnl" sz="1100" dirty="0">
                <a:solidFill>
                  <a:srgbClr val="FFFFFF"/>
                </a:solidFill>
                <a:latin typeface="Helvetica Light"/>
                <a:cs typeface="Helvetica Light"/>
              </a:rPr>
              <a:t>l</a:t>
            </a:r>
            <a:r>
              <a:rPr lang="es-ES_tradnl" sz="1100" dirty="0" smtClean="0">
                <a:solidFill>
                  <a:srgbClr val="FFFFFF"/>
                </a:solidFill>
                <a:latin typeface="Helvetica Light"/>
                <a:cs typeface="Helvetica Light"/>
              </a:rPr>
              <a:t>uz de </a:t>
            </a:r>
          </a:p>
          <a:p>
            <a:pPr algn="ctr"/>
            <a:r>
              <a:rPr lang="es-ES_tradnl" sz="1100" dirty="0" smtClean="0">
                <a:solidFill>
                  <a:srgbClr val="FFFFFF"/>
                </a:solidFill>
                <a:latin typeface="Helvetica Light"/>
                <a:cs typeface="Helvetica Light"/>
              </a:rPr>
              <a:t>relleno</a:t>
            </a:r>
            <a:endParaRPr lang="en-US" sz="1100" dirty="0"/>
          </a:p>
        </p:txBody>
      </p:sp>
      <p:sp>
        <p:nvSpPr>
          <p:cNvPr id="40" name="Rectangle 39"/>
          <p:cNvSpPr/>
          <p:nvPr/>
        </p:nvSpPr>
        <p:spPr>
          <a:xfrm>
            <a:off x="4829673" y="3657990"/>
            <a:ext cx="851515" cy="430887"/>
          </a:xfrm>
          <a:prstGeom prst="rect">
            <a:avLst/>
          </a:prstGeom>
        </p:spPr>
        <p:txBody>
          <a:bodyPr wrap="none">
            <a:spAutoFit/>
          </a:bodyPr>
          <a:lstStyle/>
          <a:p>
            <a:pPr algn="ctr"/>
            <a:r>
              <a:rPr lang="es-ES_tradnl" sz="1100" dirty="0">
                <a:solidFill>
                  <a:srgbClr val="FFFFFF"/>
                </a:solidFill>
                <a:latin typeface="Helvetica Light"/>
                <a:cs typeface="Helvetica Light"/>
              </a:rPr>
              <a:t>l</a:t>
            </a:r>
            <a:r>
              <a:rPr lang="es-ES_tradnl" sz="1100" dirty="0" smtClean="0">
                <a:solidFill>
                  <a:srgbClr val="FFFFFF"/>
                </a:solidFill>
                <a:latin typeface="Helvetica Light"/>
                <a:cs typeface="Helvetica Light"/>
              </a:rPr>
              <a:t>uz para </a:t>
            </a:r>
          </a:p>
          <a:p>
            <a:pPr algn="ctr"/>
            <a:r>
              <a:rPr lang="es-ES_tradnl" sz="1100" dirty="0" smtClean="0">
                <a:solidFill>
                  <a:srgbClr val="FFFFFF"/>
                </a:solidFill>
                <a:latin typeface="Helvetica Light"/>
                <a:cs typeface="Helvetica Light"/>
              </a:rPr>
              <a:t>la espalda </a:t>
            </a:r>
            <a:endParaRPr lang="en-US" sz="1100" dirty="0"/>
          </a:p>
        </p:txBody>
      </p:sp>
      <p:sp>
        <p:nvSpPr>
          <p:cNvPr id="41" name="Rectangle 40"/>
          <p:cNvSpPr/>
          <p:nvPr/>
        </p:nvSpPr>
        <p:spPr>
          <a:xfrm>
            <a:off x="2327766" y="3161516"/>
            <a:ext cx="671979" cy="261610"/>
          </a:xfrm>
          <a:prstGeom prst="rect">
            <a:avLst/>
          </a:prstGeom>
        </p:spPr>
        <p:txBody>
          <a:bodyPr wrap="none">
            <a:spAutoFit/>
          </a:bodyPr>
          <a:lstStyle/>
          <a:p>
            <a:r>
              <a:rPr lang="es-ES_tradnl" sz="1100" dirty="0" smtClean="0">
                <a:solidFill>
                  <a:srgbClr val="FFFFFF"/>
                </a:solidFill>
                <a:latin typeface="Helvetica Light"/>
                <a:cs typeface="Helvetica Light"/>
              </a:rPr>
              <a:t>cámara</a:t>
            </a:r>
            <a:endParaRPr lang="en-US" sz="1100" dirty="0"/>
          </a:p>
        </p:txBody>
      </p:sp>
      <p:grpSp>
        <p:nvGrpSpPr>
          <p:cNvPr id="42" name="Group 41"/>
          <p:cNvGrpSpPr/>
          <p:nvPr/>
        </p:nvGrpSpPr>
        <p:grpSpPr>
          <a:xfrm rot="20380785">
            <a:off x="4442999" y="1501470"/>
            <a:ext cx="1050518" cy="1653392"/>
            <a:chOff x="4545797" y="1351346"/>
            <a:chExt cx="1050518" cy="1653392"/>
          </a:xfrm>
        </p:grpSpPr>
        <p:sp>
          <p:nvSpPr>
            <p:cNvPr id="43" name="Isosceles Triangle 42"/>
            <p:cNvSpPr/>
            <p:nvPr/>
          </p:nvSpPr>
          <p:spPr>
            <a:xfrm rot="18900000">
              <a:off x="4779272" y="1351346"/>
              <a:ext cx="817043" cy="1653392"/>
            </a:xfrm>
            <a:prstGeom prst="triangle">
              <a:avLst>
                <a:gd name="adj" fmla="val 49230"/>
              </a:avLst>
            </a:prstGeom>
            <a:solidFill>
              <a:srgbClr val="FFFF00">
                <a:alpha val="1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p:cNvGrpSpPr/>
            <p:nvPr/>
          </p:nvGrpSpPr>
          <p:grpSpPr>
            <a:xfrm>
              <a:off x="4545797" y="1539744"/>
              <a:ext cx="336864" cy="336864"/>
              <a:chOff x="4545797" y="1539744"/>
              <a:chExt cx="336864" cy="336864"/>
            </a:xfrm>
          </p:grpSpPr>
          <p:sp>
            <p:nvSpPr>
              <p:cNvPr id="45" name="Oval 44"/>
              <p:cNvSpPr/>
              <p:nvPr/>
            </p:nvSpPr>
            <p:spPr>
              <a:xfrm>
                <a:off x="4596326" y="1592852"/>
                <a:ext cx="228952" cy="2289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hord 45"/>
              <p:cNvSpPr/>
              <p:nvPr/>
            </p:nvSpPr>
            <p:spPr>
              <a:xfrm rot="18900000">
                <a:off x="4545797" y="1539744"/>
                <a:ext cx="336864" cy="336864"/>
              </a:xfrm>
              <a:prstGeom prst="chord">
                <a:avLst>
                  <a:gd name="adj1" fmla="val 11201959"/>
                  <a:gd name="adj2" fmla="val 21192055"/>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7" name="Rectangle 46"/>
          <p:cNvSpPr/>
          <p:nvPr/>
        </p:nvSpPr>
        <p:spPr>
          <a:xfrm>
            <a:off x="4537382" y="1736267"/>
            <a:ext cx="584582" cy="430887"/>
          </a:xfrm>
          <a:prstGeom prst="rect">
            <a:avLst/>
          </a:prstGeom>
        </p:spPr>
        <p:txBody>
          <a:bodyPr wrap="none">
            <a:spAutoFit/>
          </a:bodyPr>
          <a:lstStyle/>
          <a:p>
            <a:pPr algn="ctr"/>
            <a:r>
              <a:rPr lang="es-ES_tradnl" sz="1100" dirty="0" smtClean="0">
                <a:solidFill>
                  <a:srgbClr val="FFFFFF"/>
                </a:solidFill>
                <a:latin typeface="Helvetica Light"/>
                <a:cs typeface="Helvetica Light"/>
              </a:rPr>
              <a:t>luz </a:t>
            </a:r>
            <a:r>
              <a:rPr lang="en-US" sz="1100" dirty="0" smtClean="0">
                <a:solidFill>
                  <a:srgbClr val="FFFFFF"/>
                </a:solidFill>
                <a:latin typeface="Helvetica Light"/>
                <a:cs typeface="Helvetica Light"/>
              </a:rPr>
              <a:t>d</a:t>
            </a:r>
            <a:r>
              <a:rPr lang="es-ES_tradnl" sz="1100" dirty="0" smtClean="0">
                <a:solidFill>
                  <a:srgbClr val="FFFFFF"/>
                </a:solidFill>
                <a:latin typeface="Helvetica Light"/>
                <a:cs typeface="Helvetica Light"/>
              </a:rPr>
              <a:t>e</a:t>
            </a:r>
          </a:p>
          <a:p>
            <a:pPr algn="ctr"/>
            <a:r>
              <a:rPr lang="es-ES_tradnl" sz="1100" dirty="0" smtClean="0">
                <a:solidFill>
                  <a:srgbClr val="FFFFFF"/>
                </a:solidFill>
                <a:latin typeface="Helvetica Light"/>
                <a:cs typeface="Helvetica Light"/>
              </a:rPr>
              <a:t>fondo</a:t>
            </a:r>
            <a:endParaRPr lang="en-US" sz="1100" dirty="0"/>
          </a:p>
        </p:txBody>
      </p:sp>
    </p:spTree>
    <p:extLst>
      <p:ext uri="{BB962C8B-B14F-4D97-AF65-F5344CB8AC3E}">
        <p14:creationId xmlns:p14="http://schemas.microsoft.com/office/powerpoint/2010/main" val="2480389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167772" y="488308"/>
            <a:ext cx="5421194" cy="679704"/>
          </a:xfrm>
        </p:spPr>
        <p:txBody>
          <a:bodyPr/>
          <a:lstStyle/>
          <a:p>
            <a:r>
              <a:rPr lang="es-ES_tradnl" dirty="0" smtClean="0"/>
              <a:t>Uso de lentes</a:t>
            </a:r>
            <a:endParaRPr lang="en-US" dirty="0"/>
          </a:p>
        </p:txBody>
      </p:sp>
      <p:sp>
        <p:nvSpPr>
          <p:cNvPr id="20" name="Rectangle 19"/>
          <p:cNvSpPr/>
          <p:nvPr/>
        </p:nvSpPr>
        <p:spPr>
          <a:xfrm>
            <a:off x="511218" y="1267546"/>
            <a:ext cx="4201566" cy="2446824"/>
          </a:xfrm>
          <a:prstGeom prst="rect">
            <a:avLst/>
          </a:prstGeom>
        </p:spPr>
        <p:txBody>
          <a:bodyPr wrap="square">
            <a:spAutoFit/>
          </a:bodyPr>
          <a:lstStyle/>
          <a:p>
            <a:pPr algn="just">
              <a:spcBef>
                <a:spcPct val="20000"/>
              </a:spcBef>
            </a:pPr>
            <a:r>
              <a:rPr lang="es-ES_tradnl" sz="1500" dirty="0">
                <a:solidFill>
                  <a:srgbClr val="FFFFFF"/>
                </a:solidFill>
                <a:latin typeface="Helvetica Light"/>
                <a:cs typeface="Helvetica Light"/>
              </a:rPr>
              <a:t>La grabación con dispositivos portátiles es cada vez más </a:t>
            </a:r>
            <a:r>
              <a:rPr lang="es-ES_tradnl" sz="1500" dirty="0" smtClean="0">
                <a:solidFill>
                  <a:srgbClr val="FFFFFF"/>
                </a:solidFill>
                <a:latin typeface="Helvetica Light"/>
                <a:cs typeface="Helvetica Light"/>
              </a:rPr>
              <a:t>común; y la aparición para la realización de video es cada vez más frecuente. </a:t>
            </a:r>
          </a:p>
          <a:p>
            <a:pPr algn="just">
              <a:spcBef>
                <a:spcPct val="20000"/>
              </a:spcBef>
            </a:pPr>
            <a:r>
              <a:rPr lang="es-ES_tradnl" sz="1500" dirty="0" smtClean="0">
                <a:solidFill>
                  <a:srgbClr val="FFFFFF"/>
                </a:solidFill>
                <a:latin typeface="Helvetica Light"/>
                <a:cs typeface="Helvetica Light"/>
              </a:rPr>
              <a:t>Los </a:t>
            </a:r>
            <a:r>
              <a:rPr lang="es-ES_tradnl" sz="1500" dirty="0">
                <a:solidFill>
                  <a:srgbClr val="FFFFFF"/>
                </a:solidFill>
                <a:latin typeface="Helvetica Light"/>
                <a:cs typeface="Helvetica Light"/>
              </a:rPr>
              <a:t>lentes son un tipo de aditamento que no solamente </a:t>
            </a:r>
            <a:r>
              <a:rPr lang="es-ES_tradnl" sz="1500" dirty="0" smtClean="0">
                <a:solidFill>
                  <a:srgbClr val="FFFFFF"/>
                </a:solidFill>
                <a:latin typeface="Helvetica Light"/>
                <a:cs typeface="Helvetica Light"/>
              </a:rPr>
              <a:t>permiten al </a:t>
            </a:r>
            <a:r>
              <a:rPr lang="es-ES_tradnl" sz="1500" dirty="0">
                <a:solidFill>
                  <a:srgbClr val="FFFFFF"/>
                </a:solidFill>
                <a:latin typeface="Helvetica Light"/>
                <a:cs typeface="Helvetica Light"/>
              </a:rPr>
              <a:t>productor realizar contenido visualmente más atractivo, sino mejorar las condiciones de imagen, ya que por tratarse de un dispositivo portátil </a:t>
            </a:r>
            <a:r>
              <a:rPr lang="es-ES_tradnl" sz="1500" dirty="0" smtClean="0">
                <a:solidFill>
                  <a:srgbClr val="FFFFFF"/>
                </a:solidFill>
                <a:latin typeface="Helvetica Light"/>
                <a:cs typeface="Helvetica Light"/>
              </a:rPr>
              <a:t>“</a:t>
            </a:r>
            <a:r>
              <a:rPr lang="es-ES_tradnl" sz="1500" dirty="0">
                <a:solidFill>
                  <a:srgbClr val="FFFFFF"/>
                </a:solidFill>
                <a:latin typeface="Helvetica Light"/>
                <a:cs typeface="Helvetica Light"/>
              </a:rPr>
              <a:t>la cámara” </a:t>
            </a:r>
            <a:r>
              <a:rPr lang="es-ES_tradnl" sz="1500" dirty="0" smtClean="0">
                <a:solidFill>
                  <a:srgbClr val="FFFFFF"/>
                </a:solidFill>
                <a:latin typeface="Helvetica Light"/>
                <a:cs typeface="Helvetica Light"/>
              </a:rPr>
              <a:t>suele quedar muy </a:t>
            </a:r>
            <a:r>
              <a:rPr lang="es-ES_tradnl" sz="1500" dirty="0">
                <a:solidFill>
                  <a:srgbClr val="FFFFFF"/>
                </a:solidFill>
                <a:latin typeface="Helvetica Light"/>
                <a:cs typeface="Helvetica Light"/>
              </a:rPr>
              <a:t>cerca del objetivo a filmar</a:t>
            </a:r>
            <a:r>
              <a:rPr lang="es-ES_tradnl" sz="1500" dirty="0" smtClean="0">
                <a:solidFill>
                  <a:srgbClr val="FFFFFF"/>
                </a:solidFill>
                <a:latin typeface="Helvetica Light"/>
                <a:cs typeface="Helvetica Light"/>
              </a:rPr>
              <a:t>.</a:t>
            </a:r>
          </a:p>
        </p:txBody>
      </p:sp>
      <p:sp>
        <p:nvSpPr>
          <p:cNvPr id="9" name="TextBox 8"/>
          <p:cNvSpPr txBox="1"/>
          <p:nvPr/>
        </p:nvSpPr>
        <p:spPr>
          <a:xfrm>
            <a:off x="4913423" y="4136757"/>
            <a:ext cx="3762568" cy="261610"/>
          </a:xfrm>
          <a:prstGeom prst="rect">
            <a:avLst/>
          </a:prstGeom>
          <a:noFill/>
        </p:spPr>
        <p:txBody>
          <a:bodyPr wrap="none" rtlCol="0">
            <a:spAutoFit/>
          </a:bodyPr>
          <a:lstStyle/>
          <a:p>
            <a:pPr algn="r"/>
            <a:r>
              <a:rPr lang="pl-PL" sz="1100" dirty="0">
                <a:solidFill>
                  <a:srgbClr val="FFFFFF"/>
                </a:solidFill>
                <a:latin typeface="Helvetica Light"/>
                <a:cs typeface="Helvetica Light"/>
                <a:hlinkClick r:id="rId2"/>
              </a:rPr>
              <a:t>http://www.uv.mx/personal/albramirez/2014/10/10/lentes</a:t>
            </a:r>
            <a:r>
              <a:rPr lang="pl-PL" sz="1100" dirty="0" smtClean="0">
                <a:solidFill>
                  <a:srgbClr val="FFFFFF"/>
                </a:solidFill>
                <a:latin typeface="Helvetica Light"/>
                <a:cs typeface="Helvetica Light"/>
                <a:hlinkClick r:id="rId2"/>
              </a:rPr>
              <a:t>/</a:t>
            </a:r>
            <a:r>
              <a:rPr lang="pl-PL" sz="1100" dirty="0" smtClean="0">
                <a:solidFill>
                  <a:srgbClr val="FFFFFF"/>
                </a:solidFill>
                <a:latin typeface="Helvetica Light"/>
                <a:cs typeface="Helvetica Light"/>
              </a:rPr>
              <a:t>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7267" y="1598093"/>
            <a:ext cx="3567209" cy="2538664"/>
          </a:xfrm>
          <a:prstGeom prst="rect">
            <a:avLst/>
          </a:prstGeom>
        </p:spPr>
      </p:pic>
      <p:sp>
        <p:nvSpPr>
          <p:cNvPr id="3" name="Rectangle 2"/>
          <p:cNvSpPr/>
          <p:nvPr/>
        </p:nvSpPr>
        <p:spPr>
          <a:xfrm>
            <a:off x="5264891" y="1336483"/>
            <a:ext cx="620683" cy="230832"/>
          </a:xfrm>
          <a:prstGeom prst="rect">
            <a:avLst/>
          </a:prstGeom>
        </p:spPr>
        <p:txBody>
          <a:bodyPr wrap="none">
            <a:spAutoFit/>
          </a:bodyPr>
          <a:lstStyle/>
          <a:p>
            <a:r>
              <a:rPr lang="en-US" sz="900" dirty="0">
                <a:solidFill>
                  <a:srgbClr val="FFFFFF"/>
                </a:solidFill>
                <a:latin typeface="Helvetica Light"/>
                <a:cs typeface="Helvetica Light"/>
              </a:rPr>
              <a:t>s</a:t>
            </a:r>
            <a:r>
              <a:rPr lang="es-ES_tradnl" sz="900" dirty="0" smtClean="0">
                <a:solidFill>
                  <a:srgbClr val="FFFFFF"/>
                </a:solidFill>
                <a:latin typeface="Helvetica Light"/>
                <a:cs typeface="Helvetica Light"/>
              </a:rPr>
              <a:t>in lente</a:t>
            </a:r>
            <a:endParaRPr lang="en-US" sz="900" dirty="0"/>
          </a:p>
        </p:txBody>
      </p:sp>
      <p:sp>
        <p:nvSpPr>
          <p:cNvPr id="12" name="Rectangle 11"/>
          <p:cNvSpPr/>
          <p:nvPr/>
        </p:nvSpPr>
        <p:spPr>
          <a:xfrm>
            <a:off x="6335878" y="1331183"/>
            <a:ext cx="749044" cy="230832"/>
          </a:xfrm>
          <a:prstGeom prst="rect">
            <a:avLst/>
          </a:prstGeom>
        </p:spPr>
        <p:txBody>
          <a:bodyPr wrap="none">
            <a:spAutoFit/>
          </a:bodyPr>
          <a:lstStyle/>
          <a:p>
            <a:r>
              <a:rPr lang="es-ES_tradnl" sz="900" dirty="0" err="1" smtClean="0">
                <a:solidFill>
                  <a:srgbClr val="FFFFFF"/>
                </a:solidFill>
                <a:latin typeface="Helvetica Light"/>
                <a:cs typeface="Helvetica Light"/>
              </a:rPr>
              <a:t>wide</a:t>
            </a:r>
            <a:r>
              <a:rPr lang="es-ES_tradnl" sz="900" dirty="0" smtClean="0">
                <a:solidFill>
                  <a:srgbClr val="FFFFFF"/>
                </a:solidFill>
                <a:latin typeface="Helvetica Light"/>
                <a:cs typeface="Helvetica Light"/>
              </a:rPr>
              <a:t> </a:t>
            </a:r>
            <a:r>
              <a:rPr lang="es-ES_tradnl" sz="900" dirty="0" err="1" smtClean="0">
                <a:solidFill>
                  <a:srgbClr val="FFFFFF"/>
                </a:solidFill>
                <a:latin typeface="Helvetica Light"/>
                <a:cs typeface="Helvetica Light"/>
              </a:rPr>
              <a:t>angle</a:t>
            </a:r>
            <a:endParaRPr lang="en-US" sz="900" dirty="0"/>
          </a:p>
        </p:txBody>
      </p:sp>
      <p:sp>
        <p:nvSpPr>
          <p:cNvPr id="13" name="Rectangle 12"/>
          <p:cNvSpPr/>
          <p:nvPr/>
        </p:nvSpPr>
        <p:spPr>
          <a:xfrm>
            <a:off x="7371768" y="1331183"/>
            <a:ext cx="1146468" cy="230832"/>
          </a:xfrm>
          <a:prstGeom prst="rect">
            <a:avLst/>
          </a:prstGeom>
        </p:spPr>
        <p:txBody>
          <a:bodyPr wrap="none">
            <a:spAutoFit/>
          </a:bodyPr>
          <a:lstStyle/>
          <a:p>
            <a:r>
              <a:rPr lang="en-US" sz="900" dirty="0">
                <a:solidFill>
                  <a:srgbClr val="FFFFFF"/>
                </a:solidFill>
                <a:latin typeface="Helvetica Light"/>
                <a:cs typeface="Helvetica Light"/>
              </a:rPr>
              <a:t>s</a:t>
            </a:r>
            <a:r>
              <a:rPr lang="en-US" sz="900" dirty="0" smtClean="0">
                <a:solidFill>
                  <a:srgbClr val="FFFFFF"/>
                </a:solidFill>
                <a:latin typeface="Helvetica Light"/>
                <a:cs typeface="Helvetica Light"/>
              </a:rPr>
              <a:t>emi f</a:t>
            </a:r>
            <a:r>
              <a:rPr lang="es-ES_tradnl" sz="900" dirty="0" err="1" smtClean="0">
                <a:solidFill>
                  <a:srgbClr val="FFFFFF"/>
                </a:solidFill>
                <a:latin typeface="Helvetica Light"/>
                <a:cs typeface="Helvetica Light"/>
              </a:rPr>
              <a:t>isheye</a:t>
            </a:r>
            <a:r>
              <a:rPr lang="es-ES_tradnl" sz="900" dirty="0" smtClean="0">
                <a:solidFill>
                  <a:srgbClr val="FFFFFF"/>
                </a:solidFill>
                <a:latin typeface="Helvetica Light"/>
                <a:cs typeface="Helvetica Light"/>
              </a:rPr>
              <a:t> 0.45x</a:t>
            </a:r>
            <a:endParaRPr lang="en-US" sz="900" dirty="0"/>
          </a:p>
        </p:txBody>
      </p:sp>
    </p:spTree>
    <p:extLst>
      <p:ext uri="{BB962C8B-B14F-4D97-AF65-F5344CB8AC3E}">
        <p14:creationId xmlns:p14="http://schemas.microsoft.com/office/powerpoint/2010/main" val="4178560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Filmación: Expectativa </a:t>
            </a:r>
            <a:endParaRPr lang="es-ES_tradnl" dirty="0"/>
          </a:p>
        </p:txBody>
      </p:sp>
      <p:pic>
        <p:nvPicPr>
          <p:cNvPr id="5" name="Picture 4" descr="estudio de t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7274" y="1129848"/>
            <a:ext cx="5208819" cy="3120185"/>
          </a:xfrm>
          <a:prstGeom prst="rect">
            <a:avLst/>
          </a:prstGeom>
        </p:spPr>
      </p:pic>
      <p:sp>
        <p:nvSpPr>
          <p:cNvPr id="9" name="TextBox 8"/>
          <p:cNvSpPr txBox="1"/>
          <p:nvPr/>
        </p:nvSpPr>
        <p:spPr>
          <a:xfrm>
            <a:off x="4953935" y="4250033"/>
            <a:ext cx="2262158" cy="261610"/>
          </a:xfrm>
          <a:prstGeom prst="rect">
            <a:avLst/>
          </a:prstGeom>
          <a:noFill/>
        </p:spPr>
        <p:txBody>
          <a:bodyPr wrap="none" rtlCol="0">
            <a:spAutoFit/>
          </a:bodyPr>
          <a:lstStyle/>
          <a:p>
            <a:pPr algn="r"/>
            <a:r>
              <a:rPr lang="es-ES_tradnl" sz="1100" dirty="0" smtClean="0">
                <a:solidFill>
                  <a:srgbClr val="FFFFFF"/>
                </a:solidFill>
                <a:latin typeface="Helvetica Light"/>
                <a:cs typeface="Helvetica Light"/>
              </a:rPr>
              <a:t>Estudio de Televisión Profesional</a:t>
            </a:r>
          </a:p>
        </p:txBody>
      </p:sp>
    </p:spTree>
    <p:extLst>
      <p:ext uri="{BB962C8B-B14F-4D97-AF65-F5344CB8AC3E}">
        <p14:creationId xmlns:p14="http://schemas.microsoft.com/office/powerpoint/2010/main" val="350052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Filmación: Realidad</a:t>
            </a:r>
            <a:endParaRPr lang="es-ES_tradnl" dirty="0"/>
          </a:p>
        </p:txBody>
      </p:sp>
      <p:sp>
        <p:nvSpPr>
          <p:cNvPr id="3" name="TextBox 2"/>
          <p:cNvSpPr txBox="1"/>
          <p:nvPr/>
        </p:nvSpPr>
        <p:spPr>
          <a:xfrm>
            <a:off x="2963403" y="837992"/>
            <a:ext cx="184666" cy="369332"/>
          </a:xfrm>
          <a:prstGeom prst="rect">
            <a:avLst/>
          </a:prstGeom>
          <a:noFill/>
        </p:spPr>
        <p:txBody>
          <a:bodyPr wrap="none" rtlCol="0">
            <a:spAutoFit/>
          </a:bodyPr>
          <a:lstStyle/>
          <a:p>
            <a:endParaRPr lang="en-US" dirty="0"/>
          </a:p>
        </p:txBody>
      </p:sp>
      <p:pic>
        <p:nvPicPr>
          <p:cNvPr id="7" name="Picture 6" descr="Macintosh HD:Users:armartinell:Documents:0 Genesis de las TIC:fotos historia de las TIC:entrevistas genesis de las TIC:balderas 26agosto.jpg"/>
          <p:cNvPicPr/>
          <p:nvPr/>
        </p:nvPicPr>
        <p:blipFill rotWithShape="1">
          <a:blip r:embed="rId2" cstate="screen">
            <a:extLst>
              <a:ext uri="{28A0092B-C50C-407E-A947-70E740481C1C}">
                <a14:useLocalDpi xmlns:a14="http://schemas.microsoft.com/office/drawing/2010/main"/>
              </a:ext>
            </a:extLst>
          </a:blip>
          <a:srcRect/>
          <a:stretch/>
        </p:blipFill>
        <p:spPr bwMode="auto">
          <a:xfrm>
            <a:off x="2429681" y="1445781"/>
            <a:ext cx="4316007" cy="2372698"/>
          </a:xfrm>
          <a:prstGeom prst="rect">
            <a:avLst/>
          </a:prstGeom>
          <a:noFill/>
          <a:ln w="38100" cmpd="sng">
            <a:solidFill>
              <a:srgbClr val="FFFFFF"/>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1939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41286" y="1449072"/>
            <a:ext cx="3695359" cy="2376797"/>
          </a:xfrm>
          <a:prstGeom prst="rect">
            <a:avLst/>
          </a:prstGeom>
        </p:spPr>
      </p:pic>
      <p:pic>
        <p:nvPicPr>
          <p:cNvPr id="4" name="Picture 3" descr="Captura de pantalla 2015-07-30 a la(s) 21.40.17.png">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591" y="1449071"/>
            <a:ext cx="3894802" cy="2376797"/>
          </a:xfrm>
          <a:prstGeom prst="rect">
            <a:avLst/>
          </a:prstGeom>
        </p:spPr>
      </p:pic>
      <p:sp>
        <p:nvSpPr>
          <p:cNvPr id="9" name="Rectangle 8"/>
          <p:cNvSpPr/>
          <p:nvPr/>
        </p:nvSpPr>
        <p:spPr>
          <a:xfrm>
            <a:off x="763591" y="3859368"/>
            <a:ext cx="2793450" cy="323165"/>
          </a:xfrm>
          <a:prstGeom prst="rect">
            <a:avLst/>
          </a:prstGeom>
        </p:spPr>
        <p:txBody>
          <a:bodyPr wrap="none">
            <a:spAutoFit/>
          </a:bodyPr>
          <a:lstStyle/>
          <a:p>
            <a:r>
              <a:rPr lang="fi-FI" sz="1500" dirty="0">
                <a:solidFill>
                  <a:srgbClr val="FFFFFF"/>
                </a:solidFill>
                <a:latin typeface="Helvetica Light"/>
                <a:cs typeface="Helvetica Light"/>
                <a:hlinkClick r:id="rId3"/>
              </a:rPr>
              <a:t>https://youtu.be/</a:t>
            </a:r>
            <a:r>
              <a:rPr lang="fi-FI" sz="1500" dirty="0" smtClean="0">
                <a:solidFill>
                  <a:srgbClr val="FFFFFF"/>
                </a:solidFill>
                <a:latin typeface="Helvetica Light"/>
                <a:cs typeface="Helvetica Light"/>
                <a:hlinkClick r:id="rId3"/>
              </a:rPr>
              <a:t>4xQ2vLRus0Y</a:t>
            </a:r>
            <a:r>
              <a:rPr lang="fi-FI" sz="1500" dirty="0" smtClean="0">
                <a:solidFill>
                  <a:srgbClr val="FFFFFF"/>
                </a:solidFill>
                <a:latin typeface="Helvetica Light"/>
                <a:cs typeface="Helvetica Light"/>
              </a:rPr>
              <a:t> </a:t>
            </a:r>
            <a:endParaRPr lang="en-US" sz="1500" dirty="0">
              <a:solidFill>
                <a:srgbClr val="FFFFFF"/>
              </a:solidFill>
              <a:latin typeface="Helvetica Light"/>
              <a:cs typeface="Helvetica Light"/>
            </a:endParaRPr>
          </a:p>
        </p:txBody>
      </p:sp>
      <p:sp>
        <p:nvSpPr>
          <p:cNvPr id="3" name="Title 2"/>
          <p:cNvSpPr>
            <a:spLocks noGrp="1"/>
          </p:cNvSpPr>
          <p:nvPr>
            <p:ph type="title"/>
          </p:nvPr>
        </p:nvSpPr>
        <p:spPr/>
        <p:txBody>
          <a:bodyPr/>
          <a:lstStyle/>
          <a:p>
            <a:r>
              <a:rPr lang="es-ES_tradnl" dirty="0"/>
              <a:t>Filmación: Realidad</a:t>
            </a:r>
          </a:p>
        </p:txBody>
      </p:sp>
    </p:spTree>
    <p:extLst>
      <p:ext uri="{BB962C8B-B14F-4D97-AF65-F5344CB8AC3E}">
        <p14:creationId xmlns:p14="http://schemas.microsoft.com/office/powerpoint/2010/main" val="339590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Filmación: Realidad</a:t>
            </a:r>
          </a:p>
        </p:txBody>
      </p:sp>
      <p:sp>
        <p:nvSpPr>
          <p:cNvPr id="9" name="Rectangle 8"/>
          <p:cNvSpPr/>
          <p:nvPr/>
        </p:nvSpPr>
        <p:spPr>
          <a:xfrm>
            <a:off x="763591" y="3859368"/>
            <a:ext cx="3604431" cy="323165"/>
          </a:xfrm>
          <a:prstGeom prst="rect">
            <a:avLst/>
          </a:prstGeom>
        </p:spPr>
        <p:txBody>
          <a:bodyPr wrap="none">
            <a:spAutoFit/>
          </a:bodyPr>
          <a:lstStyle/>
          <a:p>
            <a:r>
              <a:rPr lang="fi-FI" sz="1500" dirty="0">
                <a:solidFill>
                  <a:srgbClr val="FFFFFF"/>
                </a:solidFill>
                <a:latin typeface="Helvetica Light"/>
                <a:cs typeface="Helvetica Light"/>
                <a:hlinkClick r:id="rId2"/>
              </a:rPr>
              <a:t>https://youtu.be/s8KWqaIKjnE?t=</a:t>
            </a:r>
            <a:r>
              <a:rPr lang="fi-FI" sz="1500" dirty="0" smtClean="0">
                <a:solidFill>
                  <a:srgbClr val="FFFFFF"/>
                </a:solidFill>
                <a:latin typeface="Helvetica Light"/>
                <a:cs typeface="Helvetica Light"/>
                <a:hlinkClick r:id="rId2"/>
              </a:rPr>
              <a:t>2m51s</a:t>
            </a:r>
            <a:r>
              <a:rPr lang="fi-FI" sz="1500" dirty="0" smtClean="0">
                <a:solidFill>
                  <a:srgbClr val="FFFFFF"/>
                </a:solidFill>
                <a:latin typeface="Helvetica Light"/>
                <a:cs typeface="Helvetica Light"/>
              </a:rPr>
              <a:t> </a:t>
            </a:r>
            <a:endParaRPr lang="en-US" sz="1500" dirty="0">
              <a:solidFill>
                <a:srgbClr val="FFFFFF"/>
              </a:solidFill>
              <a:latin typeface="Helvetica Light"/>
              <a:cs typeface="Helvetica Light"/>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9974" y="1329718"/>
            <a:ext cx="3499064" cy="2298700"/>
          </a:xfrm>
          <a:prstGeom prst="rect">
            <a:avLst/>
          </a:prstGeom>
        </p:spPr>
      </p:pic>
      <p:pic>
        <p:nvPicPr>
          <p:cNvPr id="5" name="Picture 4" descr="Captura de pantalla 2015-07-30 a la(s) 21.52.5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3591" y="1329718"/>
            <a:ext cx="3810000" cy="2298700"/>
          </a:xfrm>
          <a:prstGeom prst="rect">
            <a:avLst/>
          </a:prstGeom>
        </p:spPr>
      </p:pic>
    </p:spTree>
    <p:extLst>
      <p:ext uri="{BB962C8B-B14F-4D97-AF65-F5344CB8AC3E}">
        <p14:creationId xmlns:p14="http://schemas.microsoft.com/office/powerpoint/2010/main" val="511067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Filmación: Realidad</a:t>
            </a:r>
          </a:p>
        </p:txBody>
      </p:sp>
      <p:sp>
        <p:nvSpPr>
          <p:cNvPr id="9" name="Rectangle 8"/>
          <p:cNvSpPr/>
          <p:nvPr/>
        </p:nvSpPr>
        <p:spPr>
          <a:xfrm>
            <a:off x="763591" y="3859368"/>
            <a:ext cx="3604431" cy="323165"/>
          </a:xfrm>
          <a:prstGeom prst="rect">
            <a:avLst/>
          </a:prstGeom>
        </p:spPr>
        <p:txBody>
          <a:bodyPr wrap="none">
            <a:spAutoFit/>
          </a:bodyPr>
          <a:lstStyle/>
          <a:p>
            <a:r>
              <a:rPr lang="fi-FI" sz="1500" dirty="0">
                <a:solidFill>
                  <a:srgbClr val="FFFFFF"/>
                </a:solidFill>
                <a:latin typeface="Helvetica Light"/>
                <a:cs typeface="Helvetica Light"/>
                <a:hlinkClick r:id="rId2"/>
              </a:rPr>
              <a:t>https://youtu.be/s8KWqaIKjnE?t=</a:t>
            </a:r>
            <a:r>
              <a:rPr lang="fi-FI" sz="1500" dirty="0" smtClean="0">
                <a:solidFill>
                  <a:srgbClr val="FFFFFF"/>
                </a:solidFill>
                <a:latin typeface="Helvetica Light"/>
                <a:cs typeface="Helvetica Light"/>
                <a:hlinkClick r:id="rId2"/>
              </a:rPr>
              <a:t>3m24s</a:t>
            </a:r>
            <a:r>
              <a:rPr lang="fi-FI" sz="1500" dirty="0" smtClean="0">
                <a:solidFill>
                  <a:srgbClr val="FFFFFF"/>
                </a:solidFill>
                <a:latin typeface="Helvetica Light"/>
                <a:cs typeface="Helvetica Light"/>
              </a:rPr>
              <a:t> </a:t>
            </a:r>
            <a:endParaRPr lang="en-US" sz="1500" dirty="0">
              <a:solidFill>
                <a:srgbClr val="FFFFFF"/>
              </a:solidFill>
              <a:latin typeface="Helvetica Light"/>
              <a:cs typeface="Helvetica Ligh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5330" y="1329719"/>
            <a:ext cx="3530804" cy="2298700"/>
          </a:xfrm>
          <a:prstGeom prst="rect">
            <a:avLst/>
          </a:prstGeom>
        </p:spPr>
      </p:pic>
      <p:pic>
        <p:nvPicPr>
          <p:cNvPr id="7" name="Picture 6" descr="Captura de pantalla 2015-07-30 a la(s) 22.15.05.png">
            <a:hlinkClick r:id="rId2"/>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3592" y="1329719"/>
            <a:ext cx="3743430" cy="2298700"/>
          </a:xfrm>
          <a:prstGeom prst="rect">
            <a:avLst/>
          </a:prstGeom>
        </p:spPr>
      </p:pic>
    </p:spTree>
    <p:extLst>
      <p:ext uri="{BB962C8B-B14F-4D97-AF65-F5344CB8AC3E}">
        <p14:creationId xmlns:p14="http://schemas.microsoft.com/office/powerpoint/2010/main" val="2669327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1850" y="1912064"/>
            <a:ext cx="7592600" cy="23269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Edición</a:t>
            </a:r>
            <a:endParaRPr lang="en-US" dirty="0"/>
          </a:p>
        </p:txBody>
      </p:sp>
      <p:sp>
        <p:nvSpPr>
          <p:cNvPr id="3" name="Content Placeholder 2"/>
          <p:cNvSpPr>
            <a:spLocks noGrp="1"/>
          </p:cNvSpPr>
          <p:nvPr>
            <p:ph idx="1"/>
          </p:nvPr>
        </p:nvSpPr>
        <p:spPr>
          <a:xfrm>
            <a:off x="457200" y="1200151"/>
            <a:ext cx="8229600" cy="596780"/>
          </a:xfrm>
        </p:spPr>
        <p:txBody>
          <a:bodyPr>
            <a:noAutofit/>
          </a:bodyPr>
          <a:lstStyle/>
          <a:p>
            <a:pPr marL="0" indent="0">
              <a:buNone/>
            </a:pPr>
            <a:r>
              <a:rPr lang="es-ES_tradnl" sz="1500" dirty="0" smtClean="0"/>
              <a:t>Existen distintas opciones para la edición de video que dependen del </a:t>
            </a:r>
            <a:r>
              <a:rPr lang="es-ES_tradnl" sz="1500" dirty="0" smtClean="0"/>
              <a:t>sistema </a:t>
            </a:r>
            <a:r>
              <a:rPr lang="es-ES_tradnl" sz="1500" dirty="0" smtClean="0"/>
              <a:t>operativo del usuario, de la conectividad y de su presupuesto.</a:t>
            </a:r>
            <a:endParaRPr lang="es-ES_tradnl" sz="1500" dirty="0"/>
          </a:p>
          <a:p>
            <a:endParaRPr lang="es-ES_tradnl" sz="1500" dirty="0"/>
          </a:p>
        </p:txBody>
      </p:sp>
      <p:sp>
        <p:nvSpPr>
          <p:cNvPr id="6" name="Content Placeholder 2"/>
          <p:cNvSpPr txBox="1">
            <a:spLocks/>
          </p:cNvSpPr>
          <p:nvPr/>
        </p:nvSpPr>
        <p:spPr>
          <a:xfrm>
            <a:off x="457200" y="3349929"/>
            <a:ext cx="2267407" cy="24140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rgbClr val="DFDFDF"/>
                </a:solidFill>
                <a:latin typeface="Helvetica Light"/>
                <a:ea typeface="+mn-ea"/>
                <a:cs typeface="Helvetica Light"/>
              </a:defRPr>
            </a:lvl1pPr>
            <a:lvl2pPr marL="742950" indent="-285750" algn="l" defTabSz="457200" rtl="0" eaLnBrk="1" latinLnBrk="0" hangingPunct="1">
              <a:spcBef>
                <a:spcPct val="20000"/>
              </a:spcBef>
              <a:buFont typeface="Arial"/>
              <a:buChar char="–"/>
              <a:defRPr sz="2000" b="0" i="0" kern="1200">
                <a:solidFill>
                  <a:srgbClr val="DFDFDF"/>
                </a:solidFill>
                <a:latin typeface="Helvetica Light"/>
                <a:ea typeface="+mn-ea"/>
                <a:cs typeface="Helvetica Light"/>
              </a:defRPr>
            </a:lvl2pPr>
            <a:lvl3pPr marL="1143000" indent="-228600" algn="l" defTabSz="457200" rtl="0" eaLnBrk="1" latinLnBrk="0" hangingPunct="1">
              <a:spcBef>
                <a:spcPct val="20000"/>
              </a:spcBef>
              <a:buFont typeface="Arial"/>
              <a:buChar char="•"/>
              <a:defRPr sz="1800" b="0" i="0" kern="1200">
                <a:solidFill>
                  <a:srgbClr val="DFDFDF"/>
                </a:solidFill>
                <a:latin typeface="Helvetica Light"/>
                <a:ea typeface="+mn-ea"/>
                <a:cs typeface="Helvetica Light"/>
              </a:defRPr>
            </a:lvl3pPr>
            <a:lvl4pPr marL="1600200" indent="-228600" algn="l" defTabSz="457200" rtl="0" eaLnBrk="1" latinLnBrk="0" hangingPunct="1">
              <a:spcBef>
                <a:spcPct val="20000"/>
              </a:spcBef>
              <a:buFont typeface="Arial"/>
              <a:buChar char="–"/>
              <a:defRPr sz="1600" b="0" i="0" kern="1200">
                <a:solidFill>
                  <a:srgbClr val="DFDFDF"/>
                </a:solidFill>
                <a:latin typeface="Helvetica Light"/>
                <a:ea typeface="+mn-ea"/>
                <a:cs typeface="Helvetica Light"/>
              </a:defRPr>
            </a:lvl4pPr>
            <a:lvl5pPr marL="2057400" indent="-228600" algn="l" defTabSz="457200" rtl="0" eaLnBrk="1" latinLnBrk="0" hangingPunct="1">
              <a:spcBef>
                <a:spcPct val="20000"/>
              </a:spcBef>
              <a:buFont typeface="Arial"/>
              <a:buChar char="»"/>
              <a:defRPr sz="1600" b="0" i="0" kern="1200">
                <a:solidFill>
                  <a:srgbClr val="DFDFDF"/>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ES_tradnl" sz="1300" dirty="0"/>
          </a:p>
        </p:txBody>
      </p:sp>
      <p:graphicFrame>
        <p:nvGraphicFramePr>
          <p:cNvPr id="9" name="Object 8"/>
          <p:cNvGraphicFramePr>
            <a:graphicFrameLocks noChangeAspect="1"/>
          </p:cNvGraphicFramePr>
          <p:nvPr>
            <p:extLst>
              <p:ext uri="{D42A27DB-BD31-4B8C-83A1-F6EECF244321}">
                <p14:modId xmlns:p14="http://schemas.microsoft.com/office/powerpoint/2010/main" val="3288963188"/>
              </p:ext>
            </p:extLst>
          </p:nvPr>
        </p:nvGraphicFramePr>
        <p:xfrm>
          <a:off x="831850" y="1994396"/>
          <a:ext cx="7480300" cy="2324100"/>
        </p:xfrm>
        <a:graphic>
          <a:graphicData uri="http://schemas.openxmlformats.org/presentationml/2006/ole">
            <mc:AlternateContent xmlns:mc="http://schemas.openxmlformats.org/markup-compatibility/2006">
              <mc:Choice xmlns:v="urn:schemas-microsoft-com:vml" Requires="v">
                <p:oleObj spid="_x0000_s1030" name="Document" r:id="rId3" imgW="7480300" imgH="2324100" progId="Word.Document.12">
                  <p:link updateAutomatic="1"/>
                </p:oleObj>
              </mc:Choice>
              <mc:Fallback>
                <p:oleObj name="Document" r:id="rId3" imgW="7480300" imgH="2324100" progId="Word.Document.12">
                  <p:link updateAutomatic="1"/>
                  <p:pic>
                    <p:nvPicPr>
                      <p:cNvPr id="0" name=""/>
                      <p:cNvPicPr/>
                      <p:nvPr/>
                    </p:nvPicPr>
                    <p:blipFill>
                      <a:blip r:embed="rId4"/>
                      <a:stretch>
                        <a:fillRect/>
                      </a:stretch>
                    </p:blipFill>
                    <p:spPr>
                      <a:xfrm>
                        <a:off x="831850" y="1994396"/>
                        <a:ext cx="7480300" cy="2324100"/>
                      </a:xfrm>
                      <a:prstGeom prst="rect">
                        <a:avLst/>
                      </a:prstGeom>
                    </p:spPr>
                  </p:pic>
                </p:oleObj>
              </mc:Fallback>
            </mc:AlternateContent>
          </a:graphicData>
        </a:graphic>
      </p:graphicFrame>
    </p:spTree>
    <p:extLst>
      <p:ext uri="{BB962C8B-B14F-4D97-AF65-F5344CB8AC3E}">
        <p14:creationId xmlns:p14="http://schemas.microsoft.com/office/powerpoint/2010/main" val="3682162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Entorno</a:t>
            </a:r>
            <a:r>
              <a:rPr lang="en-US" dirty="0" smtClean="0"/>
              <a:t> de </a:t>
            </a:r>
            <a:r>
              <a:rPr lang="en-US" dirty="0" err="1" smtClean="0"/>
              <a:t>Edición</a:t>
            </a:r>
            <a:endParaRPr lang="en-US" dirty="0"/>
          </a:p>
        </p:txBody>
      </p:sp>
      <p:sp>
        <p:nvSpPr>
          <p:cNvPr id="6" name="Content Placeholder 2"/>
          <p:cNvSpPr txBox="1">
            <a:spLocks/>
          </p:cNvSpPr>
          <p:nvPr/>
        </p:nvSpPr>
        <p:spPr>
          <a:xfrm>
            <a:off x="457200" y="3349929"/>
            <a:ext cx="2267407" cy="24140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rgbClr val="DFDFDF"/>
                </a:solidFill>
                <a:latin typeface="Helvetica Light"/>
                <a:ea typeface="+mn-ea"/>
                <a:cs typeface="Helvetica Light"/>
              </a:defRPr>
            </a:lvl1pPr>
            <a:lvl2pPr marL="742950" indent="-285750" algn="l" defTabSz="457200" rtl="0" eaLnBrk="1" latinLnBrk="0" hangingPunct="1">
              <a:spcBef>
                <a:spcPct val="20000"/>
              </a:spcBef>
              <a:buFont typeface="Arial"/>
              <a:buChar char="–"/>
              <a:defRPr sz="2000" b="0" i="0" kern="1200">
                <a:solidFill>
                  <a:srgbClr val="DFDFDF"/>
                </a:solidFill>
                <a:latin typeface="Helvetica Light"/>
                <a:ea typeface="+mn-ea"/>
                <a:cs typeface="Helvetica Light"/>
              </a:defRPr>
            </a:lvl2pPr>
            <a:lvl3pPr marL="1143000" indent="-228600" algn="l" defTabSz="457200" rtl="0" eaLnBrk="1" latinLnBrk="0" hangingPunct="1">
              <a:spcBef>
                <a:spcPct val="20000"/>
              </a:spcBef>
              <a:buFont typeface="Arial"/>
              <a:buChar char="•"/>
              <a:defRPr sz="1800" b="0" i="0" kern="1200">
                <a:solidFill>
                  <a:srgbClr val="DFDFDF"/>
                </a:solidFill>
                <a:latin typeface="Helvetica Light"/>
                <a:ea typeface="+mn-ea"/>
                <a:cs typeface="Helvetica Light"/>
              </a:defRPr>
            </a:lvl3pPr>
            <a:lvl4pPr marL="1600200" indent="-228600" algn="l" defTabSz="457200" rtl="0" eaLnBrk="1" latinLnBrk="0" hangingPunct="1">
              <a:spcBef>
                <a:spcPct val="20000"/>
              </a:spcBef>
              <a:buFont typeface="Arial"/>
              <a:buChar char="–"/>
              <a:defRPr sz="1600" b="0" i="0" kern="1200">
                <a:solidFill>
                  <a:srgbClr val="DFDFDF"/>
                </a:solidFill>
                <a:latin typeface="Helvetica Light"/>
                <a:ea typeface="+mn-ea"/>
                <a:cs typeface="Helvetica Light"/>
              </a:defRPr>
            </a:lvl4pPr>
            <a:lvl5pPr marL="2057400" indent="-228600" algn="l" defTabSz="457200" rtl="0" eaLnBrk="1" latinLnBrk="0" hangingPunct="1">
              <a:spcBef>
                <a:spcPct val="20000"/>
              </a:spcBef>
              <a:buFont typeface="Arial"/>
              <a:buChar char="»"/>
              <a:defRPr sz="1600" b="0" i="0" kern="1200">
                <a:solidFill>
                  <a:srgbClr val="DFDFDF"/>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ES_tradnl" sz="1300" dirty="0"/>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1578" y="1200835"/>
            <a:ext cx="4410864" cy="2795842"/>
          </a:xfrm>
          <a:prstGeom prst="rect">
            <a:avLst/>
          </a:prstGeom>
          <a:ln>
            <a:solidFill>
              <a:srgbClr val="FFFFFF"/>
            </a:solidFill>
          </a:ln>
        </p:spPr>
      </p:pic>
      <p:pic>
        <p:nvPicPr>
          <p:cNvPr id="11" name="Picture 10" descr="IMG_445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1146" y="1200834"/>
            <a:ext cx="1575123" cy="2795843"/>
          </a:xfrm>
          <a:prstGeom prst="rect">
            <a:avLst/>
          </a:prstGeom>
          <a:ln>
            <a:solidFill>
              <a:srgbClr val="FFFFFF"/>
            </a:solid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4859" y="1292506"/>
            <a:ext cx="325134" cy="274825"/>
          </a:xfrm>
          <a:prstGeom prst="rect">
            <a:avLst/>
          </a:prstGeom>
        </p:spPr>
      </p:pic>
      <p:sp>
        <p:nvSpPr>
          <p:cNvPr id="13" name="Content Placeholder 2"/>
          <p:cNvSpPr txBox="1">
            <a:spLocks/>
          </p:cNvSpPr>
          <p:nvPr/>
        </p:nvSpPr>
        <p:spPr>
          <a:xfrm>
            <a:off x="6976707" y="1208386"/>
            <a:ext cx="2050023" cy="18646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rgbClr val="DFDFDF"/>
                </a:solidFill>
                <a:latin typeface="Helvetica Light"/>
                <a:ea typeface="+mn-ea"/>
                <a:cs typeface="Helvetica Light"/>
              </a:defRPr>
            </a:lvl1pPr>
            <a:lvl2pPr marL="742950" indent="-285750" algn="l" defTabSz="457200" rtl="0" eaLnBrk="1" latinLnBrk="0" hangingPunct="1">
              <a:spcBef>
                <a:spcPct val="20000"/>
              </a:spcBef>
              <a:buFont typeface="Arial"/>
              <a:buChar char="–"/>
              <a:defRPr sz="2000" b="0" i="0" kern="1200">
                <a:solidFill>
                  <a:srgbClr val="DFDFDF"/>
                </a:solidFill>
                <a:latin typeface="Helvetica Light"/>
                <a:ea typeface="+mn-ea"/>
                <a:cs typeface="Helvetica Light"/>
              </a:defRPr>
            </a:lvl2pPr>
            <a:lvl3pPr marL="1143000" indent="-228600" algn="l" defTabSz="457200" rtl="0" eaLnBrk="1" latinLnBrk="0" hangingPunct="1">
              <a:spcBef>
                <a:spcPct val="20000"/>
              </a:spcBef>
              <a:buFont typeface="Arial"/>
              <a:buChar char="•"/>
              <a:defRPr sz="1800" b="0" i="0" kern="1200">
                <a:solidFill>
                  <a:srgbClr val="DFDFDF"/>
                </a:solidFill>
                <a:latin typeface="Helvetica Light"/>
                <a:ea typeface="+mn-ea"/>
                <a:cs typeface="Helvetica Light"/>
              </a:defRPr>
            </a:lvl3pPr>
            <a:lvl4pPr marL="1600200" indent="-228600" algn="l" defTabSz="457200" rtl="0" eaLnBrk="1" latinLnBrk="0" hangingPunct="1">
              <a:spcBef>
                <a:spcPct val="20000"/>
              </a:spcBef>
              <a:buFont typeface="Arial"/>
              <a:buChar char="–"/>
              <a:defRPr sz="1600" b="0" i="0" kern="1200">
                <a:solidFill>
                  <a:srgbClr val="DFDFDF"/>
                </a:solidFill>
                <a:latin typeface="Helvetica Light"/>
                <a:ea typeface="+mn-ea"/>
                <a:cs typeface="Helvetica Light"/>
              </a:defRPr>
            </a:lvl4pPr>
            <a:lvl5pPr marL="2057400" indent="-228600" algn="l" defTabSz="457200" rtl="0" eaLnBrk="1" latinLnBrk="0" hangingPunct="1">
              <a:spcBef>
                <a:spcPct val="20000"/>
              </a:spcBef>
              <a:buFont typeface="Arial"/>
              <a:buChar char="»"/>
              <a:defRPr sz="1600" b="0" i="0" kern="1200">
                <a:solidFill>
                  <a:srgbClr val="DFDFDF"/>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es-ES_tradnl" sz="1300" dirty="0" smtClean="0"/>
              <a:t>Seleccionar</a:t>
            </a:r>
          </a:p>
          <a:p>
            <a:pPr marL="0" indent="0">
              <a:lnSpc>
                <a:spcPct val="150000"/>
              </a:lnSpc>
              <a:buFont typeface="Arial"/>
              <a:buNone/>
            </a:pPr>
            <a:r>
              <a:rPr lang="es-ES_tradnl" sz="1300" dirty="0" smtClean="0"/>
              <a:t>Cortar</a:t>
            </a:r>
          </a:p>
          <a:p>
            <a:pPr marL="0" indent="0">
              <a:lnSpc>
                <a:spcPct val="150000"/>
              </a:lnSpc>
              <a:buFont typeface="Arial"/>
              <a:buNone/>
            </a:pPr>
            <a:r>
              <a:rPr lang="es-ES_tradnl" sz="1300" dirty="0" smtClean="0"/>
              <a:t>Acercar o Alejar</a:t>
            </a:r>
          </a:p>
          <a:p>
            <a:pPr marL="0" indent="0">
              <a:lnSpc>
                <a:spcPct val="150000"/>
              </a:lnSpc>
              <a:buFont typeface="Arial"/>
              <a:buNone/>
            </a:pPr>
            <a:r>
              <a:rPr lang="es-ES_tradnl" sz="1300" dirty="0" smtClean="0"/>
              <a:t>Mover</a:t>
            </a:r>
          </a:p>
          <a:p>
            <a:pPr marL="0" indent="0">
              <a:lnSpc>
                <a:spcPct val="150000"/>
              </a:lnSpc>
              <a:buFont typeface="Arial"/>
              <a:buNone/>
            </a:pPr>
            <a:endParaRPr lang="es-ES_tradnl" sz="1300" dirty="0"/>
          </a:p>
        </p:txBody>
      </p:sp>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00736" y="2316475"/>
            <a:ext cx="355900" cy="275328"/>
          </a:xfrm>
          <a:prstGeom prst="rect">
            <a:avLst/>
          </a:prstGeom>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16240" y="1656403"/>
            <a:ext cx="340396" cy="247079"/>
          </a:xfrm>
          <a:prstGeom prst="rect">
            <a:avLst/>
          </a:prstGeom>
        </p:spPr>
      </p:pic>
      <p:pic>
        <p:nvPicPr>
          <p:cNvPr id="16" name="Picture 1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02159" y="2018948"/>
            <a:ext cx="310072" cy="230919"/>
          </a:xfrm>
          <a:prstGeom prst="rect">
            <a:avLst/>
          </a:prstGeom>
        </p:spPr>
      </p:pic>
      <p:sp>
        <p:nvSpPr>
          <p:cNvPr id="17" name="Rectangle 16"/>
          <p:cNvSpPr/>
          <p:nvPr/>
        </p:nvSpPr>
        <p:spPr>
          <a:xfrm>
            <a:off x="3545561" y="4092333"/>
            <a:ext cx="1965755" cy="369332"/>
          </a:xfrm>
          <a:prstGeom prst="rect">
            <a:avLst/>
          </a:prstGeom>
        </p:spPr>
        <p:txBody>
          <a:bodyPr wrap="none">
            <a:spAutoFit/>
          </a:bodyPr>
          <a:lstStyle/>
          <a:p>
            <a:r>
              <a:rPr lang="es-ES_tradnl" dirty="0" smtClean="0">
                <a:solidFill>
                  <a:srgbClr val="FFFFFF"/>
                </a:solidFill>
                <a:latin typeface="Helvetica Light"/>
                <a:cs typeface="Helvetica Light"/>
              </a:rPr>
              <a:t>Línea de Tiempo</a:t>
            </a:r>
            <a:endParaRPr lang="en-US" dirty="0">
              <a:solidFill>
                <a:srgbClr val="FFFFFF"/>
              </a:solidFill>
              <a:latin typeface="Helvetica Light"/>
              <a:cs typeface="Helvetica Light"/>
            </a:endParaRPr>
          </a:p>
        </p:txBody>
      </p:sp>
      <p:cxnSp>
        <p:nvCxnSpPr>
          <p:cNvPr id="19" name="Straight Arrow Connector 18"/>
          <p:cNvCxnSpPr>
            <a:stCxn id="17" idx="1"/>
          </p:cNvCxnSpPr>
          <p:nvPr/>
        </p:nvCxnSpPr>
        <p:spPr>
          <a:xfrm flipH="1" flipV="1">
            <a:off x="3206006" y="3650297"/>
            <a:ext cx="339555" cy="626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7" idx="3"/>
          </p:cNvCxnSpPr>
          <p:nvPr/>
        </p:nvCxnSpPr>
        <p:spPr>
          <a:xfrm flipV="1">
            <a:off x="5511316" y="3073000"/>
            <a:ext cx="0" cy="1203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9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110" y="1464718"/>
            <a:ext cx="6475477" cy="3147200"/>
          </a:xfrm>
        </p:spPr>
        <p:txBody>
          <a:bodyPr>
            <a:noAutofit/>
          </a:bodyPr>
          <a:lstStyle/>
          <a:p>
            <a:pPr marL="457200" lvl="1" indent="0">
              <a:buNone/>
            </a:pPr>
            <a:endParaRPr lang="es-ES_tradnl" sz="1600" dirty="0" smtClean="0"/>
          </a:p>
          <a:p>
            <a:pPr marL="457200" lvl="1" indent="0">
              <a:buNone/>
            </a:pPr>
            <a:r>
              <a:rPr lang="es-ES_tradnl" sz="1600" dirty="0" smtClean="0"/>
              <a:t>Video para hablar de los riesgos de utilizar </a:t>
            </a:r>
          </a:p>
          <a:p>
            <a:pPr marL="457200" lvl="1" indent="0">
              <a:buNone/>
            </a:pPr>
            <a:r>
              <a:rPr lang="es-ES_tradnl" sz="1600" dirty="0" smtClean="0"/>
              <a:t>redes sociales  </a:t>
            </a:r>
          </a:p>
          <a:p>
            <a:pPr marL="457200" lvl="1" indent="0">
              <a:buNone/>
            </a:pPr>
            <a:r>
              <a:rPr lang="es-ES_tradnl" sz="1600" dirty="0" smtClean="0">
                <a:hlinkClick r:id="rId2"/>
              </a:rPr>
              <a:t>https://youtu.be/_o8auwnJtqE</a:t>
            </a:r>
            <a:r>
              <a:rPr lang="es-ES_tradnl" sz="1600" dirty="0" smtClean="0"/>
              <a:t> </a:t>
            </a:r>
          </a:p>
          <a:p>
            <a:pPr marL="457200" lvl="1" indent="0">
              <a:buNone/>
            </a:pPr>
            <a:endParaRPr lang="es-ES_tradnl" sz="1600" dirty="0" smtClean="0"/>
          </a:p>
          <a:p>
            <a:pPr marL="457200" lvl="1" indent="0">
              <a:buNone/>
            </a:pPr>
            <a:r>
              <a:rPr lang="es-ES_tradnl" sz="1600" dirty="0" smtClean="0"/>
              <a:t>Nuevas Tecnologías en el aula: el iPod</a:t>
            </a:r>
          </a:p>
          <a:p>
            <a:pPr marL="457200" lvl="1" indent="0">
              <a:buNone/>
            </a:pPr>
            <a:r>
              <a:rPr lang="es-ES_tradnl" sz="1600" dirty="0" smtClean="0">
                <a:hlinkClick r:id="rId3"/>
              </a:rPr>
              <a:t>https://youtu.be/X_D_n3h7Rto</a:t>
            </a:r>
            <a:r>
              <a:rPr lang="es-ES_tradnl" sz="1600" dirty="0" smtClean="0"/>
              <a:t> </a:t>
            </a:r>
          </a:p>
          <a:p>
            <a:pPr marL="457200" lvl="1" indent="0">
              <a:buNone/>
            </a:pPr>
            <a:endParaRPr lang="es-ES_tradnl" sz="1600" dirty="0" smtClean="0"/>
          </a:p>
          <a:p>
            <a:pPr marL="457200" lvl="1" indent="0">
              <a:buNone/>
            </a:pPr>
            <a:r>
              <a:rPr lang="es-ES_tradnl" sz="1600" dirty="0" smtClean="0"/>
              <a:t>Usuarios de sistemas digitales</a:t>
            </a:r>
          </a:p>
          <a:p>
            <a:pPr marL="457200" lvl="1" indent="0">
              <a:buNone/>
            </a:pPr>
            <a:r>
              <a:rPr lang="nl-NL" sz="1600" dirty="0" smtClean="0">
                <a:hlinkClick r:id="rId4"/>
              </a:rPr>
              <a:t>https://youtu.be/pI3qbTkbBfA</a:t>
            </a:r>
            <a:r>
              <a:rPr lang="nl-NL" sz="1600" dirty="0" smtClean="0"/>
              <a:t> </a:t>
            </a:r>
            <a:endParaRPr lang="es-ES_tradnl" sz="1800" dirty="0" smtClean="0"/>
          </a:p>
          <a:p>
            <a:endParaRPr lang="es-ES_tradnl" sz="1800" dirty="0" smtClean="0"/>
          </a:p>
        </p:txBody>
      </p:sp>
      <p:pic>
        <p:nvPicPr>
          <p:cNvPr id="9" name="Picture 8" descr="becky.png">
            <a:hlinkClick r:id="rId2"/>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461" y="1735961"/>
            <a:ext cx="1178586" cy="691437"/>
          </a:xfrm>
          <a:prstGeom prst="rect">
            <a:avLst/>
          </a:prstGeom>
          <a:solidFill>
            <a:srgbClr val="FFFFFF">
              <a:shade val="85000"/>
            </a:srgbClr>
          </a:solidFill>
          <a:ln w="31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ipod.png">
            <a:hlinkClick r:id="rId3"/>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461" y="2759658"/>
            <a:ext cx="1178586" cy="703223"/>
          </a:xfrm>
          <a:prstGeom prst="rect">
            <a:avLst/>
          </a:prstGeom>
          <a:solidFill>
            <a:srgbClr val="FFFFFF">
              <a:shade val="85000"/>
            </a:srgbClr>
          </a:solidFill>
          <a:ln w="31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we all.png">
            <a:hlinkClick r:id="rId4"/>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7461" y="3771056"/>
            <a:ext cx="1178586" cy="699295"/>
          </a:xfrm>
          <a:prstGeom prst="rect">
            <a:avLst/>
          </a:prstGeom>
          <a:solidFill>
            <a:srgbClr val="FFFFFF">
              <a:shade val="85000"/>
            </a:srgbClr>
          </a:solidFill>
          <a:ln w="31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927461" y="1158376"/>
            <a:ext cx="4801314" cy="400110"/>
          </a:xfrm>
          <a:prstGeom prst="rect">
            <a:avLst/>
          </a:prstGeom>
        </p:spPr>
        <p:txBody>
          <a:bodyPr wrap="none">
            <a:spAutoFit/>
          </a:bodyPr>
          <a:lstStyle/>
          <a:p>
            <a:r>
              <a:rPr lang="es-ES_tradnl" sz="2000" dirty="0" smtClean="0">
                <a:solidFill>
                  <a:srgbClr val="F2F2F2"/>
                </a:solidFill>
                <a:latin typeface="Helvetica"/>
                <a:cs typeface="Helvetica"/>
              </a:rPr>
              <a:t>1) Videos producidos por otras personas</a:t>
            </a:r>
          </a:p>
        </p:txBody>
      </p:sp>
      <p:sp>
        <p:nvSpPr>
          <p:cNvPr id="14" name="Title 1"/>
          <p:cNvSpPr>
            <a:spLocks noGrp="1"/>
          </p:cNvSpPr>
          <p:nvPr>
            <p:ph type="title"/>
          </p:nvPr>
        </p:nvSpPr>
        <p:spPr/>
        <p:txBody>
          <a:bodyPr/>
          <a:lstStyle/>
          <a:p>
            <a:r>
              <a:rPr lang="es-ES_tradnl" dirty="0" smtClean="0"/>
              <a:t>Tipos</a:t>
            </a:r>
            <a:r>
              <a:rPr lang="en-US" dirty="0" smtClean="0"/>
              <a:t> de video en el aula</a:t>
            </a:r>
            <a:endParaRPr lang="en-US" dirty="0"/>
          </a:p>
        </p:txBody>
      </p:sp>
    </p:spTree>
    <p:extLst>
      <p:ext uri="{BB962C8B-B14F-4D97-AF65-F5344CB8AC3E}">
        <p14:creationId xmlns:p14="http://schemas.microsoft.com/office/powerpoint/2010/main" val="638972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Distribución</a:t>
            </a:r>
            <a:endParaRPr lang="es-ES_tradnl" dirty="0"/>
          </a:p>
        </p:txBody>
      </p:sp>
      <p:sp>
        <p:nvSpPr>
          <p:cNvPr id="3" name="Content Placeholder 2"/>
          <p:cNvSpPr>
            <a:spLocks noGrp="1"/>
          </p:cNvSpPr>
          <p:nvPr>
            <p:ph idx="1"/>
          </p:nvPr>
        </p:nvSpPr>
        <p:spPr>
          <a:xfrm>
            <a:off x="457200" y="1200151"/>
            <a:ext cx="8229600" cy="3344012"/>
          </a:xfrm>
        </p:spPr>
        <p:txBody>
          <a:bodyPr>
            <a:noAutofit/>
          </a:bodyPr>
          <a:lstStyle/>
          <a:p>
            <a:pPr marL="0" indent="0">
              <a:buNone/>
            </a:pPr>
            <a:r>
              <a:rPr lang="es-ES_tradnl" sz="1500" dirty="0" smtClean="0"/>
              <a:t>Al terminar el video se deben considerar los siguientes aspectos:</a:t>
            </a:r>
          </a:p>
          <a:p>
            <a:r>
              <a:rPr lang="es-ES_tradnl" sz="1500" dirty="0" smtClean="0"/>
              <a:t>Legales</a:t>
            </a:r>
          </a:p>
          <a:p>
            <a:pPr lvl="1"/>
            <a:r>
              <a:rPr lang="es-ES_tradnl" sz="1100" dirty="0" smtClean="0"/>
              <a:t>¿se usó material (música, imágenes, fotos, videos) propio o con derechos reservados?</a:t>
            </a:r>
          </a:p>
          <a:p>
            <a:r>
              <a:rPr lang="es-ES_tradnl" sz="1500" dirty="0" smtClean="0"/>
              <a:t>Técnicos </a:t>
            </a:r>
          </a:p>
          <a:p>
            <a:pPr lvl="1"/>
            <a:r>
              <a:rPr lang="es-ES_tradnl" sz="1100" dirty="0" smtClean="0"/>
              <a:t>¿Qué formato (tamaño del archivo y dimensiones del video) se necesita?</a:t>
            </a:r>
          </a:p>
          <a:p>
            <a:r>
              <a:rPr lang="es-ES_tradnl" sz="1500" dirty="0" smtClean="0"/>
              <a:t>Sociales</a:t>
            </a:r>
          </a:p>
          <a:p>
            <a:pPr lvl="1"/>
            <a:r>
              <a:rPr lang="es-ES_tradnl" sz="1100" dirty="0" smtClean="0"/>
              <a:t>¿Se publicará en web (</a:t>
            </a:r>
            <a:r>
              <a:rPr lang="es-ES_tradnl" sz="1100" dirty="0" err="1" smtClean="0"/>
              <a:t>Youtube</a:t>
            </a:r>
            <a:r>
              <a:rPr lang="es-ES_tradnl" sz="1100" dirty="0" smtClean="0"/>
              <a:t>, Facebook)?</a:t>
            </a:r>
          </a:p>
          <a:p>
            <a:pPr lvl="1"/>
            <a:r>
              <a:rPr lang="es-ES_tradnl" sz="1100" dirty="0" smtClean="0"/>
              <a:t>¿se hará campaña de divulgación del video (uso de </a:t>
            </a:r>
            <a:r>
              <a:rPr lang="es-ES_tradnl" sz="1100" dirty="0" err="1" smtClean="0"/>
              <a:t>hashtag</a:t>
            </a:r>
            <a:r>
              <a:rPr lang="es-ES_tradnl" sz="1100" dirty="0" smtClean="0"/>
              <a:t>)?</a:t>
            </a:r>
          </a:p>
          <a:p>
            <a:r>
              <a:rPr lang="es-ES_tradnl" sz="1500" dirty="0" smtClean="0"/>
              <a:t>Éticos</a:t>
            </a:r>
          </a:p>
          <a:p>
            <a:pPr lvl="1"/>
            <a:r>
              <a:rPr lang="es-ES_tradnl" sz="1100" dirty="0" smtClean="0"/>
              <a:t>¿El mensaje que se da en el video es adecuado?</a:t>
            </a:r>
          </a:p>
          <a:p>
            <a:pPr lvl="1"/>
            <a:r>
              <a:rPr lang="es-ES_tradnl" sz="1100" dirty="0" smtClean="0"/>
              <a:t>¿Se afecta la imagen de ninguna persona o institución?</a:t>
            </a:r>
          </a:p>
          <a:p>
            <a:pPr lvl="1"/>
            <a:r>
              <a:rPr lang="es-ES_tradnl" sz="1100" dirty="0" smtClean="0"/>
              <a:t>¿Las imágenes que se muestran en el video son propias para la audiencia dependiendo su edad?</a:t>
            </a:r>
          </a:p>
          <a:p>
            <a:r>
              <a:rPr lang="es-ES_tradnl" sz="1500" dirty="0" smtClean="0"/>
              <a:t>Educativos</a:t>
            </a:r>
          </a:p>
          <a:p>
            <a:pPr lvl="1"/>
            <a:r>
              <a:rPr lang="es-ES_tradnl" sz="1100" dirty="0" smtClean="0"/>
              <a:t>¿El video cumple el objetivo didáctico?</a:t>
            </a:r>
          </a:p>
          <a:p>
            <a:pPr lvl="1"/>
            <a:endParaRPr lang="es-ES_tradnl" sz="1100" dirty="0" smtClean="0"/>
          </a:p>
          <a:p>
            <a:pPr marL="457200" lvl="1" indent="0">
              <a:buNone/>
            </a:pPr>
            <a:endParaRPr lang="es-ES_tradnl" sz="1100" dirty="0" smtClean="0"/>
          </a:p>
          <a:p>
            <a:endParaRPr lang="es-ES_tradnl" sz="1500" dirty="0" smtClean="0"/>
          </a:p>
          <a:p>
            <a:endParaRPr lang="es-ES_tradnl" sz="1500" dirty="0" smtClean="0"/>
          </a:p>
          <a:p>
            <a:pPr marL="0" indent="0">
              <a:buNone/>
            </a:pPr>
            <a:endParaRPr lang="es-ES_tradnl" sz="1500" dirty="0"/>
          </a:p>
          <a:p>
            <a:endParaRPr lang="es-ES_tradnl" sz="1500" dirty="0"/>
          </a:p>
        </p:txBody>
      </p:sp>
      <p:sp>
        <p:nvSpPr>
          <p:cNvPr id="6" name="Content Placeholder 2"/>
          <p:cNvSpPr txBox="1">
            <a:spLocks/>
          </p:cNvSpPr>
          <p:nvPr/>
        </p:nvSpPr>
        <p:spPr>
          <a:xfrm>
            <a:off x="457200" y="3349929"/>
            <a:ext cx="2267407" cy="24140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rgbClr val="DFDFDF"/>
                </a:solidFill>
                <a:latin typeface="Helvetica Light"/>
                <a:ea typeface="+mn-ea"/>
                <a:cs typeface="Helvetica Light"/>
              </a:defRPr>
            </a:lvl1pPr>
            <a:lvl2pPr marL="742950" indent="-285750" algn="l" defTabSz="457200" rtl="0" eaLnBrk="1" latinLnBrk="0" hangingPunct="1">
              <a:spcBef>
                <a:spcPct val="20000"/>
              </a:spcBef>
              <a:buFont typeface="Arial"/>
              <a:buChar char="–"/>
              <a:defRPr sz="2000" b="0" i="0" kern="1200">
                <a:solidFill>
                  <a:srgbClr val="DFDFDF"/>
                </a:solidFill>
                <a:latin typeface="Helvetica Light"/>
                <a:ea typeface="+mn-ea"/>
                <a:cs typeface="Helvetica Light"/>
              </a:defRPr>
            </a:lvl2pPr>
            <a:lvl3pPr marL="1143000" indent="-228600" algn="l" defTabSz="457200" rtl="0" eaLnBrk="1" latinLnBrk="0" hangingPunct="1">
              <a:spcBef>
                <a:spcPct val="20000"/>
              </a:spcBef>
              <a:buFont typeface="Arial"/>
              <a:buChar char="•"/>
              <a:defRPr sz="1800" b="0" i="0" kern="1200">
                <a:solidFill>
                  <a:srgbClr val="DFDFDF"/>
                </a:solidFill>
                <a:latin typeface="Helvetica Light"/>
                <a:ea typeface="+mn-ea"/>
                <a:cs typeface="Helvetica Light"/>
              </a:defRPr>
            </a:lvl3pPr>
            <a:lvl4pPr marL="1600200" indent="-228600" algn="l" defTabSz="457200" rtl="0" eaLnBrk="1" latinLnBrk="0" hangingPunct="1">
              <a:spcBef>
                <a:spcPct val="20000"/>
              </a:spcBef>
              <a:buFont typeface="Arial"/>
              <a:buChar char="–"/>
              <a:defRPr sz="1600" b="0" i="0" kern="1200">
                <a:solidFill>
                  <a:srgbClr val="DFDFDF"/>
                </a:solidFill>
                <a:latin typeface="Helvetica Light"/>
                <a:ea typeface="+mn-ea"/>
                <a:cs typeface="Helvetica Light"/>
              </a:defRPr>
            </a:lvl4pPr>
            <a:lvl5pPr marL="2057400" indent="-228600" algn="l" defTabSz="457200" rtl="0" eaLnBrk="1" latinLnBrk="0" hangingPunct="1">
              <a:spcBef>
                <a:spcPct val="20000"/>
              </a:spcBef>
              <a:buFont typeface="Arial"/>
              <a:buChar char="»"/>
              <a:defRPr sz="1600" b="0" i="0" kern="1200">
                <a:solidFill>
                  <a:srgbClr val="DFDFDF"/>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ES_tradnl" sz="1300" dirty="0"/>
          </a:p>
        </p:txBody>
      </p:sp>
    </p:spTree>
    <p:extLst>
      <p:ext uri="{BB962C8B-B14F-4D97-AF65-F5344CB8AC3E}">
        <p14:creationId xmlns:p14="http://schemas.microsoft.com/office/powerpoint/2010/main" val="791170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384889"/>
          </a:xfrm>
        </p:spPr>
        <p:txBody>
          <a:bodyPr>
            <a:noAutofit/>
          </a:bodyPr>
          <a:lstStyle/>
          <a:p>
            <a:pPr algn="ctr"/>
            <a:r>
              <a:rPr lang="es-ES_tradnl" sz="4600" dirty="0" smtClean="0"/>
              <a:t>Producción de Video Educativo</a:t>
            </a:r>
            <a:endParaRPr lang="es-ES_tradnl" sz="4600" dirty="0"/>
          </a:p>
        </p:txBody>
      </p:sp>
      <p:sp>
        <p:nvSpPr>
          <p:cNvPr id="3" name="Subtitle 2"/>
          <p:cNvSpPr>
            <a:spLocks noGrp="1"/>
          </p:cNvSpPr>
          <p:nvPr>
            <p:ph type="subTitle" idx="1"/>
          </p:nvPr>
        </p:nvSpPr>
        <p:spPr>
          <a:xfrm>
            <a:off x="5088470" y="3757279"/>
            <a:ext cx="3168545" cy="627838"/>
          </a:xfrm>
        </p:spPr>
        <p:txBody>
          <a:bodyPr>
            <a:normAutofit/>
          </a:bodyPr>
          <a:lstStyle/>
          <a:p>
            <a:pPr algn="r"/>
            <a:r>
              <a:rPr lang="es-ES_tradnl" sz="1500" dirty="0" smtClean="0"/>
              <a:t>Dr. Alberto Ramírez Martinell</a:t>
            </a:r>
          </a:p>
          <a:p>
            <a:pPr algn="r"/>
            <a:r>
              <a:rPr lang="es-ES_tradnl" sz="1500" dirty="0" smtClean="0"/>
              <a:t>Universidad Veracruzana, México</a:t>
            </a:r>
          </a:p>
        </p:txBody>
      </p:sp>
    </p:spTree>
    <p:extLst>
      <p:ext uri="{BB962C8B-B14F-4D97-AF65-F5344CB8AC3E}">
        <p14:creationId xmlns:p14="http://schemas.microsoft.com/office/powerpoint/2010/main" val="291648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Tipos</a:t>
            </a:r>
            <a:r>
              <a:rPr lang="en-US" dirty="0" smtClean="0"/>
              <a:t> de video en el aula</a:t>
            </a:r>
            <a:endParaRPr lang="en-US" dirty="0"/>
          </a:p>
        </p:txBody>
      </p:sp>
      <p:sp>
        <p:nvSpPr>
          <p:cNvPr id="3" name="Content Placeholder 2"/>
          <p:cNvSpPr>
            <a:spLocks noGrp="1"/>
          </p:cNvSpPr>
          <p:nvPr>
            <p:ph idx="1"/>
          </p:nvPr>
        </p:nvSpPr>
        <p:spPr>
          <a:xfrm>
            <a:off x="3216847" y="1623463"/>
            <a:ext cx="5247225" cy="2762872"/>
          </a:xfrm>
        </p:spPr>
        <p:txBody>
          <a:bodyPr>
            <a:noAutofit/>
          </a:bodyPr>
          <a:lstStyle/>
          <a:p>
            <a:pPr marL="457200" lvl="1" indent="0">
              <a:buNone/>
            </a:pPr>
            <a:endParaRPr lang="es-ES_tradnl" sz="1500" dirty="0" smtClean="0"/>
          </a:p>
          <a:p>
            <a:pPr lvl="1"/>
            <a:r>
              <a:rPr lang="es-ES_tradnl" sz="1500" dirty="0" smtClean="0"/>
              <a:t>Entrevistas y testimonios</a:t>
            </a:r>
          </a:p>
          <a:p>
            <a:pPr lvl="1"/>
            <a:r>
              <a:rPr lang="es-ES_tradnl" sz="1500" dirty="0" smtClean="0"/>
              <a:t>Conferencias y clases</a:t>
            </a:r>
          </a:p>
          <a:p>
            <a:pPr lvl="1"/>
            <a:r>
              <a:rPr lang="es-ES_tradnl" sz="1500" dirty="0" smtClean="0"/>
              <a:t>Explicaciones a la cámara</a:t>
            </a:r>
          </a:p>
          <a:p>
            <a:pPr lvl="1"/>
            <a:r>
              <a:rPr lang="es-ES_tradnl" sz="1500" dirty="0" smtClean="0"/>
              <a:t>Experimentos y demostraciones</a:t>
            </a:r>
            <a:endParaRPr lang="es-ES_tradnl" sz="1500" dirty="0"/>
          </a:p>
          <a:p>
            <a:pPr lvl="1"/>
            <a:r>
              <a:rPr lang="es-ES_tradnl" sz="1500" dirty="0" smtClean="0"/>
              <a:t>Aspectos, paisajes, </a:t>
            </a:r>
            <a:r>
              <a:rPr lang="es-ES_tradnl" sz="1500" i="1" dirty="0" err="1" smtClean="0"/>
              <a:t>beauty</a:t>
            </a:r>
            <a:r>
              <a:rPr lang="es-ES_tradnl" sz="1500" i="1" dirty="0" smtClean="0"/>
              <a:t> </a:t>
            </a:r>
            <a:r>
              <a:rPr lang="es-ES_tradnl" sz="1500" i="1" dirty="0" err="1" smtClean="0"/>
              <a:t>shots</a:t>
            </a:r>
            <a:r>
              <a:rPr lang="es-ES_tradnl" sz="1500" dirty="0" smtClean="0"/>
              <a:t>, </a:t>
            </a:r>
          </a:p>
          <a:p>
            <a:pPr lvl="1"/>
            <a:r>
              <a:rPr lang="es-ES_tradnl" sz="1500" dirty="0" smtClean="0"/>
              <a:t>Actuaciones, dramatizaciones</a:t>
            </a:r>
          </a:p>
          <a:p>
            <a:pPr lvl="1"/>
            <a:r>
              <a:rPr lang="es-ES_tradnl" sz="1500" dirty="0" smtClean="0"/>
              <a:t>Animación</a:t>
            </a:r>
          </a:p>
        </p:txBody>
      </p:sp>
      <p:sp>
        <p:nvSpPr>
          <p:cNvPr id="12" name="Rectangle 11"/>
          <p:cNvSpPr/>
          <p:nvPr/>
        </p:nvSpPr>
        <p:spPr>
          <a:xfrm>
            <a:off x="927461" y="1158376"/>
            <a:ext cx="5044971" cy="400110"/>
          </a:xfrm>
          <a:prstGeom prst="rect">
            <a:avLst/>
          </a:prstGeom>
        </p:spPr>
        <p:txBody>
          <a:bodyPr wrap="none">
            <a:spAutoFit/>
          </a:bodyPr>
          <a:lstStyle/>
          <a:p>
            <a:r>
              <a:rPr lang="es-ES_tradnl" sz="2000" dirty="0">
                <a:solidFill>
                  <a:srgbClr val="F2F2F2"/>
                </a:solidFill>
                <a:latin typeface="Helvetica"/>
                <a:cs typeface="Helvetica"/>
              </a:rPr>
              <a:t>2</a:t>
            </a:r>
            <a:r>
              <a:rPr lang="es-ES_tradnl" sz="2000" dirty="0" smtClean="0">
                <a:solidFill>
                  <a:srgbClr val="F2F2F2"/>
                </a:solidFill>
                <a:latin typeface="Helvetica"/>
                <a:cs typeface="Helvetica"/>
              </a:rPr>
              <a:t>) Videos producidos por nosotros mismos</a:t>
            </a:r>
          </a:p>
        </p:txBody>
      </p:sp>
      <p:pic>
        <p:nvPicPr>
          <p:cNvPr id="4" name="Picture 3" descr="new.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036079" y="2013538"/>
            <a:ext cx="2548411" cy="1854792"/>
          </a:xfrm>
          <a:prstGeom prst="rect">
            <a:avLst/>
          </a:prstGeom>
        </p:spPr>
      </p:pic>
    </p:spTree>
    <p:extLst>
      <p:ext uri="{BB962C8B-B14F-4D97-AF65-F5344CB8AC3E}">
        <p14:creationId xmlns:p14="http://schemas.microsoft.com/office/powerpoint/2010/main" val="235378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772" y="450144"/>
            <a:ext cx="6276938" cy="679704"/>
          </a:xfrm>
        </p:spPr>
        <p:txBody>
          <a:bodyPr>
            <a:noAutofit/>
          </a:bodyPr>
          <a:lstStyle/>
          <a:p>
            <a:r>
              <a:rPr lang="es-ES_tradnl" sz="2000" dirty="0">
                <a:solidFill>
                  <a:srgbClr val="F2F2F2"/>
                </a:solidFill>
                <a:latin typeface="Helvetica"/>
                <a:cs typeface="Helvetica"/>
              </a:rPr>
              <a:t>Entrevistas y testimonios: consideraciones</a:t>
            </a:r>
          </a:p>
        </p:txBody>
      </p:sp>
      <p:sp>
        <p:nvSpPr>
          <p:cNvPr id="3" name="Content Placeholder 2"/>
          <p:cNvSpPr>
            <a:spLocks noGrp="1"/>
          </p:cNvSpPr>
          <p:nvPr>
            <p:ph idx="1"/>
          </p:nvPr>
        </p:nvSpPr>
        <p:spPr>
          <a:xfrm>
            <a:off x="3375604" y="1146218"/>
            <a:ext cx="5247225" cy="3163911"/>
          </a:xfrm>
        </p:spPr>
        <p:txBody>
          <a:bodyPr>
            <a:noAutofit/>
          </a:bodyPr>
          <a:lstStyle/>
          <a:p>
            <a:pPr marL="457200" lvl="1" indent="0">
              <a:buNone/>
            </a:pPr>
            <a:endParaRPr lang="es-ES_tradnl" sz="1600" dirty="0" smtClean="0"/>
          </a:p>
          <a:p>
            <a:pPr lvl="1"/>
            <a:r>
              <a:rPr lang="es-ES_tradnl" sz="1800" dirty="0" smtClean="0"/>
              <a:t>La video entrevista se utiliza para llevar al aula la voz de expertos o de personas con experiencias dignas de escuchar. Por ejemplo:</a:t>
            </a:r>
            <a:endParaRPr lang="es-ES_tradnl" sz="1600" dirty="0" smtClean="0"/>
          </a:p>
          <a:p>
            <a:pPr lvl="2"/>
            <a:r>
              <a:rPr lang="es-ES_tradnl" sz="1400" dirty="0"/>
              <a:t>u</a:t>
            </a:r>
            <a:r>
              <a:rPr lang="es-ES_tradnl" sz="1400" dirty="0" smtClean="0"/>
              <a:t>n profesor de otra universidad</a:t>
            </a:r>
          </a:p>
          <a:p>
            <a:pPr lvl="2"/>
            <a:r>
              <a:rPr lang="es-ES_tradnl" sz="1400" dirty="0"/>
              <a:t>u</a:t>
            </a:r>
            <a:r>
              <a:rPr lang="es-ES_tradnl" sz="1400" dirty="0" smtClean="0"/>
              <a:t>na voz autorizada en un tema dado</a:t>
            </a:r>
          </a:p>
          <a:p>
            <a:pPr lvl="2"/>
            <a:r>
              <a:rPr lang="es-ES_tradnl" sz="1400" dirty="0"/>
              <a:t>u</a:t>
            </a:r>
            <a:r>
              <a:rPr lang="es-ES_tradnl" sz="1400" dirty="0" smtClean="0"/>
              <a:t>n estudiante de una generación pasada</a:t>
            </a:r>
          </a:p>
          <a:p>
            <a:pPr lvl="2"/>
            <a:r>
              <a:rPr lang="es-ES_tradnl" sz="1400" dirty="0"/>
              <a:t>u</a:t>
            </a:r>
            <a:r>
              <a:rPr lang="es-ES_tradnl" sz="1400" dirty="0" smtClean="0"/>
              <a:t>na víctima de un atropello </a:t>
            </a:r>
          </a:p>
          <a:p>
            <a:pPr lvl="2"/>
            <a:r>
              <a:rPr lang="es-ES_tradnl" sz="1400" dirty="0"/>
              <a:t>u</a:t>
            </a:r>
            <a:r>
              <a:rPr lang="es-ES_tradnl" sz="1400" dirty="0" smtClean="0"/>
              <a:t>n niño o un padre dando su punto de vista</a:t>
            </a:r>
          </a:p>
          <a:p>
            <a:pPr lvl="2"/>
            <a:r>
              <a:rPr lang="es-ES_tradnl" sz="1400" dirty="0"/>
              <a:t>o</a:t>
            </a:r>
            <a:r>
              <a:rPr lang="es-ES_tradnl" sz="1400" dirty="0" smtClean="0"/>
              <a:t>tros </a:t>
            </a:r>
          </a:p>
          <a:p>
            <a:pPr marL="914400" lvl="2" indent="0">
              <a:buNone/>
            </a:pPr>
            <a:endParaRPr lang="es-ES_tradnl" sz="1600" dirty="0" smtClean="0"/>
          </a:p>
          <a:p>
            <a:endParaRPr lang="es-ES_tradnl" sz="1800" dirty="0" smtClean="0"/>
          </a:p>
        </p:txBody>
      </p:sp>
      <p:pic>
        <p:nvPicPr>
          <p:cNvPr id="5" name="Picture 4" descr="Radio Teocelo Detras de camaras.png">
            <a:hlinkClick r:id="rId2"/>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3609" y="1449872"/>
            <a:ext cx="2263358" cy="1198638"/>
          </a:xfrm>
          <a:prstGeom prst="rect">
            <a:avLst/>
          </a:prstGeom>
        </p:spPr>
      </p:pic>
      <p:pic>
        <p:nvPicPr>
          <p:cNvPr id="6" name="Picture 5" descr="teo.png">
            <a:hlinkClick r:id="rId2"/>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3608" y="2644624"/>
            <a:ext cx="2263359" cy="1354981"/>
          </a:xfrm>
          <a:prstGeom prst="rect">
            <a:avLst/>
          </a:prstGeom>
        </p:spPr>
      </p:pic>
      <p:sp>
        <p:nvSpPr>
          <p:cNvPr id="7" name="Rectangle 6"/>
          <p:cNvSpPr/>
          <p:nvPr/>
        </p:nvSpPr>
        <p:spPr>
          <a:xfrm>
            <a:off x="1017382" y="4015377"/>
            <a:ext cx="2288614" cy="276999"/>
          </a:xfrm>
          <a:prstGeom prst="rect">
            <a:avLst/>
          </a:prstGeom>
        </p:spPr>
        <p:txBody>
          <a:bodyPr wrap="none">
            <a:spAutoFit/>
          </a:bodyPr>
          <a:lstStyle/>
          <a:p>
            <a:r>
              <a:rPr lang="nl-NL" sz="1200" dirty="0" smtClean="0">
                <a:solidFill>
                  <a:srgbClr val="F2F2F2"/>
                </a:solidFill>
                <a:latin typeface="Helvetica Light"/>
                <a:cs typeface="Helvetica Light"/>
                <a:hlinkClick r:id="rId2"/>
              </a:rPr>
              <a:t>https://youtu.be/wp1o9Et67NU</a:t>
            </a:r>
            <a:r>
              <a:rPr lang="nl-NL" sz="1200" dirty="0" smtClean="0">
                <a:solidFill>
                  <a:srgbClr val="F2F2F2"/>
                </a:solidFill>
                <a:latin typeface="Helvetica Light"/>
                <a:cs typeface="Helvetica Light"/>
              </a:rPr>
              <a:t> </a:t>
            </a:r>
            <a:endParaRPr lang="en-US" sz="1200" dirty="0">
              <a:solidFill>
                <a:srgbClr val="F2F2F2"/>
              </a:solidFill>
              <a:latin typeface="Helvetica Light"/>
              <a:cs typeface="Helvetica Light"/>
            </a:endParaRPr>
          </a:p>
        </p:txBody>
      </p:sp>
    </p:spTree>
    <p:extLst>
      <p:ext uri="{BB962C8B-B14F-4D97-AF65-F5344CB8AC3E}">
        <p14:creationId xmlns:p14="http://schemas.microsoft.com/office/powerpoint/2010/main" val="302366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7954" y="941815"/>
            <a:ext cx="6308368" cy="3690529"/>
          </a:xfrm>
        </p:spPr>
        <p:txBody>
          <a:bodyPr>
            <a:noAutofit/>
          </a:bodyPr>
          <a:lstStyle/>
          <a:p>
            <a:pPr marL="457200" lvl="1" indent="0">
              <a:buNone/>
            </a:pPr>
            <a:endParaRPr lang="es-ES_tradnl" sz="1200" dirty="0" smtClean="0"/>
          </a:p>
          <a:p>
            <a:pPr marL="457200" lvl="1" indent="0">
              <a:buNone/>
            </a:pPr>
            <a:r>
              <a:rPr lang="es-ES_tradnl" sz="1200" dirty="0" smtClean="0"/>
              <a:t>Génesis de las TIC en la Universidad Veracruzana (7 videos)</a:t>
            </a:r>
          </a:p>
          <a:p>
            <a:pPr marL="457200" lvl="1" indent="0">
              <a:buNone/>
            </a:pPr>
            <a:r>
              <a:rPr lang="es-ES_tradnl" sz="1200" dirty="0" smtClean="0">
                <a:hlinkClick r:id="rId2"/>
              </a:rPr>
              <a:t>https://www.youtube.com/playlist?list=PLMoMwkqPkBw2It2SbiTtIZGBUEcDQI4Jx</a:t>
            </a:r>
            <a:r>
              <a:rPr lang="es-ES_tradnl" sz="1200" dirty="0" smtClean="0"/>
              <a:t> </a:t>
            </a:r>
          </a:p>
          <a:p>
            <a:pPr marL="457200" lvl="1" indent="0">
              <a:buNone/>
            </a:pPr>
            <a:endParaRPr lang="es-ES_tradnl" sz="1200" dirty="0" smtClean="0"/>
          </a:p>
          <a:p>
            <a:pPr marL="457200" lvl="1" indent="0">
              <a:buNone/>
            </a:pPr>
            <a:r>
              <a:rPr lang="es-ES_tradnl" sz="1200" dirty="0" smtClean="0"/>
              <a:t>Radio Comunitaria de </a:t>
            </a:r>
            <a:r>
              <a:rPr lang="es-ES_tradnl" sz="1200" dirty="0" err="1" smtClean="0"/>
              <a:t>Teocelo</a:t>
            </a:r>
            <a:r>
              <a:rPr lang="es-ES_tradnl" sz="1200" dirty="0" smtClean="0"/>
              <a:t> (23 videos)</a:t>
            </a:r>
          </a:p>
          <a:p>
            <a:pPr marL="457200" lvl="1" indent="0">
              <a:buNone/>
            </a:pPr>
            <a:r>
              <a:rPr lang="es-ES_tradnl" sz="1200" dirty="0" smtClean="0">
                <a:hlinkClick r:id="rId3"/>
              </a:rPr>
              <a:t>https://www.youtube.com/playlist?list=PLMoMwkqPkBw2LdQqltAb3V5zAstz-e-FT</a:t>
            </a:r>
            <a:r>
              <a:rPr lang="es-ES_tradnl" sz="1200" dirty="0" smtClean="0"/>
              <a:t> </a:t>
            </a:r>
          </a:p>
          <a:p>
            <a:pPr marL="457200" lvl="1" indent="0">
              <a:buNone/>
            </a:pPr>
            <a:endParaRPr lang="es-ES_tradnl" sz="1200" dirty="0" smtClean="0"/>
          </a:p>
          <a:p>
            <a:pPr marL="457200" lvl="1" indent="0">
              <a:buNone/>
            </a:pPr>
            <a:r>
              <a:rPr lang="es-ES_tradnl" sz="1200" dirty="0" smtClean="0"/>
              <a:t>Háblame de TIC (5 videos)</a:t>
            </a:r>
          </a:p>
          <a:p>
            <a:pPr marL="457200" lvl="1" indent="0">
              <a:buNone/>
            </a:pPr>
            <a:r>
              <a:rPr lang="es-ES_tradnl" sz="1200" dirty="0" smtClean="0">
                <a:hlinkClick r:id="rId4"/>
              </a:rPr>
              <a:t>https://www.youtube.com/playlist?list=PLMoMwkqPkBw0LynjPFLUYUue-qtGo6Sy0</a:t>
            </a:r>
            <a:endParaRPr lang="es-ES_tradnl" sz="1200" dirty="0" smtClean="0"/>
          </a:p>
          <a:p>
            <a:pPr marL="457200" lvl="1" indent="0">
              <a:buNone/>
            </a:pPr>
            <a:endParaRPr lang="es-ES_tradnl" sz="1200" dirty="0" smtClean="0"/>
          </a:p>
          <a:p>
            <a:pPr marL="457200" lvl="1" indent="0">
              <a:buNone/>
            </a:pPr>
            <a:r>
              <a:rPr lang="es-ES_tradnl" sz="1200" dirty="0" smtClean="0"/>
              <a:t>¿Podemos confiar en los contenidos de Wikipedia?</a:t>
            </a:r>
            <a:endParaRPr lang="es-ES_tradnl" sz="1200" dirty="0" smtClean="0">
              <a:hlinkClick r:id="rId5"/>
            </a:endParaRPr>
          </a:p>
          <a:p>
            <a:pPr marL="457200" lvl="1" indent="0">
              <a:buNone/>
            </a:pPr>
            <a:r>
              <a:rPr lang="es-ES_tradnl" sz="1200" dirty="0" smtClean="0">
                <a:hlinkClick r:id="rId5"/>
              </a:rPr>
              <a:t>https://youtu.be/pPDIHYzWeZY</a:t>
            </a:r>
            <a:r>
              <a:rPr lang="es-ES_tradnl" sz="1200" dirty="0" smtClean="0"/>
              <a:t> </a:t>
            </a:r>
          </a:p>
          <a:p>
            <a:pPr marL="457200" lvl="1" indent="0">
              <a:buNone/>
            </a:pPr>
            <a:endParaRPr lang="es-ES_tradnl" sz="1200" dirty="0" smtClean="0"/>
          </a:p>
          <a:p>
            <a:pPr marL="457200" lvl="1" indent="0">
              <a:buNone/>
            </a:pPr>
            <a:r>
              <a:rPr lang="es-ES_tradnl" sz="1200" dirty="0" smtClean="0"/>
              <a:t>¿Qué es diseño </a:t>
            </a:r>
            <a:r>
              <a:rPr lang="es-ES_tradnl" sz="1200" dirty="0" err="1" smtClean="0"/>
              <a:t>Instruccional</a:t>
            </a:r>
            <a:r>
              <a:rPr lang="es-ES_tradnl" sz="1200" dirty="0" smtClean="0"/>
              <a:t>?</a:t>
            </a:r>
            <a:endParaRPr lang="es-ES_tradnl" sz="1200" dirty="0" smtClean="0">
              <a:hlinkClick r:id="rId5"/>
            </a:endParaRPr>
          </a:p>
          <a:p>
            <a:pPr marL="457200" lvl="1" indent="0">
              <a:buNone/>
            </a:pPr>
            <a:r>
              <a:rPr lang="es-ES_tradnl" sz="1200" dirty="0" smtClean="0">
                <a:hlinkClick r:id="rId6"/>
              </a:rPr>
              <a:t>https://youtu.be/AUlB_0o8C28</a:t>
            </a:r>
            <a:r>
              <a:rPr lang="es-ES_tradnl" sz="1200" dirty="0" smtClean="0"/>
              <a:t> </a:t>
            </a:r>
          </a:p>
          <a:p>
            <a:endParaRPr lang="es-ES_tradnl" sz="1200" dirty="0" smtClean="0"/>
          </a:p>
          <a:p>
            <a:endParaRPr lang="es-ES_tradnl" sz="1200" dirty="0" smtClean="0"/>
          </a:p>
        </p:txBody>
      </p:sp>
      <p:sp>
        <p:nvSpPr>
          <p:cNvPr id="14" name="Title 1"/>
          <p:cNvSpPr>
            <a:spLocks noGrp="1"/>
          </p:cNvSpPr>
          <p:nvPr>
            <p:ph type="title"/>
          </p:nvPr>
        </p:nvSpPr>
        <p:spPr/>
        <p:txBody>
          <a:bodyPr>
            <a:normAutofit/>
          </a:bodyPr>
          <a:lstStyle/>
          <a:p>
            <a:r>
              <a:rPr lang="es-ES_tradnl" sz="2000" dirty="0">
                <a:solidFill>
                  <a:srgbClr val="F2F2F2"/>
                </a:solidFill>
                <a:latin typeface="Helvetica"/>
                <a:cs typeface="Helvetica"/>
              </a:rPr>
              <a:t>Entrevistas y testimonios: </a:t>
            </a:r>
            <a:r>
              <a:rPr lang="es-ES_tradnl" sz="2000" dirty="0" smtClean="0">
                <a:solidFill>
                  <a:srgbClr val="F2F2F2"/>
                </a:solidFill>
                <a:latin typeface="Helvetica"/>
                <a:cs typeface="Helvetica"/>
              </a:rPr>
              <a:t>ejemplos</a:t>
            </a:r>
            <a:endParaRPr lang="en-US" sz="2000" dirty="0"/>
          </a:p>
        </p:txBody>
      </p:sp>
      <p:pic>
        <p:nvPicPr>
          <p:cNvPr id="2" name="Picture 1" descr="teo2.png">
            <a:hlinkClick r:id="rId3"/>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7461" y="1836079"/>
            <a:ext cx="876182" cy="519868"/>
          </a:xfrm>
          <a:prstGeom prst="rect">
            <a:avLst/>
          </a:prstGeom>
        </p:spPr>
      </p:pic>
      <p:pic>
        <p:nvPicPr>
          <p:cNvPr id="5" name="Picture 4" descr="hdt1.png">
            <a:hlinkClick r:id="rId4"/>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7461" y="2492057"/>
            <a:ext cx="876182" cy="516947"/>
          </a:xfrm>
          <a:prstGeom prst="rect">
            <a:avLst/>
          </a:prstGeom>
          <a:solidFill>
            <a:srgbClr val="FFFFFF">
              <a:shade val="85000"/>
            </a:srgbClr>
          </a:solidFill>
          <a:ln w="31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genesis.png">
            <a:hlinkClick r:id="rId2"/>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7461" y="1201749"/>
            <a:ext cx="876182" cy="519868"/>
          </a:xfrm>
          <a:prstGeom prst="rect">
            <a:avLst/>
          </a:prstGeom>
          <a:solidFill>
            <a:srgbClr val="FFFFFF">
              <a:shade val="85000"/>
            </a:srgbClr>
          </a:solidFill>
          <a:ln w="3175"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wik.png">
            <a:hlinkClick r:id="rId5"/>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7461" y="3151281"/>
            <a:ext cx="893663" cy="559780"/>
          </a:xfrm>
          <a:prstGeom prst="rect">
            <a:avLst/>
          </a:prstGeom>
        </p:spPr>
      </p:pic>
      <p:pic>
        <p:nvPicPr>
          <p:cNvPr id="4" name="Picture 3" descr="diseñ.png">
            <a:hlinkClick r:id="rId6"/>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7461" y="3816804"/>
            <a:ext cx="906648" cy="543989"/>
          </a:xfrm>
          <a:prstGeom prst="rect">
            <a:avLst/>
          </a:prstGeom>
        </p:spPr>
      </p:pic>
    </p:spTree>
    <p:extLst>
      <p:ext uri="{BB962C8B-B14F-4D97-AF65-F5344CB8AC3E}">
        <p14:creationId xmlns:p14="http://schemas.microsoft.com/office/powerpoint/2010/main" val="189800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000" dirty="0">
                <a:solidFill>
                  <a:srgbClr val="F2F2F2"/>
                </a:solidFill>
                <a:latin typeface="Helvetica"/>
                <a:cs typeface="Helvetica"/>
              </a:rPr>
              <a:t>Conferencias y clases: consideraciones</a:t>
            </a:r>
          </a:p>
        </p:txBody>
      </p:sp>
      <p:sp>
        <p:nvSpPr>
          <p:cNvPr id="3" name="Content Placeholder 2"/>
          <p:cNvSpPr>
            <a:spLocks noGrp="1"/>
          </p:cNvSpPr>
          <p:nvPr>
            <p:ph idx="1"/>
          </p:nvPr>
        </p:nvSpPr>
        <p:spPr>
          <a:xfrm>
            <a:off x="3049742" y="1096088"/>
            <a:ext cx="5573088" cy="3416455"/>
          </a:xfrm>
        </p:spPr>
        <p:txBody>
          <a:bodyPr>
            <a:noAutofit/>
          </a:bodyPr>
          <a:lstStyle/>
          <a:p>
            <a:pPr marL="457200" lvl="1" indent="0">
              <a:buNone/>
            </a:pPr>
            <a:endParaRPr lang="es-ES_tradnl" sz="1600" dirty="0" smtClean="0"/>
          </a:p>
          <a:p>
            <a:pPr lvl="1"/>
            <a:r>
              <a:rPr lang="es-ES_tradnl" sz="1600" dirty="0" smtClean="0"/>
              <a:t>Las clases o conferencias son quizás las situaciones que tienden a ser grabadas con mayor frecuencia. No obstante, es probablemente el tipo de video –a menos que sea una </a:t>
            </a:r>
            <a:r>
              <a:rPr lang="es-ES_tradnl" sz="1600" i="1" dirty="0" smtClean="0">
                <a:hlinkClick r:id="rId2"/>
              </a:rPr>
              <a:t>TED </a:t>
            </a:r>
            <a:r>
              <a:rPr lang="es-ES_tradnl" sz="1600" i="1" dirty="0" err="1" smtClean="0">
                <a:hlinkClick r:id="rId2"/>
              </a:rPr>
              <a:t>Talk</a:t>
            </a:r>
            <a:r>
              <a:rPr lang="es-ES_tradnl" sz="1600" dirty="0" smtClean="0"/>
              <a:t>– menos atractivo y por ende menos debido en muchos casos a la poca calidad de la toma y del audio y a su extensa duración. </a:t>
            </a:r>
          </a:p>
          <a:p>
            <a:pPr lvl="1"/>
            <a:r>
              <a:rPr lang="es-ES_tradnl" sz="1600" dirty="0" smtClean="0"/>
              <a:t>Para grabar una conferencia se recomienda cuidar el audio principalmente y disponer de las diapositivas del orador. Es importante mencionar que en este tipo de video, la imagen del orador  tiende a ser el elemento menos importante </a:t>
            </a:r>
          </a:p>
        </p:txBody>
      </p:sp>
      <p:sp>
        <p:nvSpPr>
          <p:cNvPr id="7" name="Rectangle 6"/>
          <p:cNvSpPr/>
          <p:nvPr/>
        </p:nvSpPr>
        <p:spPr>
          <a:xfrm>
            <a:off x="925477" y="3886004"/>
            <a:ext cx="2685864" cy="430887"/>
          </a:xfrm>
          <a:prstGeom prst="rect">
            <a:avLst/>
          </a:prstGeom>
        </p:spPr>
        <p:txBody>
          <a:bodyPr wrap="none">
            <a:spAutoFit/>
          </a:bodyPr>
          <a:lstStyle/>
          <a:p>
            <a:r>
              <a:rPr lang="es-ES_tradnl" sz="1100" dirty="0">
                <a:solidFill>
                  <a:schemeClr val="tx1">
                    <a:lumMod val="65000"/>
                    <a:lumOff val="35000"/>
                  </a:schemeClr>
                </a:solidFill>
                <a:latin typeface="Helvetica Light"/>
                <a:cs typeface="Helvetica Light"/>
                <a:hlinkClick r:id="rId3"/>
              </a:rPr>
              <a:t>http://www.uv.mx/personal/albramirez</a:t>
            </a:r>
            <a:r>
              <a:rPr lang="es-ES_tradnl" sz="1100" dirty="0" smtClean="0">
                <a:solidFill>
                  <a:schemeClr val="tx1">
                    <a:lumMod val="65000"/>
                    <a:lumOff val="35000"/>
                  </a:schemeClr>
                </a:solidFill>
                <a:latin typeface="Helvetica Light"/>
                <a:cs typeface="Helvetica Light"/>
                <a:hlinkClick r:id="rId3"/>
              </a:rPr>
              <a:t>/</a:t>
            </a:r>
            <a:endParaRPr lang="es-ES_tradnl" sz="1100" dirty="0" smtClean="0">
              <a:solidFill>
                <a:schemeClr val="tx1">
                  <a:lumMod val="65000"/>
                  <a:lumOff val="35000"/>
                </a:schemeClr>
              </a:solidFill>
              <a:latin typeface="Helvetica Light"/>
              <a:cs typeface="Helvetica Light"/>
            </a:endParaRPr>
          </a:p>
          <a:p>
            <a:r>
              <a:rPr lang="es-ES_tradnl" sz="1100" u="sng" dirty="0" smtClean="0">
                <a:solidFill>
                  <a:schemeClr val="tx1">
                    <a:lumMod val="65000"/>
                    <a:lumOff val="35000"/>
                  </a:schemeClr>
                </a:solidFill>
                <a:latin typeface="Helvetica Light"/>
                <a:cs typeface="Helvetica Light"/>
              </a:rPr>
              <a:t>2011</a:t>
            </a:r>
            <a:r>
              <a:rPr lang="es-ES_tradnl" sz="1100" u="sng" dirty="0">
                <a:solidFill>
                  <a:schemeClr val="tx1">
                    <a:lumMod val="65000"/>
                    <a:lumOff val="35000"/>
                  </a:schemeClr>
                </a:solidFill>
                <a:latin typeface="Helvetica Light"/>
                <a:cs typeface="Helvetica Light"/>
              </a:rPr>
              <a:t>/10/28/</a:t>
            </a:r>
            <a:r>
              <a:rPr lang="es-ES_tradnl" sz="1100" u="sng" dirty="0" err="1">
                <a:solidFill>
                  <a:schemeClr val="tx1">
                    <a:lumMod val="65000"/>
                    <a:lumOff val="35000"/>
                  </a:schemeClr>
                </a:solidFill>
                <a:latin typeface="Helvetica Light"/>
                <a:cs typeface="Helvetica Light"/>
              </a:rPr>
              <a:t>grabacion</a:t>
            </a:r>
            <a:r>
              <a:rPr lang="es-ES_tradnl" sz="1100" u="sng" dirty="0">
                <a:solidFill>
                  <a:schemeClr val="tx1">
                    <a:lumMod val="65000"/>
                    <a:lumOff val="35000"/>
                  </a:schemeClr>
                </a:solidFill>
                <a:latin typeface="Helvetica Light"/>
                <a:cs typeface="Helvetica Light"/>
              </a:rPr>
              <a:t>-de-conferencias/</a:t>
            </a:r>
            <a:endParaRPr lang="en-US" sz="1100" u="sng" dirty="0">
              <a:solidFill>
                <a:schemeClr val="tx1">
                  <a:lumMod val="65000"/>
                  <a:lumOff val="35000"/>
                </a:schemeClr>
              </a:solidFill>
              <a:latin typeface="Helvetica Light"/>
              <a:cs typeface="Helvetica Light"/>
            </a:endParaRPr>
          </a:p>
        </p:txBody>
      </p:sp>
      <p:grpSp>
        <p:nvGrpSpPr>
          <p:cNvPr id="6" name="Group 5"/>
          <p:cNvGrpSpPr/>
          <p:nvPr/>
        </p:nvGrpSpPr>
        <p:grpSpPr>
          <a:xfrm>
            <a:off x="1018435" y="1316194"/>
            <a:ext cx="2357169" cy="2561457"/>
            <a:chOff x="1018435" y="1316194"/>
            <a:chExt cx="2357169" cy="2561457"/>
          </a:xfrm>
        </p:grpSpPr>
        <p:sp>
          <p:nvSpPr>
            <p:cNvPr id="5" name="Rectangle 4"/>
            <p:cNvSpPr/>
            <p:nvPr/>
          </p:nvSpPr>
          <p:spPr>
            <a:xfrm>
              <a:off x="2116717" y="2021548"/>
              <a:ext cx="838047" cy="7084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hlinkClick r:id="rId4"/>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8435" y="1316194"/>
              <a:ext cx="2357169" cy="2561457"/>
            </a:xfrm>
            <a:prstGeom prst="rect">
              <a:avLst/>
            </a:prstGeom>
          </p:spPr>
        </p:pic>
      </p:grpSp>
    </p:spTree>
    <p:extLst>
      <p:ext uri="{BB962C8B-B14F-4D97-AF65-F5344CB8AC3E}">
        <p14:creationId xmlns:p14="http://schemas.microsoft.com/office/powerpoint/2010/main" val="202809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110" y="970781"/>
            <a:ext cx="6475477" cy="3447978"/>
          </a:xfrm>
        </p:spPr>
        <p:txBody>
          <a:bodyPr>
            <a:noAutofit/>
          </a:bodyPr>
          <a:lstStyle/>
          <a:p>
            <a:pPr marL="457200" lvl="1" indent="0">
              <a:buNone/>
            </a:pPr>
            <a:endParaRPr lang="es-ES_tradnl" sz="1400" dirty="0" smtClean="0"/>
          </a:p>
          <a:p>
            <a:pPr marL="457200" lvl="1" indent="0">
              <a:buNone/>
            </a:pPr>
            <a:r>
              <a:rPr lang="es-ES_tradnl" sz="1300" dirty="0" smtClean="0"/>
              <a:t>Saberes Digitales (conferencia en Campus </a:t>
            </a:r>
            <a:r>
              <a:rPr lang="es-ES_tradnl" sz="1300" i="1" dirty="0" err="1" smtClean="0"/>
              <a:t>Party</a:t>
            </a:r>
            <a:r>
              <a:rPr lang="es-ES_tradnl" sz="1300" dirty="0" smtClean="0"/>
              <a:t> México, 2014)</a:t>
            </a:r>
          </a:p>
          <a:p>
            <a:pPr marL="457200" lvl="1" indent="0">
              <a:buNone/>
            </a:pPr>
            <a:r>
              <a:rPr lang="es-ES_tradnl" sz="1300" dirty="0" smtClean="0"/>
              <a:t>(grabado con equipo profesional)</a:t>
            </a:r>
          </a:p>
          <a:p>
            <a:pPr marL="457200" lvl="1" indent="0">
              <a:buNone/>
            </a:pPr>
            <a:r>
              <a:rPr lang="es-ES_tradnl" sz="1200" dirty="0" smtClean="0">
                <a:hlinkClick r:id="rId2"/>
              </a:rPr>
              <a:t>https://www.youtube.com/watch?v=rkTJ58qU13Y</a:t>
            </a:r>
            <a:r>
              <a:rPr lang="es-ES_tradnl" sz="1200" dirty="0" smtClean="0"/>
              <a:t> </a:t>
            </a:r>
          </a:p>
          <a:p>
            <a:pPr marL="457200" lvl="1" indent="0">
              <a:buNone/>
            </a:pPr>
            <a:endParaRPr lang="es-ES_tradnl" sz="600" dirty="0" smtClean="0"/>
          </a:p>
          <a:p>
            <a:pPr marL="457200" lvl="1" indent="0">
              <a:buNone/>
            </a:pPr>
            <a:r>
              <a:rPr lang="es-ES_tradnl" sz="1300" i="1" dirty="0" smtClean="0"/>
              <a:t>Digital </a:t>
            </a:r>
            <a:r>
              <a:rPr lang="es-ES_tradnl" sz="1300" i="1" dirty="0" err="1" smtClean="0"/>
              <a:t>Knowledge</a:t>
            </a:r>
            <a:r>
              <a:rPr lang="es-ES_tradnl" sz="1300" i="1" dirty="0" smtClean="0"/>
              <a:t> </a:t>
            </a:r>
            <a:r>
              <a:rPr lang="es-ES_tradnl" sz="1300" dirty="0" smtClean="0"/>
              <a:t>(conferencia en Lancaster, UK, 2014)</a:t>
            </a:r>
          </a:p>
          <a:p>
            <a:pPr marL="457200" lvl="1" indent="0">
              <a:buNone/>
            </a:pPr>
            <a:r>
              <a:rPr lang="es-ES_tradnl" sz="1300" dirty="0" smtClean="0"/>
              <a:t>(grabado por el departamento de multimedia)</a:t>
            </a:r>
          </a:p>
          <a:p>
            <a:pPr marL="457200" lvl="1" indent="0">
              <a:buNone/>
            </a:pPr>
            <a:r>
              <a:rPr lang="es-ES_tradnl" sz="1200" dirty="0" smtClean="0">
                <a:hlinkClick r:id="rId3"/>
              </a:rPr>
              <a:t>http://dtu-panopto.lancs.ac.uk/Panopto/Pages/Viewer.aspx?id=c819b3ab-8e53-429f-b411-6accc2370dd4</a:t>
            </a:r>
            <a:r>
              <a:rPr lang="es-ES_tradnl" sz="1200" dirty="0" smtClean="0"/>
              <a:t>  </a:t>
            </a:r>
          </a:p>
          <a:p>
            <a:pPr marL="457200" lvl="1" indent="0">
              <a:buNone/>
            </a:pPr>
            <a:endParaRPr lang="es-ES_tradnl" sz="600" dirty="0" smtClean="0"/>
          </a:p>
          <a:p>
            <a:pPr marL="457200" lvl="1" indent="0">
              <a:buNone/>
            </a:pPr>
            <a:r>
              <a:rPr lang="es-ES_tradnl" sz="1300" i="1" dirty="0" err="1" smtClean="0"/>
              <a:t>The</a:t>
            </a:r>
            <a:r>
              <a:rPr lang="es-ES_tradnl" sz="1300" i="1" dirty="0" smtClean="0"/>
              <a:t> new and </a:t>
            </a:r>
            <a:r>
              <a:rPr lang="es-ES_tradnl" sz="1300" i="1" dirty="0" err="1" smtClean="0"/>
              <a:t>old</a:t>
            </a:r>
            <a:r>
              <a:rPr lang="es-ES_tradnl" sz="1300" i="1" dirty="0" smtClean="0"/>
              <a:t> </a:t>
            </a:r>
            <a:r>
              <a:rPr lang="es-ES_tradnl" sz="1300" i="1" dirty="0" err="1" smtClean="0"/>
              <a:t>digitals</a:t>
            </a:r>
            <a:r>
              <a:rPr lang="es-ES_tradnl" sz="1300" i="1" dirty="0" smtClean="0"/>
              <a:t> debate </a:t>
            </a:r>
            <a:r>
              <a:rPr lang="es-ES_tradnl" sz="1300" dirty="0" smtClean="0"/>
              <a:t>(conferencia en Montreal, 2015)</a:t>
            </a:r>
          </a:p>
          <a:p>
            <a:pPr marL="457200" lvl="1" indent="0">
              <a:buNone/>
            </a:pPr>
            <a:r>
              <a:rPr lang="es-ES_tradnl" sz="1300" dirty="0" smtClean="0"/>
              <a:t>(audio y diapositivas)</a:t>
            </a:r>
          </a:p>
          <a:p>
            <a:pPr marL="457200" lvl="1" indent="0">
              <a:buNone/>
            </a:pPr>
            <a:r>
              <a:rPr lang="es-ES_tradnl" sz="1200" dirty="0" smtClean="0">
                <a:hlinkClick r:id="rId4"/>
              </a:rPr>
              <a:t>http://www.239productions.co.uk/Montreal_cut1.mp4</a:t>
            </a:r>
            <a:endParaRPr lang="es-ES_tradnl" sz="1200" dirty="0" smtClean="0"/>
          </a:p>
          <a:p>
            <a:pPr marL="457200" lvl="1" indent="0">
              <a:buNone/>
            </a:pPr>
            <a:r>
              <a:rPr lang="es-ES_tradnl" sz="600" dirty="0" smtClean="0"/>
              <a:t> </a:t>
            </a:r>
          </a:p>
          <a:p>
            <a:pPr marL="457200" lvl="1" indent="0">
              <a:buNone/>
            </a:pPr>
            <a:endParaRPr lang="es-ES_tradnl" sz="200" dirty="0" smtClean="0"/>
          </a:p>
          <a:p>
            <a:pPr marL="457200" lvl="1" indent="0">
              <a:buNone/>
            </a:pPr>
            <a:r>
              <a:rPr lang="es-ES_tradnl" sz="1300" dirty="0" smtClean="0"/>
              <a:t>Capital Tecnológico (fragmento de clase, 2013)</a:t>
            </a:r>
          </a:p>
          <a:p>
            <a:pPr marL="457200" lvl="1" indent="0">
              <a:buNone/>
            </a:pPr>
            <a:r>
              <a:rPr lang="fi-FI" sz="1200" dirty="0">
                <a:hlinkClick r:id="rId5"/>
              </a:rPr>
              <a:t>https://youtu.be/</a:t>
            </a:r>
            <a:r>
              <a:rPr lang="fi-FI" sz="1200" dirty="0" smtClean="0">
                <a:hlinkClick r:id="rId5"/>
              </a:rPr>
              <a:t>InmMB0Ftm3k</a:t>
            </a:r>
            <a:r>
              <a:rPr lang="fi-FI" sz="1200" dirty="0" smtClean="0"/>
              <a:t> </a:t>
            </a:r>
            <a:endParaRPr lang="es-ES_tradnl" sz="1200" dirty="0" smtClean="0"/>
          </a:p>
          <a:p>
            <a:endParaRPr lang="es-ES_tradnl" sz="1400" dirty="0" smtClean="0"/>
          </a:p>
        </p:txBody>
      </p:sp>
      <p:sp>
        <p:nvSpPr>
          <p:cNvPr id="14" name="Title 1"/>
          <p:cNvSpPr>
            <a:spLocks noGrp="1"/>
          </p:cNvSpPr>
          <p:nvPr>
            <p:ph type="title"/>
          </p:nvPr>
        </p:nvSpPr>
        <p:spPr/>
        <p:txBody>
          <a:bodyPr>
            <a:normAutofit/>
          </a:bodyPr>
          <a:lstStyle/>
          <a:p>
            <a:r>
              <a:rPr lang="es-ES_tradnl" sz="2000" dirty="0">
                <a:solidFill>
                  <a:srgbClr val="F2F2F2"/>
                </a:solidFill>
                <a:latin typeface="Helvetica"/>
                <a:cs typeface="Helvetica"/>
              </a:rPr>
              <a:t>Conferencias y clases: ejemplos</a:t>
            </a:r>
          </a:p>
        </p:txBody>
      </p:sp>
      <p:pic>
        <p:nvPicPr>
          <p:cNvPr id="4" name="Picture 3" descr="cpmx.png">
            <a:hlinkClick r:id="rId2"/>
          </p:cNvPr>
          <p:cNvPicPr>
            <a:picLocks noChangeAspect="1"/>
          </p:cNvPicPr>
          <p:nvPr/>
        </p:nvPicPr>
        <p:blipFill rotWithShape="1">
          <a:blip r:embed="rId6" cstate="print">
            <a:extLst>
              <a:ext uri="{28A0092B-C50C-407E-A947-70E740481C1C}">
                <a14:useLocalDpi xmlns:a14="http://schemas.microsoft.com/office/drawing/2010/main"/>
              </a:ext>
            </a:extLst>
          </a:blip>
          <a:srcRect t="-1469"/>
          <a:stretch/>
        </p:blipFill>
        <p:spPr>
          <a:xfrm>
            <a:off x="928734" y="1287926"/>
            <a:ext cx="900465" cy="603038"/>
          </a:xfrm>
          <a:prstGeom prst="rect">
            <a:avLst/>
          </a:prstGeom>
        </p:spPr>
      </p:pic>
      <p:pic>
        <p:nvPicPr>
          <p:cNvPr id="2" name="Picture 1" descr="lancs1.png">
            <a:hlinkClick r:id="rId3"/>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734" y="2128932"/>
            <a:ext cx="900465" cy="528273"/>
          </a:xfrm>
          <a:prstGeom prst="rect">
            <a:avLst/>
          </a:prstGeom>
        </p:spPr>
      </p:pic>
      <p:pic>
        <p:nvPicPr>
          <p:cNvPr id="7" name="Picture 6" descr="mike.png">
            <a:hlinkClick r:id="rId4"/>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3612" y="3009949"/>
            <a:ext cx="947969" cy="584112"/>
          </a:xfrm>
          <a:prstGeom prst="rect">
            <a:avLst/>
          </a:prstGeom>
          <a:solidFill>
            <a:srgbClr val="FFFFFF">
              <a:shade val="85000"/>
            </a:srgbClr>
          </a:solidFill>
          <a:ln w="3175" cap="sq" cmpd="sng">
            <a:solidFill>
              <a:srgbClr val="4F81B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casill.png">
            <a:hlinkClick r:id="rId5"/>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3612" y="3834414"/>
            <a:ext cx="935587" cy="564471"/>
          </a:xfrm>
          <a:prstGeom prst="rect">
            <a:avLst/>
          </a:prstGeom>
        </p:spPr>
      </p:pic>
    </p:spTree>
    <p:extLst>
      <p:ext uri="{BB962C8B-B14F-4D97-AF65-F5344CB8AC3E}">
        <p14:creationId xmlns:p14="http://schemas.microsoft.com/office/powerpoint/2010/main" val="384219580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3052</TotalTime>
  <Words>2361</Words>
  <Application>Microsoft Macintosh PowerPoint</Application>
  <PresentationFormat>On-screen Show (16:9)</PresentationFormat>
  <Paragraphs>314</Paragraphs>
  <Slides>41</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41</vt:i4>
      </vt:variant>
    </vt:vector>
  </HeadingPairs>
  <TitlesOfParts>
    <vt:vector size="43" baseType="lpstr">
      <vt:lpstr>Office Theme</vt:lpstr>
      <vt:lpstr>\\localhost\Users\armartinell\Documents\0 cursos\Curso de Video\Document15!OLE_LINK1</vt:lpstr>
      <vt:lpstr>Producción de Video Educativo</vt:lpstr>
      <vt:lpstr>Producción de Video Educativo</vt:lpstr>
      <vt:lpstr>Tipos de video en el aula</vt:lpstr>
      <vt:lpstr>Tipos de video en el aula</vt:lpstr>
      <vt:lpstr>Tipos de video en el aula</vt:lpstr>
      <vt:lpstr>Entrevistas y testimonios: consideraciones</vt:lpstr>
      <vt:lpstr>Entrevistas y testimonios: ejemplos</vt:lpstr>
      <vt:lpstr>Conferencias y clases: consideraciones</vt:lpstr>
      <vt:lpstr>Conferencias y clases: ejemplos</vt:lpstr>
      <vt:lpstr>Explicaciones a la cámara: consideraciones</vt:lpstr>
      <vt:lpstr>Explicaciones a la cámara: ejemplos</vt:lpstr>
      <vt:lpstr>Experimentos y demostraciones: consideraciones</vt:lpstr>
      <vt:lpstr>Experimentos y demostraciones: ejemplos</vt:lpstr>
      <vt:lpstr>Aspectos, paisajes, beauty shots: consideraciones </vt:lpstr>
      <vt:lpstr>Aspectos, paisajes, beauty shots: ejemplos</vt:lpstr>
      <vt:lpstr>Actuaciones y dramatizaciones: consideraciones </vt:lpstr>
      <vt:lpstr>Actuaciones y dramatizaciones: ejemplos</vt:lpstr>
      <vt:lpstr>Animación: consideraciones </vt:lpstr>
      <vt:lpstr>Animación: ejemplos</vt:lpstr>
      <vt:lpstr>Producción de Video Educativo</vt:lpstr>
      <vt:lpstr>Planeación de la producción</vt:lpstr>
      <vt:lpstr>Planeación de la producción</vt:lpstr>
      <vt:lpstr>Producción de Video Educativo</vt:lpstr>
      <vt:lpstr>Filmación</vt:lpstr>
      <vt:lpstr>Encuadres</vt:lpstr>
      <vt:lpstr>Encuadres</vt:lpstr>
      <vt:lpstr>Encuadres</vt:lpstr>
      <vt:lpstr>Estabilización de la imagen</vt:lpstr>
      <vt:lpstr>Cuidado del audio</vt:lpstr>
      <vt:lpstr>Control de luz</vt:lpstr>
      <vt:lpstr>Control de luz</vt:lpstr>
      <vt:lpstr>Uso de lentes</vt:lpstr>
      <vt:lpstr>Filmación: Expectativa </vt:lpstr>
      <vt:lpstr>Filmación: Realidad</vt:lpstr>
      <vt:lpstr>Filmación: Realidad</vt:lpstr>
      <vt:lpstr>Filmación: Realidad</vt:lpstr>
      <vt:lpstr>Filmación: Realidad</vt:lpstr>
      <vt:lpstr>Edición</vt:lpstr>
      <vt:lpstr>Entorno de Edición</vt:lpstr>
      <vt:lpstr>Distribución</vt:lpstr>
      <vt:lpstr>Producción de Video Educativo</vt:lpstr>
    </vt:vector>
  </TitlesOfParts>
  <Company>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 Name</dc:creator>
  <cp:lastModifiedBy>No Name</cp:lastModifiedBy>
  <cp:revision>278</cp:revision>
  <dcterms:created xsi:type="dcterms:W3CDTF">2015-07-29T23:40:22Z</dcterms:created>
  <dcterms:modified xsi:type="dcterms:W3CDTF">2016-09-04T19:38:49Z</dcterms:modified>
</cp:coreProperties>
</file>