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3" r:id="rId3"/>
    <p:sldId id="258" r:id="rId4"/>
    <p:sldId id="270" r:id="rId5"/>
    <p:sldId id="259" r:id="rId6"/>
    <p:sldId id="260" r:id="rId7"/>
    <p:sldId id="261" r:id="rId8"/>
    <p:sldId id="264" r:id="rId9"/>
    <p:sldId id="262" r:id="rId10"/>
    <p:sldId id="269" r:id="rId11"/>
    <p:sldId id="268" r:id="rId12"/>
    <p:sldId id="266" r:id="rId13"/>
    <p:sldId id="271" r:id="rId14"/>
    <p:sldId id="265" r:id="rId15"/>
    <p:sldId id="263" r:id="rId16"/>
    <p:sldId id="272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05" autoAdjust="0"/>
  </p:normalViewPr>
  <p:slideViewPr>
    <p:cSldViewPr snapToGrid="0" snapToObjects="1">
      <p:cViewPr varScale="1">
        <p:scale>
          <a:sx n="92" d="100"/>
          <a:sy n="92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41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19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09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9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36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41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3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11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04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slide" Target="../slides/slide1.xm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7517" y="640080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0983CE-E81C-DA4E-87B7-88804F4E101C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2910" y="649224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1" y="649224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55993D6-516C-0D40-84FC-C932F34B4012}" type="datetimeFigureOut">
              <a:rPr lang="en-US" smtClean="0">
                <a:solidFill>
                  <a:srgbClr val="DFDCB7"/>
                </a:solidFill>
                <a:latin typeface="Calibri"/>
              </a:rPr>
              <a:pPr/>
              <a:t>25/10/16</a:t>
            </a:fld>
            <a:endParaRPr lang="en-US">
              <a:solidFill>
                <a:srgbClr val="DFDCB7"/>
              </a:solidFill>
              <a:latin typeface="Calibri"/>
            </a:endParaRPr>
          </a:p>
        </p:txBody>
      </p:sp>
      <p:pic>
        <p:nvPicPr>
          <p:cNvPr id="9" name="Picture 8" descr="reportes saberes digitales - portada.png"/>
          <p:cNvPicPr>
            <a:picLocks noChangeAspect="1"/>
          </p:cNvPicPr>
          <p:nvPr userDrawn="1"/>
        </p:nvPicPr>
        <p:blipFill>
          <a:blip r:embed="rId1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01"/>
            <a:ext cx="9144000" cy="66492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24757" y="6474862"/>
            <a:ext cx="12209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500" dirty="0" smtClean="0">
                <a:hlinkClick r:id="rId14" action="ppaction://hlinksldjump"/>
              </a:rPr>
              <a:t>@armartinell </a:t>
            </a:r>
            <a:endParaRPr lang="es-ES" sz="150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62477" y="6537008"/>
            <a:ext cx="317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0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lbramirez@uv.m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tic.org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mx/personal/albramirez/2013/01/24/produccion_multimedia/" TargetMode="External"/><Relationship Id="rId4" Type="http://schemas.openxmlformats.org/officeDocument/2006/relationships/hyperlink" Target="http://www.uv.mx/personal/albramirez/2016/06/06/recursos/" TargetMode="External"/><Relationship Id="rId5" Type="http://schemas.openxmlformats.org/officeDocument/2006/relationships/hyperlink" Target="http://www.uv.mx/personal/albramirez/2016/07/04/apps/" TargetMode="External"/><Relationship Id="rId6" Type="http://schemas.openxmlformats.org/officeDocument/2006/relationships/hyperlink" Target="http://www.uv.mx/personal/albramirez/2016/10/25/videos_hdt/" TargetMode="External"/><Relationship Id="rId7" Type="http://schemas.openxmlformats.org/officeDocument/2006/relationships/hyperlink" Target="http://www.uv.mx/personal/albramirez/2015/07/31/curso-de-video/" TargetMode="External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hyperlink" Target="http://www.uv.mx/blogs/brechadigital/hdt/" TargetMode="External"/><Relationship Id="rId6" Type="http://schemas.openxmlformats.org/officeDocument/2006/relationships/hyperlink" Target="http://www.uv.mx/personal/albramirez/2015/10/31/librogenesisticuv2015/" TargetMode="External"/><Relationship Id="rId7" Type="http://schemas.openxmlformats.org/officeDocument/2006/relationships/hyperlink" Target="https://youtu.be/6w1Wni1Lreg?list=PLMoMwkqPkBw2It2SbiTtIZGBUEcDQI4Jx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v.mx/mev/" TargetMode="Externa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lbramirez@uv.m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lbramirez@uv.mx" TargetMode="Externa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uv.mx/blogs/elespia/descarga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mx/blogs/elespia/descargas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uv.mx/blogs/elespia/descarga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at.aexiuv.com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v.mx/blogs/brechadigit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hyperlink" Target="https://youtu.be/zYlqdG_-8hE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hyperlink" Target="https://www.youtube.com/watch?v=zYlqdG_-8h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v.mx/blogs/brechadigita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hyperlink" Target="http://www.uv.mx/personal/albramirez/files/2015/03/HdT3_taller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hyperlink" Target="http://www.uv.mx/personal/albramirez/2015/03/17/wikipediaellauv/" TargetMode="External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01529"/>
            <a:ext cx="7543800" cy="2177693"/>
          </a:xfrm>
        </p:spPr>
        <p:txBody>
          <a:bodyPr/>
          <a:lstStyle/>
          <a:p>
            <a:pPr algn="ctr"/>
            <a:r>
              <a:rPr lang="es-ES_tradnl" sz="5000" i="1" dirty="0" smtClean="0"/>
              <a:t>Computación </a:t>
            </a:r>
            <a:r>
              <a:rPr lang="es-ES_tradnl" sz="5000" i="1" dirty="0"/>
              <a:t>aplicada a la educación: Proyectos de investigación y desarrollo</a:t>
            </a:r>
            <a:r>
              <a:rPr lang="es-ES_tradnl" sz="5000" dirty="0"/>
              <a:t> </a:t>
            </a:r>
            <a:endParaRPr lang="es-ES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4289085"/>
            <a:ext cx="7284053" cy="1371281"/>
          </a:xfrm>
        </p:spPr>
        <p:txBody>
          <a:bodyPr>
            <a:normAutofit/>
          </a:bodyPr>
          <a:lstStyle/>
          <a:p>
            <a:pPr algn="r"/>
            <a:r>
              <a:rPr lang="es-ES" sz="3200" dirty="0" smtClean="0"/>
              <a:t>Dr. Alberto Ramírez Martinell</a:t>
            </a:r>
          </a:p>
          <a:p>
            <a:pPr algn="r"/>
            <a:r>
              <a:rPr lang="es-ES" sz="2100" dirty="0" smtClean="0">
                <a:hlinkClick r:id="rId2"/>
              </a:rPr>
              <a:t>albramirez@</a:t>
            </a:r>
            <a:r>
              <a:rPr lang="es-ES" sz="2100" dirty="0" smtClean="0">
                <a:hlinkClick r:id="rId2"/>
              </a:rPr>
              <a:t>uv.mx</a:t>
            </a:r>
            <a:endParaRPr lang="es-ES" sz="2100" dirty="0" smtClean="0"/>
          </a:p>
          <a:p>
            <a:pPr algn="r"/>
            <a:r>
              <a:rPr lang="es-ES" sz="2100" dirty="0" smtClean="0">
                <a:hlinkClick r:id="" action="ppaction://noaction"/>
              </a:rPr>
              <a:t>@armartinell </a:t>
            </a:r>
            <a:endParaRPr lang="es-ES" sz="2100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864606" y="5853634"/>
            <a:ext cx="697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>
                <a:solidFill>
                  <a:schemeClr val="bg1">
                    <a:lumMod val="50000"/>
                  </a:schemeClr>
                </a:solidFill>
              </a:rPr>
              <a:t>V Foro de Divulgación Científica en Ciencias de la Computación</a:t>
            </a:r>
            <a:endParaRPr lang="es-E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Universidad Octubre, 2016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800" dirty="0" smtClean="0"/>
              <a:t>Sociedad Civil</a:t>
            </a:r>
            <a:endParaRPr lang="es-ES_tradnl" sz="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187678"/>
            <a:ext cx="2680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o-RO" sz="2000" dirty="0">
                <a:hlinkClick r:id="rId3"/>
              </a:rPr>
              <a:t>http://socialtic.org</a:t>
            </a:r>
            <a:r>
              <a:rPr lang="ro-RO" sz="2000" dirty="0" smtClean="0">
                <a:hlinkClick r:id="rId3"/>
              </a:rPr>
              <a:t>/</a:t>
            </a:r>
            <a:endParaRPr lang="ro-RO" sz="2000" dirty="0" smtClean="0"/>
          </a:p>
          <a:p>
            <a:pPr marL="342900" indent="-342900">
              <a:buFont typeface="Arial"/>
              <a:buChar char="•"/>
            </a:pPr>
            <a:r>
              <a:rPr lang="ro-RO" sz="2000" dirty="0" smtClean="0"/>
              <a:t>@socialtic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58" y="1094307"/>
            <a:ext cx="4107032" cy="410703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99375" y="1431148"/>
            <a:ext cx="4526398" cy="412145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_tradnl" sz="1800" dirty="0" err="1"/>
              <a:t>SocialTIC</a:t>
            </a:r>
            <a:r>
              <a:rPr lang="es-ES_tradnl" sz="1800" dirty="0"/>
              <a:t> es una organización sin fines de lucro dedicada a la investigación, formación, acompañamiento y promoción de la tecnología de información y comunicación (TIC) para fines sociales. </a:t>
            </a:r>
            <a:r>
              <a:rPr lang="es-ES_tradnl" sz="1800" dirty="0" smtClean="0"/>
              <a:t>Sus principales áreas de acción son:</a:t>
            </a:r>
          </a:p>
          <a:p>
            <a:pPr marL="114300" indent="0">
              <a:buNone/>
            </a:pPr>
            <a:endParaRPr lang="es-ES_tradnl" sz="1800" dirty="0" smtClean="0"/>
          </a:p>
          <a:p>
            <a:r>
              <a:rPr lang="es-ES_tradnl" sz="1800" dirty="0" smtClean="0"/>
              <a:t>Activismo </a:t>
            </a:r>
            <a:r>
              <a:rPr lang="es-ES_tradnl" sz="1800" dirty="0"/>
              <a:t>Digital para la Incidencia (</a:t>
            </a:r>
            <a:r>
              <a:rPr lang="es-ES_tradnl" sz="1800" dirty="0" err="1"/>
              <a:t>Infoactivismo</a:t>
            </a:r>
            <a:r>
              <a:rPr lang="es-ES_tradnl" sz="1800" dirty="0"/>
              <a:t>) </a:t>
            </a:r>
          </a:p>
          <a:p>
            <a:r>
              <a:rPr lang="es-ES_tradnl" sz="1800" dirty="0"/>
              <a:t>Seguridad y Privacidad Digital</a:t>
            </a:r>
          </a:p>
          <a:p>
            <a:r>
              <a:rPr lang="es-ES_tradnl" sz="1800" dirty="0"/>
              <a:t>Manejo y Visualización de Datos</a:t>
            </a:r>
            <a:endParaRPr lang="en-US" sz="1800" dirty="0"/>
          </a:p>
          <a:p>
            <a:pPr marL="114300" indent="0">
              <a:buNone/>
            </a:pPr>
            <a:endParaRPr lang="es-ES_tradnl" sz="1800" dirty="0" smtClean="0"/>
          </a:p>
          <a:p>
            <a:pPr marL="1143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949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68573" cy="1143000"/>
          </a:xfrm>
        </p:spPr>
        <p:txBody>
          <a:bodyPr/>
          <a:lstStyle/>
          <a:p>
            <a:r>
              <a:rPr lang="es-ES_tradnl" sz="3000" dirty="0" smtClean="0"/>
              <a:t>Producción Multimedia</a:t>
            </a:r>
            <a:endParaRPr lang="es-ES_tradnl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8" y="4798984"/>
            <a:ext cx="8325365" cy="157772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_tradnl" sz="1600" dirty="0" smtClean="0"/>
              <a:t>Libros: </a:t>
            </a:r>
            <a:r>
              <a:rPr lang="es-ES_tradnl" sz="1600" dirty="0" smtClean="0">
                <a:hlinkClick r:id="rId3"/>
              </a:rPr>
              <a:t>http</a:t>
            </a:r>
            <a:r>
              <a:rPr lang="es-ES_tradnl" sz="1600" dirty="0">
                <a:hlinkClick r:id="rId3"/>
              </a:rPr>
              <a:t>://www.uv.mx/personal/albramirez/2013/01/24/produccion_multimedia</a:t>
            </a:r>
            <a:r>
              <a:rPr lang="es-ES_tradnl" sz="1600" dirty="0" smtClean="0">
                <a:hlinkClick r:id="rId3"/>
              </a:rPr>
              <a:t>/</a:t>
            </a:r>
            <a:endParaRPr lang="es-ES_tradnl" sz="1600" dirty="0" smtClean="0"/>
          </a:p>
          <a:p>
            <a:pPr marL="114300" indent="0">
              <a:buNone/>
            </a:pPr>
            <a:r>
              <a:rPr lang="es-ES_tradnl" sz="1600" dirty="0"/>
              <a:t>Recursos: </a:t>
            </a:r>
            <a:r>
              <a:rPr lang="es-ES_tradnl" sz="1600" dirty="0">
                <a:hlinkClick r:id="rId4"/>
              </a:rPr>
              <a:t>http://www.uv.mx/personal/albramirez/2016/06/06/recursos</a:t>
            </a:r>
            <a:r>
              <a:rPr lang="es-ES_tradnl" sz="1600" dirty="0" smtClean="0">
                <a:hlinkClick r:id="rId4"/>
              </a:rPr>
              <a:t>/</a:t>
            </a:r>
            <a:endParaRPr lang="es-ES_tradnl" sz="1600" dirty="0" smtClean="0"/>
          </a:p>
          <a:p>
            <a:pPr marL="114300" indent="0">
              <a:buNone/>
            </a:pPr>
            <a:r>
              <a:rPr lang="es-ES_tradnl" sz="1600" dirty="0" smtClean="0"/>
              <a:t>Apps:  </a:t>
            </a:r>
            <a:r>
              <a:rPr lang="de-DE" sz="1600" dirty="0">
                <a:hlinkClick r:id="rId5"/>
              </a:rPr>
              <a:t>http://www.uv.mx/personal/albramirez/2016/07/04/apps</a:t>
            </a:r>
            <a:r>
              <a:rPr lang="de-DE" sz="1600" dirty="0" smtClean="0">
                <a:hlinkClick r:id="rId5"/>
              </a:rPr>
              <a:t>/</a:t>
            </a:r>
            <a:endParaRPr lang="de-DE" sz="1600" dirty="0" smtClean="0"/>
          </a:p>
          <a:p>
            <a:pPr marL="114300" indent="0">
              <a:buNone/>
            </a:pPr>
            <a:r>
              <a:rPr lang="de-DE" sz="1600" dirty="0"/>
              <a:t>Videos: </a:t>
            </a:r>
            <a:r>
              <a:rPr lang="de-DE" sz="1600" dirty="0">
                <a:hlinkClick r:id="rId6"/>
              </a:rPr>
              <a:t>http://www.uv.mx/personal/albramirez/2016/10/25/videos_hdt</a:t>
            </a:r>
            <a:r>
              <a:rPr lang="de-DE" sz="1600" dirty="0" smtClean="0">
                <a:hlinkClick r:id="rId6"/>
              </a:rPr>
              <a:t>/</a:t>
            </a:r>
            <a:r>
              <a:rPr lang="de-DE" sz="1600" dirty="0" smtClean="0"/>
              <a:t> </a:t>
            </a:r>
            <a:endParaRPr lang="de-DE" sz="1600" dirty="0" smtClean="0"/>
          </a:p>
          <a:p>
            <a:pPr marL="114300" indent="0">
              <a:buNone/>
            </a:pPr>
            <a:r>
              <a:rPr lang="de-DE" sz="1600" dirty="0" err="1" smtClean="0"/>
              <a:t>Producci</a:t>
            </a:r>
            <a:r>
              <a:rPr lang="de-DE" sz="1600" dirty="0" err="1" smtClean="0"/>
              <a:t>ón</a:t>
            </a:r>
            <a:r>
              <a:rPr lang="de-DE" sz="1600" dirty="0" smtClean="0"/>
              <a:t> de </a:t>
            </a:r>
            <a:r>
              <a:rPr lang="de-DE" sz="1600" dirty="0" err="1" smtClean="0"/>
              <a:t>video</a:t>
            </a:r>
            <a:r>
              <a:rPr lang="de-DE" sz="1600" dirty="0" smtClean="0"/>
              <a:t>: </a:t>
            </a:r>
            <a:r>
              <a:rPr lang="es-ES_tradnl" sz="1600" dirty="0">
                <a:hlinkClick r:id="rId7"/>
              </a:rPr>
              <a:t>http://www.uv.mx/personal/albramirez/2015/07/31/curso-de-video</a:t>
            </a:r>
            <a:r>
              <a:rPr lang="es-ES_tradnl" sz="1600" dirty="0" smtClean="0">
                <a:hlinkClick r:id="rId7"/>
              </a:rPr>
              <a:t>/</a:t>
            </a:r>
            <a:r>
              <a:rPr lang="es-ES_tradnl" sz="1600" dirty="0" smtClean="0"/>
              <a:t> </a:t>
            </a:r>
            <a:endParaRPr lang="es-ES_tradnl" sz="1600" dirty="0"/>
          </a:p>
          <a:p>
            <a:pPr marL="114300" indent="0">
              <a:buNone/>
            </a:pPr>
            <a:endParaRPr lang="en-US" sz="1600" dirty="0"/>
          </a:p>
        </p:txBody>
      </p:sp>
      <p:pic>
        <p:nvPicPr>
          <p:cNvPr id="5" name="Picture 4" descr="Captura de pantalla 2016-10-25 a las 11.56.4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5" y="1294013"/>
            <a:ext cx="5383842" cy="3285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l="16172"/>
          <a:stretch/>
        </p:blipFill>
        <p:spPr>
          <a:xfrm>
            <a:off x="5841040" y="1294013"/>
            <a:ext cx="3017771" cy="20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9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68573" cy="1143000"/>
          </a:xfrm>
        </p:spPr>
        <p:txBody>
          <a:bodyPr/>
          <a:lstStyle/>
          <a:p>
            <a:r>
              <a:rPr lang="es-ES_tradnl" sz="3000" dirty="0" smtClean="0"/>
              <a:t>Proyectos Editoriales</a:t>
            </a:r>
            <a:endParaRPr lang="es-ES_tradnl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pic>
        <p:nvPicPr>
          <p:cNvPr id="3" name="Picture 2" descr="portadas-hd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3" y="1431148"/>
            <a:ext cx="3810000" cy="191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93" y="3592369"/>
            <a:ext cx="1675443" cy="289038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39910" y="1431148"/>
            <a:ext cx="4715561" cy="34189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_tradnl" dirty="0" smtClean="0"/>
              <a:t>Serie Háblame de TIC </a:t>
            </a:r>
          </a:p>
          <a:p>
            <a:r>
              <a:rPr lang="es-ES_tradnl" dirty="0" smtClean="0"/>
              <a:t>@</a:t>
            </a:r>
            <a:r>
              <a:rPr lang="es-ES_tradnl" dirty="0" err="1" smtClean="0"/>
              <a:t>hablamedeTIC</a:t>
            </a:r>
            <a:endParaRPr lang="es-ES_tradnl" dirty="0" smtClean="0"/>
          </a:p>
          <a:p>
            <a:r>
              <a:rPr lang="de-DE" sz="1700" dirty="0">
                <a:hlinkClick r:id="rId5"/>
              </a:rPr>
              <a:t>http://www.uv.mx/blogs/brechadigital/hdt</a:t>
            </a:r>
            <a:r>
              <a:rPr lang="de-DE" sz="1700" dirty="0" smtClean="0">
                <a:hlinkClick r:id="rId5"/>
              </a:rPr>
              <a:t>/</a:t>
            </a:r>
            <a:r>
              <a:rPr lang="de-DE" sz="1700" dirty="0" smtClean="0"/>
              <a:t> </a:t>
            </a:r>
            <a:endParaRPr lang="es-ES_tradnl" dirty="0" smtClean="0"/>
          </a:p>
          <a:p>
            <a:pPr marL="114300" indent="0">
              <a:buNone/>
            </a:pPr>
            <a:endParaRPr lang="es-ES_tradnl" dirty="0" smtClean="0"/>
          </a:p>
          <a:p>
            <a:pPr marL="114300" indent="0">
              <a:buNone/>
            </a:pPr>
            <a:endParaRPr lang="es-ES_tradnl" dirty="0" smtClean="0"/>
          </a:p>
          <a:p>
            <a:pPr marL="114300" indent="0">
              <a:buNone/>
            </a:pPr>
            <a:r>
              <a:rPr lang="es-ES_tradnl" dirty="0" smtClean="0"/>
              <a:t>Génesis de las TIC en la UV</a:t>
            </a:r>
          </a:p>
          <a:p>
            <a:r>
              <a:rPr lang="ro-RO" sz="1700" dirty="0" smtClean="0">
                <a:hlinkClick r:id="rId6"/>
              </a:rPr>
              <a:t>http://www.uv.mx/personal/albramirez/2015/10/31/librogenesisticuv2015/</a:t>
            </a:r>
            <a:endParaRPr lang="ro-RO" sz="1700" dirty="0" smtClean="0"/>
          </a:p>
          <a:p>
            <a:endParaRPr lang="ro-RO" sz="1700" dirty="0" smtClean="0"/>
          </a:p>
          <a:p>
            <a:r>
              <a:rPr lang="nl-NL" sz="1700" dirty="0">
                <a:hlinkClick r:id="rId7"/>
              </a:rPr>
              <a:t>https://youtu.be/6w1Wni1Lreg?list=</a:t>
            </a:r>
            <a:r>
              <a:rPr lang="nl-NL" sz="1700" dirty="0" smtClean="0">
                <a:hlinkClick r:id="rId7"/>
              </a:rPr>
              <a:t>PLMoMwkqPkBw2It2SbiTtIZGBUEcDQI4Jx</a:t>
            </a:r>
            <a:r>
              <a:rPr lang="nl-NL" sz="1700" dirty="0" smtClean="0"/>
              <a:t>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0493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Docencia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55"/>
            <a:ext cx="7620000" cy="4247105"/>
          </a:xfrm>
        </p:spPr>
        <p:txBody>
          <a:bodyPr/>
          <a:lstStyle/>
          <a:p>
            <a:r>
              <a:rPr lang="es-ES_tradnl" sz="2400" dirty="0" smtClean="0"/>
              <a:t>Maestr</a:t>
            </a:r>
            <a:r>
              <a:rPr lang="es-ES_tradnl" sz="2400" dirty="0" smtClean="0"/>
              <a:t>ía en Educación Virtual </a:t>
            </a:r>
            <a:r>
              <a:rPr lang="es-ES_tradnl" sz="2000" dirty="0" smtClean="0"/>
              <a:t>(</a:t>
            </a:r>
            <a:r>
              <a:rPr lang="nl-NL" sz="2000" dirty="0">
                <a:hlinkClick r:id="rId2"/>
              </a:rPr>
              <a:t>http://www.uv.mx/mev</a:t>
            </a:r>
            <a:r>
              <a:rPr lang="nl-NL" sz="2000" dirty="0" smtClean="0">
                <a:hlinkClick r:id="rId2"/>
              </a:rPr>
              <a:t>/</a:t>
            </a:r>
            <a:r>
              <a:rPr lang="nl-NL" sz="2000" dirty="0" smtClean="0"/>
              <a:t>) </a:t>
            </a:r>
            <a:endParaRPr lang="es-ES_tradnl" sz="2000" dirty="0" smtClean="0"/>
          </a:p>
          <a:p>
            <a:r>
              <a:rPr lang="es-ES_tradnl" sz="2400" dirty="0" smtClean="0"/>
              <a:t>Experiencia Educativa Introducci</a:t>
            </a:r>
            <a:r>
              <a:rPr lang="es-ES_tradnl" sz="2400" dirty="0" smtClean="0"/>
              <a:t>ón a la Tecnología Educativa (AFEL - Virtual)</a:t>
            </a:r>
            <a:endParaRPr lang="es-ES_tradnl" sz="2400" dirty="0" smtClean="0"/>
          </a:p>
          <a:p>
            <a:r>
              <a:rPr lang="es-ES_tradnl" sz="2400" dirty="0" smtClean="0"/>
              <a:t>Experiencia </a:t>
            </a:r>
            <a:r>
              <a:rPr lang="es-ES_tradnl" sz="2400" dirty="0"/>
              <a:t>Educativa de Saberes Digitales de los Universitarios </a:t>
            </a:r>
            <a:r>
              <a:rPr lang="es-ES_tradnl" sz="2400" dirty="0" smtClean="0"/>
              <a:t>(AFBG </a:t>
            </a:r>
            <a:r>
              <a:rPr lang="en-US" sz="2400" dirty="0" smtClean="0"/>
              <a:t>–</a:t>
            </a:r>
            <a:r>
              <a:rPr lang="es-ES_tradnl" sz="2400" dirty="0" smtClean="0"/>
              <a:t> 2017)</a:t>
            </a:r>
            <a:endParaRPr lang="en-US" dirty="0"/>
          </a:p>
        </p:txBody>
      </p:sp>
      <p:pic>
        <p:nvPicPr>
          <p:cNvPr id="6" name="Picture 5" descr="Captura de pantalla 2016-10-25 a las 13.18.2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b="14911"/>
          <a:stretch/>
        </p:blipFill>
        <p:spPr>
          <a:xfrm>
            <a:off x="607414" y="3606906"/>
            <a:ext cx="2632308" cy="15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68573" cy="1143000"/>
          </a:xfrm>
        </p:spPr>
        <p:txBody>
          <a:bodyPr/>
          <a:lstStyle/>
          <a:p>
            <a:r>
              <a:rPr lang="es-ES_tradnl" sz="3000" dirty="0" smtClean="0"/>
              <a:t>Red Temática de Literacidad Digital en la Universidad </a:t>
            </a:r>
            <a:endParaRPr lang="es-ES_tradnl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24" y="1409700"/>
            <a:ext cx="7901813" cy="3480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747331" y="1540138"/>
            <a:ext cx="640048" cy="4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4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20" y="274638"/>
            <a:ext cx="5961080" cy="1143000"/>
          </a:xfrm>
        </p:spPr>
        <p:txBody>
          <a:bodyPr/>
          <a:lstStyle/>
          <a:p>
            <a:r>
              <a:rPr lang="es-ES_tradnl" sz="3800" dirty="0" smtClean="0"/>
              <a:t>Proyectos futuros</a:t>
            </a:r>
            <a:endParaRPr lang="es-ES_tradnl" sz="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5413" y="1431148"/>
            <a:ext cx="6720360" cy="3418932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s-ES" dirty="0" smtClean="0"/>
              <a:t>Profesores Universitarios y Blogs</a:t>
            </a:r>
          </a:p>
          <a:p>
            <a:pPr marL="114300" indent="0">
              <a:buNone/>
            </a:pPr>
            <a:endParaRPr lang="es-ES" dirty="0" smtClean="0"/>
          </a:p>
          <a:p>
            <a:pPr marL="571500" indent="-457200">
              <a:buFont typeface="+mj-lt"/>
              <a:buAutoNum type="arabicPeriod"/>
            </a:pPr>
            <a:r>
              <a:rPr lang="es-ES" dirty="0" smtClean="0"/>
              <a:t>Índice </a:t>
            </a:r>
            <a:r>
              <a:rPr lang="es-ES" dirty="0" smtClean="0"/>
              <a:t>de reputación digital de los profesores </a:t>
            </a:r>
            <a:r>
              <a:rPr lang="es-ES" dirty="0" smtClean="0"/>
              <a:t>universitarios</a:t>
            </a:r>
          </a:p>
          <a:p>
            <a:pPr marL="571500" indent="-457200">
              <a:buFont typeface="+mj-lt"/>
              <a:buAutoNum type="arabicPeriod"/>
            </a:pPr>
            <a:r>
              <a:rPr lang="es-ES" dirty="0" smtClean="0"/>
              <a:t>Big Data en el </a:t>
            </a:r>
            <a:r>
              <a:rPr lang="es-ES" dirty="0" smtClean="0"/>
              <a:t>área de</a:t>
            </a:r>
            <a:r>
              <a:rPr lang="es-ES" dirty="0" smtClean="0"/>
              <a:t> Humanidades 	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Picture 4" descr="Captura de pantalla 2016-10-24 a las 15.47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6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01529"/>
            <a:ext cx="7543800" cy="2177693"/>
          </a:xfrm>
        </p:spPr>
        <p:txBody>
          <a:bodyPr/>
          <a:lstStyle/>
          <a:p>
            <a:pPr algn="ctr"/>
            <a:r>
              <a:rPr lang="es-ES_tradnl" sz="5000" i="1" dirty="0" smtClean="0"/>
              <a:t>Computación </a:t>
            </a:r>
            <a:r>
              <a:rPr lang="es-ES_tradnl" sz="5000" i="1" dirty="0"/>
              <a:t>aplicada a la educación: Proyectos de investigación y desarrollo</a:t>
            </a:r>
            <a:r>
              <a:rPr lang="es-ES_tradnl" sz="5000" dirty="0"/>
              <a:t> </a:t>
            </a:r>
            <a:endParaRPr lang="es-ES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4289085"/>
            <a:ext cx="7284053" cy="1371281"/>
          </a:xfrm>
        </p:spPr>
        <p:txBody>
          <a:bodyPr>
            <a:normAutofit/>
          </a:bodyPr>
          <a:lstStyle/>
          <a:p>
            <a:pPr algn="r"/>
            <a:r>
              <a:rPr lang="es-ES" sz="3200" dirty="0" smtClean="0"/>
              <a:t>Dr. Alberto Ramírez Martinell</a:t>
            </a:r>
          </a:p>
          <a:p>
            <a:pPr algn="r"/>
            <a:r>
              <a:rPr lang="es-ES" sz="2100" dirty="0" smtClean="0">
                <a:hlinkClick r:id="rId2"/>
              </a:rPr>
              <a:t>albramirez@</a:t>
            </a:r>
            <a:r>
              <a:rPr lang="es-ES" sz="2100" dirty="0" smtClean="0">
                <a:hlinkClick r:id="rId2"/>
              </a:rPr>
              <a:t>uv.mx</a:t>
            </a:r>
            <a:endParaRPr lang="es-ES" sz="2100" dirty="0" smtClean="0"/>
          </a:p>
          <a:p>
            <a:pPr algn="r"/>
            <a:r>
              <a:rPr lang="es-ES" sz="2100" dirty="0" smtClean="0">
                <a:hlinkClick r:id="" action="ppaction://noaction"/>
              </a:rPr>
              <a:t>@armartinell </a:t>
            </a:r>
            <a:endParaRPr lang="es-ES" sz="2100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864606" y="5853634"/>
            <a:ext cx="697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>
                <a:solidFill>
                  <a:schemeClr val="bg1">
                    <a:lumMod val="50000"/>
                  </a:schemeClr>
                </a:solidFill>
              </a:rPr>
              <a:t>V Foro de Divulgación Científica en Ciencias de la Computación</a:t>
            </a:r>
            <a:endParaRPr lang="es-E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Universidad Octubre, 2016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5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12682"/>
            <a:ext cx="7543800" cy="2177693"/>
          </a:xfrm>
        </p:spPr>
        <p:txBody>
          <a:bodyPr/>
          <a:lstStyle/>
          <a:p>
            <a:pPr algn="ctr"/>
            <a:r>
              <a:rPr lang="es-ES_tradnl" sz="3500" i="1" dirty="0" smtClean="0"/>
              <a:t>Computación </a:t>
            </a:r>
            <a:r>
              <a:rPr lang="es-ES_tradnl" sz="3500" i="1" dirty="0"/>
              <a:t>aplicada a la educación: Proyectos de investigación y desarrollo</a:t>
            </a:r>
            <a:r>
              <a:rPr lang="es-ES_tradnl" sz="3500" dirty="0"/>
              <a:t> </a:t>
            </a:r>
            <a:endParaRPr lang="es-ES" sz="3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599" y="5324515"/>
            <a:ext cx="7284053" cy="1371281"/>
          </a:xfrm>
        </p:spPr>
        <p:txBody>
          <a:bodyPr>
            <a:normAutofit/>
          </a:bodyPr>
          <a:lstStyle/>
          <a:p>
            <a:pPr algn="r"/>
            <a:r>
              <a:rPr lang="es-ES" sz="3200" dirty="0" smtClean="0"/>
              <a:t>Dr. Alberto Ramírez Martinell</a:t>
            </a:r>
          </a:p>
          <a:p>
            <a:pPr algn="r"/>
            <a:r>
              <a:rPr lang="es-ES" sz="2100" dirty="0" smtClean="0">
                <a:hlinkClick r:id="rId2"/>
              </a:rPr>
              <a:t>albramirez@uv.mx</a:t>
            </a:r>
            <a:endParaRPr lang="es-ES" sz="2100" dirty="0" smtClean="0"/>
          </a:p>
          <a:p>
            <a:pPr algn="r"/>
            <a:r>
              <a:rPr lang="es-ES" sz="2100" dirty="0" smtClean="0">
                <a:hlinkClick r:id="" action="ppaction://noaction"/>
              </a:rPr>
              <a:t>@armartinell </a:t>
            </a:r>
            <a:endParaRPr lang="es-ES" sz="2100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Picture 5" descr="Captura de pantalla 2016-10-25 a las 13.59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30" y="2490375"/>
            <a:ext cx="27813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8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Espía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898" y="1431148"/>
            <a:ext cx="3354584" cy="34189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_tradnl" sz="1800" dirty="0" smtClean="0"/>
              <a:t>El Espía 2.0 </a:t>
            </a:r>
            <a:r>
              <a:rPr lang="es-ES_tradnl" sz="1800" dirty="0"/>
              <a:t>es una herramientas digital de apariencia y funcionamiento similar a la de un procesador de </a:t>
            </a:r>
            <a:r>
              <a:rPr lang="es-ES_tradnl" sz="1800" dirty="0" smtClean="0"/>
              <a:t>textos cuyo objetivo </a:t>
            </a:r>
            <a:r>
              <a:rPr lang="es-ES_tradnl" sz="1800" dirty="0"/>
              <a:t>principal es explorar los procesos psicolingüísticos de producción de textos mediante el registro de la posición y el tiempo asociado a cada </a:t>
            </a:r>
            <a:r>
              <a:rPr lang="es-ES_tradnl" sz="1800" dirty="0" err="1" smtClean="0"/>
              <a:t>caracter</a:t>
            </a:r>
            <a:r>
              <a:rPr lang="es-ES_tradnl" sz="1800" dirty="0" smtClean="0"/>
              <a:t> </a:t>
            </a:r>
            <a:r>
              <a:rPr lang="es-ES_tradnl" sz="1800" dirty="0"/>
              <a:t>introducido a través del teclado. </a:t>
            </a:r>
            <a:endParaRPr lang="en-US" sz="1800" dirty="0"/>
          </a:p>
        </p:txBody>
      </p:sp>
      <p:pic>
        <p:nvPicPr>
          <p:cNvPr id="4" name="Picture 3" descr="Captura de pantalla 2016-10-24 a las 13.12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4" y="1417638"/>
            <a:ext cx="4990895" cy="3814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388" y="5769055"/>
            <a:ext cx="436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http://www.uv.mx/blogs/elespia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2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Escriba</a:t>
            </a:r>
            <a:endParaRPr lang="en-US" dirty="0"/>
          </a:p>
        </p:txBody>
      </p:sp>
      <p:pic>
        <p:nvPicPr>
          <p:cNvPr id="7" name="Picture 6" descr="escri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8811"/>
            <a:ext cx="4886488" cy="3655506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9388" y="5769055"/>
            <a:ext cx="436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http://www.uv.mx/blogs/elespia</a:t>
            </a:r>
            <a:r>
              <a:rPr lang="en-US" dirty="0" smtClean="0">
                <a:hlinkClick r:id="rId3"/>
              </a:rPr>
              <a:t>/descargas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52923" y="1417638"/>
            <a:ext cx="3472041" cy="1371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s-ES_tradnl" sz="1800" dirty="0"/>
              <a:t>El Escriba es una herramienta para el seguimiento del proceso electrónico de escritura.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80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Estilista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estili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866898" cy="380093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9388" y="5755249"/>
            <a:ext cx="436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http://www.uv.mx/blogs/elespia</a:t>
            </a:r>
            <a:r>
              <a:rPr lang="en-US" dirty="0" smtClean="0">
                <a:hlinkClick r:id="rId4"/>
              </a:rPr>
              <a:t>/descargas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52923" y="1417638"/>
            <a:ext cx="3472041" cy="137112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_tradnl" sz="1800" dirty="0" smtClean="0"/>
              <a:t>El Estilista es una herramienta did</a:t>
            </a:r>
            <a:r>
              <a:rPr lang="es-ES_tradnl" sz="1800" dirty="0" smtClean="0"/>
              <a:t>áctica </a:t>
            </a:r>
            <a:r>
              <a:rPr lang="es-ES_tradnl" sz="1800" dirty="0" smtClean="0"/>
              <a:t>para el formateo de referencias en APA, MLA y Harvard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790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800" dirty="0" smtClean="0"/>
              <a:t>Brecha Digital en </a:t>
            </a:r>
            <a:r>
              <a:rPr lang="es-ES_tradnl" sz="3800" dirty="0" smtClean="0"/>
              <a:t>Educación </a:t>
            </a:r>
            <a:r>
              <a:rPr lang="es-ES_tradnl" sz="3800" dirty="0" smtClean="0"/>
              <a:t>Superior </a:t>
            </a:r>
            <a:endParaRPr lang="es-ES_tradnl" sz="3800" dirty="0"/>
          </a:p>
        </p:txBody>
      </p:sp>
      <p:sp>
        <p:nvSpPr>
          <p:cNvPr id="10" name="Rectangle 9"/>
          <p:cNvSpPr/>
          <p:nvPr/>
        </p:nvSpPr>
        <p:spPr>
          <a:xfrm>
            <a:off x="4472344" y="5863266"/>
            <a:ext cx="436425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hlinkClick r:id="rId2"/>
              </a:rPr>
              <a:t>http://www.uv.mx/blogs</a:t>
            </a:r>
            <a:r>
              <a:rPr lang="en-US" sz="1600" dirty="0" smtClean="0">
                <a:hlinkClick r:id="rId2"/>
              </a:rPr>
              <a:t>/brechadigital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hlinkClick r:id="rId3"/>
              </a:rPr>
              <a:t>http://gat.aexiuv.com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pic>
        <p:nvPicPr>
          <p:cNvPr id="8" name="Content Placeholder 5" descr="Captura de pantalla 2016-08-11 a la(s) 10.30.20.pn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t="23796" r="45392" b="18232"/>
          <a:stretch/>
        </p:blipFill>
        <p:spPr>
          <a:xfrm>
            <a:off x="459388" y="1323068"/>
            <a:ext cx="3418445" cy="2783055"/>
          </a:xfrm>
        </p:spPr>
      </p:pic>
      <p:pic>
        <p:nvPicPr>
          <p:cNvPr id="12" name="Content Placeholder 5" descr="Captura de pantalla 2016-08-11 a la(s) 10.30.2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9" t="24561" r="14019" b="17466"/>
          <a:stretch/>
        </p:blipFill>
        <p:spPr>
          <a:xfrm>
            <a:off x="457199" y="4209823"/>
            <a:ext cx="3420634" cy="2553607"/>
          </a:xfrm>
          <a:prstGeom prst="rect">
            <a:avLst/>
          </a:prstGeom>
        </p:spPr>
      </p:pic>
      <p:pic>
        <p:nvPicPr>
          <p:cNvPr id="3" name="Picture 2" descr="logo_brechaDigi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44" y="1335695"/>
            <a:ext cx="2461230" cy="2308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3773" y="36444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es-ES_tradnl" dirty="0" smtClean="0"/>
              <a:t>La investigaci</a:t>
            </a:r>
            <a:r>
              <a:rPr lang="es-ES_tradnl" dirty="0" smtClean="0"/>
              <a:t>ón BDES nos permite visualizar las diferencias en los grados de apropiación tecnológica de los estudiantes y profesores universitarios.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3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800" dirty="0" smtClean="0"/>
              <a:t>Saberes Digitales</a:t>
            </a:r>
            <a:endParaRPr lang="es-ES_tradnl" sz="3800" dirty="0"/>
          </a:p>
        </p:txBody>
      </p:sp>
      <p:sp>
        <p:nvSpPr>
          <p:cNvPr id="10" name="Rectangle 9"/>
          <p:cNvSpPr/>
          <p:nvPr/>
        </p:nvSpPr>
        <p:spPr>
          <a:xfrm>
            <a:off x="440421" y="3118343"/>
            <a:ext cx="436425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http://www.uv.mx/blogs</a:t>
            </a:r>
            <a:r>
              <a:rPr lang="en-US" sz="1600" dirty="0" smtClean="0">
                <a:hlinkClick r:id="rId2"/>
              </a:rPr>
              <a:t>/brechadigital</a:t>
            </a:r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pic>
        <p:nvPicPr>
          <p:cNvPr id="9" name="Picture 1" descr="logo sabe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679" y="3410731"/>
            <a:ext cx="3139186" cy="274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aptura de pantalla 2015-04-09 a la(s) 21.49.02.pn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22" y="3492107"/>
            <a:ext cx="4364258" cy="266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Captura de pantalla 2015-04-09 a la(s) 22.05.49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49" y="1267505"/>
            <a:ext cx="7589530" cy="19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0421" y="615565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hlinkClick r:id="rId8"/>
              </a:rPr>
              <a:t>https://www.youtube.com/watch?v=zYlqdG_-</a:t>
            </a:r>
            <a:r>
              <a:rPr lang="fi-FI" sz="1600" dirty="0" smtClean="0">
                <a:hlinkClick r:id="rId8"/>
              </a:rPr>
              <a:t>8hE</a:t>
            </a:r>
            <a:r>
              <a:rPr lang="fi-FI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474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/>
              <a:t>Taller de Incorporación de las TIC a la Escuela</a:t>
            </a:r>
            <a:endParaRPr lang="es-ES_tradnl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pic>
        <p:nvPicPr>
          <p:cNvPr id="7" name="Picture 6" descr="Captura de pantalla 2016-10-25 a las 11.4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6" y="1735300"/>
            <a:ext cx="2986072" cy="3876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969" y="1565631"/>
            <a:ext cx="5087293" cy="20010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66968" y="3606254"/>
            <a:ext cx="5087293" cy="200592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ES_tradnl" sz="2000" dirty="0" smtClean="0"/>
              <a:t>Para identificar los saberes digitales de los estudiantes dependiendo la disciplina a la que pertenecen, hemos diseñado una metodolog</a:t>
            </a:r>
            <a:r>
              <a:rPr lang="es-ES_tradnl" sz="2000" dirty="0" smtClean="0"/>
              <a:t>ía para la incorporación de las TIC al curriculum de la Universidad.</a:t>
            </a:r>
            <a:endParaRPr lang="es-ES_tradnl" sz="2000" dirty="0" smtClean="0"/>
          </a:p>
          <a:p>
            <a:pPr marL="114300" indent="0">
              <a:buNone/>
            </a:pPr>
            <a:endParaRPr lang="es-ES_tradnl" sz="2000" dirty="0"/>
          </a:p>
        </p:txBody>
      </p:sp>
      <p:sp>
        <p:nvSpPr>
          <p:cNvPr id="3" name="Rectangle 2"/>
          <p:cNvSpPr/>
          <p:nvPr/>
        </p:nvSpPr>
        <p:spPr>
          <a:xfrm>
            <a:off x="360564" y="6085657"/>
            <a:ext cx="68525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s-ES_tradnl" sz="1500" dirty="0"/>
              <a:t>Una metodología para la incorporación de las TIC al curriculum de la Universidad </a:t>
            </a:r>
            <a:r>
              <a:rPr lang="nl-NL" sz="1500" dirty="0">
                <a:hlinkClick r:id="rId5"/>
              </a:rPr>
              <a:t>http://www.uv.mx/personal/albramirez/files/2015/03/HdT3_taller.pdf</a:t>
            </a:r>
            <a:r>
              <a:rPr lang="nl-NL" sz="1500" dirty="0"/>
              <a:t> </a:t>
            </a:r>
            <a:endParaRPr lang="es-ES_tradnl" sz="1500" dirty="0"/>
          </a:p>
        </p:txBody>
      </p:sp>
    </p:spTree>
    <p:extLst>
      <p:ext uri="{BB962C8B-B14F-4D97-AF65-F5344CB8AC3E}">
        <p14:creationId xmlns:p14="http://schemas.microsoft.com/office/powerpoint/2010/main" val="280784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800" dirty="0" smtClean="0"/>
              <a:t>Conformación de comunidades </a:t>
            </a:r>
            <a:endParaRPr lang="es-ES_tradnl" sz="3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309795" y="6155654"/>
            <a:ext cx="1715978" cy="600379"/>
          </a:xfrm>
          <a:prstGeom prst="rect">
            <a:avLst/>
          </a:prstGeom>
        </p:spPr>
      </p:pic>
      <p:pic>
        <p:nvPicPr>
          <p:cNvPr id="3" name="Picture 2" descr="Captura de pantalla 2016-10-24 a las 13.47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" y="1334116"/>
            <a:ext cx="3207721" cy="373217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4" name="Picture 3" descr="Captura de pantalla 2016-10-24 a las 13.48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94" y="1334117"/>
            <a:ext cx="2324668" cy="184120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Captura de pantalla 2016-10-24 a las 13.49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16" y="1334116"/>
            <a:ext cx="2796747" cy="373217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37746" y="5187678"/>
            <a:ext cx="8163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500" dirty="0" smtClean="0">
                <a:hlinkClick r:id="rId6"/>
              </a:rPr>
              <a:t>Hackatón (Bicitacora) https</a:t>
            </a:r>
            <a:r>
              <a:rPr lang="es-ES_tradnl" sz="1500" dirty="0">
                <a:hlinkClick r:id="rId6"/>
              </a:rPr>
              <a:t>://github.com/categulario/Bicitacora/blob/master/xbapp/templates/xbapp/proyecto.html</a:t>
            </a:r>
            <a:endParaRPr lang="pl-PL" sz="1500" dirty="0" smtClean="0">
              <a:hlinkClick r:id="rId6"/>
            </a:endParaRPr>
          </a:p>
          <a:p>
            <a:pPr marL="285750" indent="-285750">
              <a:buFont typeface="Arial"/>
              <a:buChar char="•"/>
            </a:pPr>
            <a:r>
              <a:rPr lang="pl-PL" sz="1500" dirty="0" smtClean="0">
                <a:hlinkClick r:id="rId6"/>
              </a:rPr>
              <a:t>Foro de Software Libre: https</a:t>
            </a:r>
            <a:r>
              <a:rPr lang="pl-PL" sz="1500" dirty="0">
                <a:hlinkClick r:id="rId6"/>
              </a:rPr>
              <a:t>://www.uv.mx/veracruz/foro-software-libre</a:t>
            </a:r>
            <a:r>
              <a:rPr lang="pl-PL" sz="1500" dirty="0" smtClean="0">
                <a:hlinkClick r:id="rId6"/>
              </a:rPr>
              <a:t>/ </a:t>
            </a:r>
            <a:endParaRPr lang="pl-PL" sz="1500" dirty="0">
              <a:hlinkClick r:id="rId6"/>
            </a:endParaRPr>
          </a:p>
          <a:p>
            <a:pPr marL="285750" indent="-285750">
              <a:buFont typeface="Arial"/>
              <a:buChar char="•"/>
            </a:pPr>
            <a:r>
              <a:rPr lang="pl-PL" sz="1500" dirty="0" smtClean="0">
                <a:hlinkClick r:id="rId6"/>
              </a:rPr>
              <a:t>Wikipedia UV: http</a:t>
            </a:r>
            <a:r>
              <a:rPr lang="pl-PL" sz="1500" dirty="0">
                <a:hlinkClick r:id="rId6"/>
              </a:rPr>
              <a:t>://www.uv.mx/personal/albramirez/2015/03/17/wikipediaellauv</a:t>
            </a:r>
            <a:r>
              <a:rPr lang="pl-PL" sz="1500" dirty="0" smtClean="0">
                <a:hlinkClick r:id="rId6"/>
              </a:rPr>
              <a:t>/</a:t>
            </a:r>
            <a:r>
              <a:rPr lang="pl-PL" sz="1500" dirty="0" smtClean="0"/>
              <a:t> </a:t>
            </a:r>
            <a:endParaRPr lang="en-US" sz="1500" dirty="0"/>
          </a:p>
        </p:txBody>
      </p:sp>
      <p:pic>
        <p:nvPicPr>
          <p:cNvPr id="5" name="Picture 4" descr="Captura de pantalla 2016-10-25 a las 11.57.2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94" y="3294825"/>
            <a:ext cx="2348688" cy="17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50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</TotalTime>
  <Words>698</Words>
  <Application>Microsoft Macintosh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Computación aplicada a la educación: Proyectos de investigación y desarrollo </vt:lpstr>
      <vt:lpstr>Computación aplicada a la educación: Proyectos de investigación y desarrollo </vt:lpstr>
      <vt:lpstr>El Espía 2.0</vt:lpstr>
      <vt:lpstr>El Escriba</vt:lpstr>
      <vt:lpstr>El Estilista </vt:lpstr>
      <vt:lpstr>Brecha Digital en Educación Superior </vt:lpstr>
      <vt:lpstr>Saberes Digitales</vt:lpstr>
      <vt:lpstr>Taller de Incorporación de las TIC a la Escuela</vt:lpstr>
      <vt:lpstr>Conformación de comunidades </vt:lpstr>
      <vt:lpstr>Sociedad Civil</vt:lpstr>
      <vt:lpstr>Producción Multimedia</vt:lpstr>
      <vt:lpstr>Proyectos Editoriales</vt:lpstr>
      <vt:lpstr>Docencia</vt:lpstr>
      <vt:lpstr>Red Temática de Literacidad Digital en la Universidad </vt:lpstr>
      <vt:lpstr>Proyectos futuros</vt:lpstr>
      <vt:lpstr>Computación aplicada a la educación: Proyectos de investigación y desarrollo </vt:lpstr>
    </vt:vector>
  </TitlesOfParts>
  <Company>Universidad Veracruzana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Literacidad y saberes digitales en la formación de los docentes</dc:title>
  <dc:creator>Miguel Angel Casillas Alvarado</dc:creator>
  <cp:lastModifiedBy>No Name</cp:lastModifiedBy>
  <cp:revision>281</cp:revision>
  <dcterms:created xsi:type="dcterms:W3CDTF">2016-08-04T19:24:23Z</dcterms:created>
  <dcterms:modified xsi:type="dcterms:W3CDTF">2016-10-25T19:01:30Z</dcterms:modified>
</cp:coreProperties>
</file>