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sldIdLst>
    <p:sldId id="306" r:id="rId2"/>
    <p:sldId id="308" r:id="rId3"/>
    <p:sldId id="319" r:id="rId4"/>
    <p:sldId id="322" r:id="rId5"/>
    <p:sldId id="314" r:id="rId6"/>
    <p:sldId id="311" r:id="rId7"/>
    <p:sldId id="317" r:id="rId8"/>
    <p:sldId id="316" r:id="rId9"/>
    <p:sldId id="318" r:id="rId10"/>
    <p:sldId id="320" r:id="rId11"/>
    <p:sldId id="321" r:id="rId12"/>
    <p:sldId id="325" r:id="rId13"/>
    <p:sldId id="324" r:id="rId14"/>
    <p:sldId id="327" r:id="rId15"/>
    <p:sldId id="331" r:id="rId16"/>
    <p:sldId id="328" r:id="rId17"/>
    <p:sldId id="282" r:id="rId18"/>
    <p:sldId id="326" r:id="rId19"/>
    <p:sldId id="333" r:id="rId20"/>
    <p:sldId id="334" r:id="rId21"/>
    <p:sldId id="332" r:id="rId22"/>
    <p:sldId id="336" r:id="rId23"/>
    <p:sldId id="342" r:id="rId24"/>
    <p:sldId id="337" r:id="rId25"/>
    <p:sldId id="343" r:id="rId26"/>
    <p:sldId id="338" r:id="rId27"/>
    <p:sldId id="344" r:id="rId28"/>
    <p:sldId id="339" r:id="rId29"/>
    <p:sldId id="340" r:id="rId30"/>
    <p:sldId id="301" r:id="rId31"/>
    <p:sldId id="346" r:id="rId32"/>
    <p:sldId id="345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E49"/>
    <a:srgbClr val="C1F18F"/>
    <a:srgbClr val="78FF00"/>
    <a:srgbClr val="15AD45"/>
    <a:srgbClr val="5EAE97"/>
    <a:srgbClr val="1925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8" d="100"/>
          <a:sy n="98" d="100"/>
        </p:scale>
        <p:origin x="-1040" y="-104"/>
      </p:cViewPr>
      <p:guideLst>
        <p:guide orient="horz" pos="918"/>
        <p:guide pos="146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40" d="100"/>
        <a:sy n="24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3EC894-4831-6F4A-A4B7-1FF770C1C144}" type="datetimeFigureOut">
              <a:rPr lang="en-US" smtClean="0"/>
              <a:t>05/09/19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0BC46C-2D44-2F45-8F18-431DB6091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671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BC46C-2D44-2F45-8F18-431DB60910B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6285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s-ES_tradnl" sz="1200" dirty="0" smtClean="0">
                <a:solidFill>
                  <a:schemeClr val="bg2">
                    <a:lumMod val="90000"/>
                  </a:schemeClr>
                </a:solidFill>
              </a:rPr>
              <a:t>Un estudiante con un GA alto podrá funcionar bien en una modalidad de GP bajo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s-ES_tradnl" sz="1200" dirty="0" smtClean="0">
                <a:solidFill>
                  <a:schemeClr val="bg2">
                    <a:lumMod val="90000"/>
                  </a:schemeClr>
                </a:solidFill>
              </a:rPr>
              <a:t>Un estudiante con un GA bajo se desempeñará mejor en una modalidad de GP alto</a:t>
            </a:r>
          </a:p>
          <a:p>
            <a:pPr>
              <a:lnSpc>
                <a:spcPct val="120000"/>
              </a:lnSpc>
            </a:pPr>
            <a:endParaRPr lang="en-US" sz="1200" dirty="0" smtClean="0">
              <a:solidFill>
                <a:schemeClr val="bg2">
                  <a:lumMod val="9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BC46C-2D44-2F45-8F18-431DB60910B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4954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BC46C-2D44-2F45-8F18-431DB60910B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463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MX" noProof="0" dirty="0" smtClean="0"/>
              <a:t>Click to edit Master subtitle style</a:t>
            </a:r>
            <a:endParaRPr lang="es-MX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2A4C15-49FC-154E-96D8-B8938B302AB3}" type="datetimeFigureOut">
              <a:rPr lang="en-US" smtClean="0"/>
              <a:t>05/09/19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F3402-53AC-FA4F-AAF4-FBC98BF7F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683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2A4C15-49FC-154E-96D8-B8938B302AB3}" type="datetimeFigureOut">
              <a:rPr lang="en-US" smtClean="0"/>
              <a:t>05/09/19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F3402-53AC-FA4F-AAF4-FBC98BF7F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698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2A4C15-49FC-154E-96D8-B8938B302AB3}" type="datetimeFigureOut">
              <a:rPr lang="en-US" smtClean="0"/>
              <a:t>05/09/19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F3402-53AC-FA4F-AAF4-FBC98BF7F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796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2A4C15-49FC-154E-96D8-B8938B302AB3}" type="datetimeFigureOut">
              <a:rPr lang="en-US" smtClean="0"/>
              <a:t>05/09/19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F3402-53AC-FA4F-AAF4-FBC98BF7F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03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2A4C15-49FC-154E-96D8-B8938B302AB3}" type="datetimeFigureOut">
              <a:rPr lang="en-US" smtClean="0"/>
              <a:t>05/09/19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F3402-53AC-FA4F-AAF4-FBC98BF7F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53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2A4C15-49FC-154E-96D8-B8938B302AB3}" type="datetimeFigureOut">
              <a:rPr lang="en-US" smtClean="0"/>
              <a:t>05/09/19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F3402-53AC-FA4F-AAF4-FBC98BF7F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808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2A4C15-49FC-154E-96D8-B8938B302AB3}" type="datetimeFigureOut">
              <a:rPr lang="en-US" smtClean="0"/>
              <a:t>05/09/19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F3402-53AC-FA4F-AAF4-FBC98BF7F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501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2A4C15-49FC-154E-96D8-B8938B302AB3}" type="datetimeFigureOut">
              <a:rPr lang="en-US" smtClean="0"/>
              <a:t>05/09/19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F3402-53AC-FA4F-AAF4-FBC98BF7F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594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2A4C15-49FC-154E-96D8-B8938B302AB3}" type="datetimeFigureOut">
              <a:rPr lang="en-US" smtClean="0"/>
              <a:t>05/09/19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F3402-53AC-FA4F-AAF4-FBC98BF7F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333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2A4C15-49FC-154E-96D8-B8938B302AB3}" type="datetimeFigureOut">
              <a:rPr lang="en-US" smtClean="0"/>
              <a:t>05/09/19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F3402-53AC-FA4F-AAF4-FBC98BF7F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538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2A4C15-49FC-154E-96D8-B8938B302AB3}" type="datetimeFigureOut">
              <a:rPr lang="en-US" smtClean="0"/>
              <a:t>05/09/19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F3402-53AC-FA4F-AAF4-FBC98BF7F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468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25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2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dirty="0" smtClean="0"/>
              <a:t>// </a:t>
            </a:r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18678"/>
            <a:ext cx="8229600" cy="52074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text</a:t>
            </a:r>
            <a:r>
              <a:rPr lang="es-ES_tradnl" dirty="0" smtClean="0"/>
              <a:t> </a:t>
            </a:r>
            <a:r>
              <a:rPr lang="es-ES_tradnl" dirty="0" err="1" smtClean="0"/>
              <a:t>styles</a:t>
            </a:r>
            <a:endParaRPr lang="es-ES_tradnl" dirty="0" smtClean="0"/>
          </a:p>
          <a:p>
            <a:pPr lvl="1"/>
            <a:r>
              <a:rPr lang="es-ES_tradnl" dirty="0" err="1" smtClean="0"/>
              <a:t>Second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s-ES_tradnl" dirty="0" smtClean="0"/>
          </a:p>
          <a:p>
            <a:pPr lvl="2"/>
            <a:r>
              <a:rPr lang="es-ES_tradnl" dirty="0" err="1" smtClean="0"/>
              <a:t>Third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s-ES_tradnl" dirty="0" smtClean="0"/>
          </a:p>
          <a:p>
            <a:pPr lvl="3"/>
            <a:r>
              <a:rPr lang="es-ES_tradnl" dirty="0" err="1" smtClean="0"/>
              <a:t>Fourth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s-ES_tradnl" dirty="0" smtClean="0"/>
          </a:p>
          <a:p>
            <a:pPr lvl="4"/>
            <a:r>
              <a:rPr lang="es-ES_tradnl" dirty="0" err="1" smtClean="0"/>
              <a:t>Fifth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3972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BF3402-53AC-FA4F-AAF4-FBC98BF7FE9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6042990" y="0"/>
            <a:ext cx="229103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www.uv.mx/personal/albramirez</a:t>
            </a:r>
            <a:endParaRPr lang="en-US" sz="1200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10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1800" b="1" i="1" kern="1200">
          <a:solidFill>
            <a:srgbClr val="DDD9C3"/>
          </a:solidFill>
          <a:latin typeface="Arial Rounded MT Bold"/>
          <a:ea typeface="+mj-ea"/>
          <a:cs typeface="Arial Rounded MT Bol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microsoft.com/office/2007/relationships/hdphoto" Target="../media/hdphoto1.wdp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v.mx/personal/albramirez/2014/08/24/hojas_saberes_digitales/" TargetMode="External"/><Relationship Id="rId4" Type="http://schemas.openxmlformats.org/officeDocument/2006/relationships/hyperlink" Target="https://www.uv.mx/personal/albramirez/2017/06/30/referencias_saberes/" TargetMode="External"/><Relationship Id="rId5" Type="http://schemas.openxmlformats.org/officeDocument/2006/relationships/hyperlink" Target="https://www.uv.mx/personal/albramirez/2015/02/24/reportes_sd/" TargetMode="External"/><Relationship Id="rId6" Type="http://schemas.openxmlformats.org/officeDocument/2006/relationships/hyperlink" Target="https://www.uv.mx/afbg/files/2018/12/2.-Lliteracidad_digital.pdf" TargetMode="External"/><Relationship Id="rId7" Type="http://schemas.openxmlformats.org/officeDocument/2006/relationships/hyperlink" Target="https://www.uv.mx/blogs/brechadigital/saberesdigitales/mooc1/" TargetMode="External"/><Relationship Id="rId8" Type="http://schemas.openxmlformats.org/officeDocument/2006/relationships/hyperlink" Target="https://www.uv.mx/blogs/brechadigital/saberesdigitales/adcr/" TargetMode="External"/><Relationship Id="rId9" Type="http://schemas.openxmlformats.org/officeDocument/2006/relationships/hyperlink" Target="http://anuies-basica.sined.mx/saberesdigitales.html" TargetMode="External"/><Relationship Id="rId10" Type="http://schemas.openxmlformats.org/officeDocument/2006/relationships/hyperlink" Target="http://formacion.sined.mx/curso-detalle.php?id_curso=18&amp;id_categoria_curso=2" TargetMode="External"/><Relationship Id="rId11" Type="http://schemas.openxmlformats.org/officeDocument/2006/relationships/hyperlink" Target="http://www.mexicox.gob.mx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uv.mx/blogs/brechadigital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783948" y="4924025"/>
            <a:ext cx="5360052" cy="1567913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Captura de pantalla 2019-09-05 a las 17.55.1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95" b="11733"/>
          <a:stretch/>
        </p:blipFill>
        <p:spPr>
          <a:xfrm>
            <a:off x="-1" y="4924025"/>
            <a:ext cx="6276903" cy="1567913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613267"/>
            <a:ext cx="7772400" cy="2609849"/>
          </a:xfrm>
        </p:spPr>
        <p:txBody>
          <a:bodyPr>
            <a:normAutofit/>
          </a:bodyPr>
          <a:lstStyle/>
          <a:p>
            <a:pPr algn="ctr"/>
            <a:r>
              <a:rPr lang="es-ES_tradnl" sz="4000" b="0" i="0" dirty="0" smtClean="0"/>
              <a:t>Habilitación Tecnológica </a:t>
            </a:r>
            <a:r>
              <a:rPr lang="es-ES_tradnl" sz="4000" b="0" i="0" dirty="0"/>
              <a:t>de </a:t>
            </a:r>
            <a:r>
              <a:rPr lang="es-ES_tradnl" sz="4000" b="0" i="0" dirty="0" smtClean="0"/>
              <a:t>Docentes</a:t>
            </a:r>
            <a:br>
              <a:rPr lang="es-ES_tradnl" sz="4000" b="0" i="0" dirty="0" smtClean="0"/>
            </a:br>
            <a:endParaRPr lang="es-ES_tradnl" sz="4000" b="0" i="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13336" y="5129342"/>
            <a:ext cx="5903102" cy="1196087"/>
          </a:xfrm>
        </p:spPr>
        <p:txBody>
          <a:bodyPr>
            <a:normAutofit/>
          </a:bodyPr>
          <a:lstStyle/>
          <a:p>
            <a:pPr algn="r">
              <a:spcBef>
                <a:spcPts val="0"/>
              </a:spcBef>
            </a:pPr>
            <a:r>
              <a:rPr lang="en-US" sz="2000" dirty="0" smtClean="0">
                <a:solidFill>
                  <a:srgbClr val="000000"/>
                </a:solidFill>
              </a:rPr>
              <a:t>Dr. Alberto </a:t>
            </a:r>
            <a:r>
              <a:rPr lang="en-US" sz="2000" dirty="0" smtClean="0">
                <a:solidFill>
                  <a:srgbClr val="000000"/>
                </a:solidFill>
              </a:rPr>
              <a:t>Ramírez Martinell </a:t>
            </a:r>
          </a:p>
          <a:p>
            <a:pPr algn="r">
              <a:spcBef>
                <a:spcPts val="0"/>
              </a:spcBef>
            </a:pP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albramirez@uv.mx    |   @armartinell</a:t>
            </a:r>
          </a:p>
          <a:p>
            <a:pPr algn="r">
              <a:spcBef>
                <a:spcPts val="0"/>
              </a:spcBef>
            </a:pPr>
            <a:r>
              <a:rPr lang="en-US" sz="2000" dirty="0" smtClean="0">
                <a:solidFill>
                  <a:schemeClr val="tx1"/>
                </a:solidFill>
              </a:rPr>
              <a:t>Universidad Veracruzana, </a:t>
            </a:r>
            <a:r>
              <a:rPr lang="en-US" sz="2000" dirty="0" smtClean="0">
                <a:solidFill>
                  <a:schemeClr val="tx1"/>
                </a:solidFill>
              </a:rPr>
              <a:t>México</a:t>
            </a:r>
          </a:p>
          <a:p>
            <a:pPr algn="r">
              <a:spcBef>
                <a:spcPts val="0"/>
              </a:spcBef>
            </a:pP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1157" y="6131787"/>
            <a:ext cx="954086" cy="360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914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// Ejercicio 2</a:t>
            </a:r>
            <a:endParaRPr lang="es-MX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s-MX" sz="4000" dirty="0" smtClean="0"/>
          </a:p>
          <a:p>
            <a:pPr marL="0" indent="0" algn="ctr">
              <a:buNone/>
            </a:pPr>
            <a:endParaRPr lang="es-MX" sz="4000" dirty="0" smtClean="0"/>
          </a:p>
          <a:p>
            <a:pPr marL="0" indent="0" algn="ctr">
              <a:buNone/>
            </a:pPr>
            <a:r>
              <a:rPr lang="es-MX" sz="4000" dirty="0" smtClean="0"/>
              <a:t>¿Qué opciones pueden ofrecer las  instituciones educativas para capacitar a sus docentes en temas de saberes digitales?</a:t>
            </a:r>
            <a:endParaRPr lang="es-MX" sz="4000" dirty="0"/>
          </a:p>
        </p:txBody>
      </p:sp>
    </p:spTree>
    <p:extLst>
      <p:ext uri="{BB962C8B-B14F-4D97-AF65-F5344CB8AC3E}">
        <p14:creationId xmlns:p14="http://schemas.microsoft.com/office/powerpoint/2010/main" val="11338590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a de pantalla 2017-09-19 a las 9.26.5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554" y="2373040"/>
            <a:ext cx="5572961" cy="40401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// Multimodalidad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_tradnl" sz="2100" dirty="0" smtClean="0">
                <a:solidFill>
                  <a:srgbClr val="DDD9C3"/>
                </a:solidFill>
              </a:rPr>
              <a:t>Más allá de ver a la multimodalidad como la combinación de modalidades educativas, entendámosla como la incorporación de las Tecnologías de la Información y de la Comunicación en </a:t>
            </a:r>
            <a:r>
              <a:rPr lang="es-ES_tradnl" sz="2100" dirty="0">
                <a:solidFill>
                  <a:srgbClr val="DDD9C3"/>
                </a:solidFill>
              </a:rPr>
              <a:t> </a:t>
            </a:r>
            <a:r>
              <a:rPr lang="es-ES_tradnl" sz="2100" dirty="0" smtClean="0">
                <a:solidFill>
                  <a:srgbClr val="DDD9C3"/>
                </a:solidFill>
              </a:rPr>
              <a:t>la educación a partir del</a:t>
            </a:r>
            <a:r>
              <a:rPr lang="es-ES_tradnl" sz="2100" dirty="0">
                <a:solidFill>
                  <a:srgbClr val="DDD9C3"/>
                </a:solidFill>
              </a:rPr>
              <a:t> </a:t>
            </a:r>
            <a:r>
              <a:rPr lang="es-ES_tradnl" sz="2100" dirty="0" smtClean="0">
                <a:solidFill>
                  <a:srgbClr val="DDD9C3"/>
                </a:solidFill>
              </a:rPr>
              <a:t>grado de autonomía de los estudiantes y su grado de presencialidad. </a:t>
            </a:r>
          </a:p>
        </p:txBody>
      </p:sp>
      <p:sp>
        <p:nvSpPr>
          <p:cNvPr id="4" name="Rectangle 3"/>
          <p:cNvSpPr/>
          <p:nvPr/>
        </p:nvSpPr>
        <p:spPr>
          <a:xfrm>
            <a:off x="834880" y="6413139"/>
            <a:ext cx="796076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1200" dirty="0" smtClean="0">
                <a:solidFill>
                  <a:srgbClr val="DDD9C3"/>
                </a:solidFill>
              </a:rPr>
              <a:t>Multimodalidad en Educación Superior. https://www.uv.mx/personal/albramirez/files/2014/02/multimodalidad_hdt2.pdf </a:t>
            </a:r>
            <a:endParaRPr lang="es-MX" sz="1200" dirty="0">
              <a:solidFill>
                <a:srgbClr val="DDD9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2637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// </a:t>
            </a:r>
            <a:r>
              <a:rPr lang="es-MX" dirty="0"/>
              <a:t>Opciones </a:t>
            </a:r>
            <a:r>
              <a:rPr lang="es-MX" dirty="0" smtClean="0"/>
              <a:t>educativas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s-MX" sz="2600" dirty="0" smtClean="0"/>
              <a:t>Cursos Presenciales</a:t>
            </a:r>
          </a:p>
          <a:p>
            <a:pPr lvl="1"/>
            <a:r>
              <a:rPr lang="es-MX" sz="2600" dirty="0" smtClean="0"/>
              <a:t>Cursos mixtos</a:t>
            </a:r>
          </a:p>
          <a:p>
            <a:pPr lvl="1"/>
            <a:r>
              <a:rPr lang="es-MX" sz="2600" dirty="0"/>
              <a:t>Diplomados en Línea</a:t>
            </a:r>
          </a:p>
          <a:p>
            <a:pPr lvl="1"/>
            <a:r>
              <a:rPr lang="es-MX" sz="2600" dirty="0" smtClean="0"/>
              <a:t>MOOC</a:t>
            </a:r>
          </a:p>
          <a:p>
            <a:pPr lvl="1"/>
            <a:r>
              <a:rPr lang="es-MX" sz="2600" dirty="0" smtClean="0"/>
              <a:t>Píldoras Educativas</a:t>
            </a:r>
          </a:p>
          <a:p>
            <a:pPr marL="0" indent="0">
              <a:buNone/>
            </a:pPr>
            <a:endParaRPr lang="es-MX" sz="3000" dirty="0"/>
          </a:p>
        </p:txBody>
      </p:sp>
    </p:spTree>
    <p:extLst>
      <p:ext uri="{BB962C8B-B14F-4D97-AF65-F5344CB8AC3E}">
        <p14:creationId xmlns:p14="http://schemas.microsoft.com/office/powerpoint/2010/main" val="6675719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// Opciones educativas</a:t>
            </a:r>
            <a:endParaRPr lang="es-MX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1878144"/>
              </p:ext>
            </p:extLst>
          </p:nvPr>
        </p:nvGraphicFramePr>
        <p:xfrm>
          <a:off x="685069" y="1543391"/>
          <a:ext cx="8001731" cy="365744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79229"/>
                <a:gridCol w="1209396"/>
                <a:gridCol w="5913106"/>
              </a:tblGrid>
              <a:tr h="305712">
                <a:tc>
                  <a:txBody>
                    <a:bodyPr/>
                    <a:lstStyle/>
                    <a:p>
                      <a:r>
                        <a:rPr lang="es-MX" sz="1700" noProof="0" dirty="0" smtClean="0">
                          <a:solidFill>
                            <a:schemeClr val="tx1"/>
                          </a:solidFill>
                        </a:rPr>
                        <a:t>Año</a:t>
                      </a:r>
                      <a:endParaRPr lang="es-MX" sz="17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7" marB="45707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700" noProof="0" dirty="0" smtClean="0">
                          <a:solidFill>
                            <a:schemeClr val="tx1"/>
                          </a:solidFill>
                        </a:rPr>
                        <a:t>Institución</a:t>
                      </a:r>
                      <a:endParaRPr lang="es-MX" sz="17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7" marB="45707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700" noProof="0" dirty="0" smtClean="0">
                          <a:solidFill>
                            <a:schemeClr val="tx1"/>
                          </a:solidFill>
                        </a:rPr>
                        <a:t>Acciones</a:t>
                      </a:r>
                      <a:endParaRPr lang="es-MX" sz="17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7" marB="45707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</a:tr>
              <a:tr h="305712">
                <a:tc>
                  <a:txBody>
                    <a:bodyPr/>
                    <a:lstStyle/>
                    <a:p>
                      <a:r>
                        <a:rPr lang="es-MX" sz="1700" noProof="0" smtClean="0"/>
                        <a:t>2016</a:t>
                      </a:r>
                      <a:endParaRPr lang="es-MX" sz="1700" noProof="0"/>
                    </a:p>
                  </a:txBody>
                  <a:tcPr marL="91432" marR="91432" marT="45707" marB="45707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MX" sz="1700" noProof="0" dirty="0" smtClean="0"/>
                        <a:t>UV</a:t>
                      </a:r>
                      <a:endParaRPr lang="es-MX" sz="1700" noProof="0" dirty="0"/>
                    </a:p>
                  </a:txBody>
                  <a:tcPr marL="91432" marR="91432" marT="45707" marB="45707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700" noProof="0" dirty="0" smtClean="0"/>
                        <a:t>Literacidad Digital</a:t>
                      </a:r>
                      <a:r>
                        <a:rPr lang="es-MX" sz="1700" baseline="0" noProof="0" dirty="0" smtClean="0"/>
                        <a:t> de los estudiantes universitarios.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700" noProof="0" dirty="0" smtClean="0"/>
                        <a:t>Asignatura</a:t>
                      </a:r>
                      <a:r>
                        <a:rPr lang="es-MX" sz="1700" baseline="0" noProof="0" dirty="0" smtClean="0"/>
                        <a:t> presencial </a:t>
                      </a:r>
                      <a:endParaRPr lang="es-MX" sz="1700" noProof="0" dirty="0" smtClean="0"/>
                    </a:p>
                  </a:txBody>
                  <a:tcPr marL="91432" marR="91432" marT="45707" marB="45707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5013">
                <a:tc>
                  <a:txBody>
                    <a:bodyPr/>
                    <a:lstStyle/>
                    <a:p>
                      <a:r>
                        <a:rPr lang="es-MX" sz="1700" noProof="0" smtClean="0"/>
                        <a:t>2017</a:t>
                      </a:r>
                      <a:endParaRPr lang="es-MX" sz="1700" noProof="0"/>
                    </a:p>
                  </a:txBody>
                  <a:tcPr marL="91432" marR="91432" marT="45707" marB="45707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MX" sz="1700" noProof="0" dirty="0" smtClean="0"/>
                        <a:t>SINED</a:t>
                      </a:r>
                      <a:endParaRPr lang="es-MX" sz="1700" noProof="0" dirty="0"/>
                    </a:p>
                  </a:txBody>
                  <a:tcPr marL="91432" marR="91432" marT="45707" marB="45707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700" noProof="0" dirty="0" smtClean="0"/>
                        <a:t>Saberes Digitales para profesores universitarios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700" noProof="0" dirty="0" smtClean="0"/>
                        <a:t>Diplomado en línea</a:t>
                      </a:r>
                      <a:endParaRPr lang="es-MX" sz="1700" noProof="0" dirty="0"/>
                    </a:p>
                  </a:txBody>
                  <a:tcPr marL="91432" marR="91432" marT="45707" marB="45707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5013">
                <a:tc>
                  <a:txBody>
                    <a:bodyPr/>
                    <a:lstStyle/>
                    <a:p>
                      <a:r>
                        <a:rPr lang="es-MX" sz="1700" noProof="0" smtClean="0"/>
                        <a:t>2018</a:t>
                      </a:r>
                      <a:endParaRPr lang="es-MX" sz="1700" noProof="0"/>
                    </a:p>
                  </a:txBody>
                  <a:tcPr marL="91432" marR="91432" marT="45707" marB="45707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MX" sz="1700" noProof="0" dirty="0" smtClean="0"/>
                        <a:t>ANUIES</a:t>
                      </a:r>
                      <a:endParaRPr lang="es-MX" sz="1700" noProof="0" dirty="0"/>
                    </a:p>
                  </a:txBody>
                  <a:tcPr marL="91432" marR="91432" marT="45707" marB="45707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700" noProof="0" dirty="0" smtClean="0"/>
                        <a:t>Saberes Digitales</a:t>
                      </a:r>
                      <a:r>
                        <a:rPr lang="es-MX" sz="1700" baseline="0" noProof="0" dirty="0" smtClean="0"/>
                        <a:t> </a:t>
                      </a:r>
                      <a:r>
                        <a:rPr lang="es-MX" sz="1700" noProof="0" dirty="0" smtClean="0"/>
                        <a:t>para docentes de educación básica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700" noProof="0" dirty="0" smtClean="0"/>
                        <a:t>Diplomado en línea </a:t>
                      </a:r>
                    </a:p>
                  </a:txBody>
                  <a:tcPr marL="91432" marR="91432" marT="45707" marB="45707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5013">
                <a:tc>
                  <a:txBody>
                    <a:bodyPr/>
                    <a:lstStyle/>
                    <a:p>
                      <a:r>
                        <a:rPr lang="es-MX" sz="1700" noProof="0" dirty="0" smtClean="0"/>
                        <a:t>2018</a:t>
                      </a:r>
                      <a:endParaRPr lang="es-MX" sz="1700" noProof="0" dirty="0"/>
                    </a:p>
                  </a:txBody>
                  <a:tcPr marL="91432" marR="91432" marT="45707" marB="45707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MX" sz="1700" noProof="0" dirty="0" smtClean="0"/>
                        <a:t>México X</a:t>
                      </a:r>
                      <a:endParaRPr lang="es-MX" sz="1700" noProof="0" dirty="0"/>
                    </a:p>
                  </a:txBody>
                  <a:tcPr marL="91432" marR="91432" marT="45707" marB="45707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700" baseline="0" noProof="0" dirty="0" smtClean="0"/>
                        <a:t>Saberes Digitales para docentes</a:t>
                      </a:r>
                      <a:endParaRPr lang="es-MX" sz="1700" noProof="0" dirty="0" smtClean="0"/>
                    </a:p>
                    <a:p>
                      <a:r>
                        <a:rPr lang="es-MX" sz="1700" noProof="0" dirty="0" smtClean="0"/>
                        <a:t>Curso Masivo,</a:t>
                      </a:r>
                      <a:r>
                        <a:rPr lang="es-MX" sz="1700" baseline="0" noProof="0" dirty="0" smtClean="0"/>
                        <a:t> Abierto y en Línea (MOOC)</a:t>
                      </a:r>
                      <a:endParaRPr lang="es-MX" sz="1700" noProof="0" dirty="0"/>
                    </a:p>
                  </a:txBody>
                  <a:tcPr marL="91432" marR="91432" marT="45707" marB="45707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5013">
                <a:tc>
                  <a:txBody>
                    <a:bodyPr/>
                    <a:lstStyle/>
                    <a:p>
                      <a:r>
                        <a:rPr lang="es-MX" sz="1700" noProof="0" dirty="0" smtClean="0"/>
                        <a:t>2018</a:t>
                      </a:r>
                      <a:endParaRPr lang="es-MX" sz="1700" noProof="0" dirty="0"/>
                    </a:p>
                  </a:txBody>
                  <a:tcPr marL="91432" marR="91432" marT="45707" marB="45707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MX" sz="1700" noProof="0" dirty="0" smtClean="0"/>
                        <a:t>UV</a:t>
                      </a:r>
                      <a:endParaRPr lang="es-MX" sz="1700" noProof="0" dirty="0"/>
                    </a:p>
                  </a:txBody>
                  <a:tcPr marL="91432" marR="91432" marT="45707" marB="45707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MX" sz="1700" noProof="0" dirty="0" smtClean="0"/>
                        <a:t>Articulación de las TIC con el perfil de egreso de los programas</a:t>
                      </a:r>
                      <a:r>
                        <a:rPr lang="es-MX" sz="1700" baseline="0" noProof="0" dirty="0" smtClean="0"/>
                        <a:t> educativos</a:t>
                      </a:r>
                    </a:p>
                    <a:p>
                      <a:r>
                        <a:rPr lang="es-MX" sz="1700" baseline="0" noProof="0" dirty="0" smtClean="0"/>
                        <a:t>Taller presencial</a:t>
                      </a:r>
                      <a:endParaRPr lang="es-MX" sz="1700" noProof="0" dirty="0"/>
                    </a:p>
                  </a:txBody>
                  <a:tcPr marL="91432" marR="91432" marT="45707" marB="45707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02386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// Curso Presencial Formal</a:t>
            </a:r>
            <a:endParaRPr lang="es-ES" dirty="0"/>
          </a:p>
        </p:txBody>
      </p:sp>
      <p:pic>
        <p:nvPicPr>
          <p:cNvPr id="3" name="Picture 2" descr="WhatsApp Image 2018-07-06 at 16.18.21(1)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30"/>
          <a:stretch/>
        </p:blipFill>
        <p:spPr>
          <a:xfrm>
            <a:off x="1086085" y="1320212"/>
            <a:ext cx="7073964" cy="388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5146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// Manual para un curso </a:t>
            </a:r>
            <a:r>
              <a:rPr lang="es-ES" dirty="0"/>
              <a:t>p</a:t>
            </a:r>
            <a:r>
              <a:rPr lang="es-ES" dirty="0" smtClean="0"/>
              <a:t>resencial informal</a:t>
            </a:r>
            <a:endParaRPr lang="es-ES" dirty="0"/>
          </a:p>
        </p:txBody>
      </p:sp>
      <p:pic>
        <p:nvPicPr>
          <p:cNvPr id="3" name="Picture 2" descr="WhatsApp Image 2018-07-06 at 16.18.21(1)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30"/>
          <a:stretch/>
        </p:blipFill>
        <p:spPr>
          <a:xfrm>
            <a:off x="1086085" y="1320212"/>
            <a:ext cx="7073964" cy="38866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85" y="4101949"/>
            <a:ext cx="7073964" cy="20514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t="16749" b="13431"/>
          <a:stretch/>
        </p:blipFill>
        <p:spPr>
          <a:xfrm>
            <a:off x="1122276" y="1320212"/>
            <a:ext cx="6987139" cy="2781737"/>
          </a:xfrm>
          <a:prstGeom prst="rect">
            <a:avLst/>
          </a:prstGeom>
          <a:ln w="38100" cmpd="sng">
            <a:solidFill>
              <a:schemeClr val="bg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2011868" y="6153399"/>
            <a:ext cx="610191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dirty="0">
                <a:solidFill>
                  <a:srgbClr val="EEECE1"/>
                </a:solidFill>
              </a:rPr>
              <a:t>https://www.uv.mx/blogs/</a:t>
            </a:r>
            <a:r>
              <a:rPr lang="en-US" sz="1600" dirty="0" err="1">
                <a:solidFill>
                  <a:srgbClr val="EEECE1"/>
                </a:solidFill>
              </a:rPr>
              <a:t>brechadigital</a:t>
            </a:r>
            <a:r>
              <a:rPr lang="en-US" sz="1600" dirty="0">
                <a:solidFill>
                  <a:srgbClr val="EEECE1"/>
                </a:solidFill>
              </a:rPr>
              <a:t>/</a:t>
            </a:r>
            <a:r>
              <a:rPr lang="en-US" sz="1600" dirty="0" err="1">
                <a:solidFill>
                  <a:srgbClr val="EEECE1"/>
                </a:solidFill>
              </a:rPr>
              <a:t>saberesdigitales</a:t>
            </a:r>
            <a:r>
              <a:rPr lang="en-US" sz="1600" dirty="0">
                <a:solidFill>
                  <a:srgbClr val="EEECE1"/>
                </a:solidFill>
              </a:rPr>
              <a:t>/</a:t>
            </a:r>
            <a:r>
              <a:rPr lang="en-US" sz="1600" dirty="0" err="1">
                <a:solidFill>
                  <a:srgbClr val="EEECE1"/>
                </a:solidFill>
              </a:rPr>
              <a:t>adcr</a:t>
            </a:r>
            <a:r>
              <a:rPr lang="en-US" sz="1600" dirty="0">
                <a:solidFill>
                  <a:srgbClr val="EEECE1"/>
                </a:solidFill>
              </a:rPr>
              <a:t>/</a:t>
            </a:r>
          </a:p>
        </p:txBody>
      </p:sp>
      <p:pic>
        <p:nvPicPr>
          <p:cNvPr id="8" name="Picture 7" descr="libro vasconcelo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638" y="4136649"/>
            <a:ext cx="3464148" cy="1967485"/>
          </a:xfrm>
          <a:prstGeom prst="rect">
            <a:avLst/>
          </a:prstGeom>
          <a:ln w="28575" cmpd="sng">
            <a:solidFill>
              <a:srgbClr val="FFFFFF"/>
            </a:solidFill>
          </a:ln>
        </p:spPr>
      </p:pic>
    </p:spTree>
    <p:extLst>
      <p:ext uri="{BB962C8B-B14F-4D97-AF65-F5344CB8AC3E}">
        <p14:creationId xmlns:p14="http://schemas.microsoft.com/office/powerpoint/2010/main" val="42691991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// Curso Mixto</a:t>
            </a:r>
            <a:endParaRPr lang="es-ES" dirty="0"/>
          </a:p>
        </p:txBody>
      </p:sp>
      <p:sp>
        <p:nvSpPr>
          <p:cNvPr id="4" name="Rectangle 3"/>
          <p:cNvSpPr/>
          <p:nvPr/>
        </p:nvSpPr>
        <p:spPr>
          <a:xfrm>
            <a:off x="5140084" y="5334117"/>
            <a:ext cx="30145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dirty="0">
                <a:solidFill>
                  <a:srgbClr val="EEECE1"/>
                </a:solidFill>
              </a:rPr>
              <a:t>https://youtu.be/47IrvTWk1FI</a:t>
            </a:r>
            <a:endParaRPr lang="en-US" dirty="0">
              <a:solidFill>
                <a:srgbClr val="EEECE1"/>
              </a:solidFill>
            </a:endParaRPr>
          </a:p>
        </p:txBody>
      </p:sp>
      <p:pic>
        <p:nvPicPr>
          <p:cNvPr id="5" name="Picture 4" descr="Captura de pantalla 2019-09-04 a las 14.11.3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25" y="1306512"/>
            <a:ext cx="7090964" cy="3842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5771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// Diplomado en línea </a:t>
            </a:r>
            <a:endParaRPr lang="es-ES" dirty="0"/>
          </a:p>
        </p:txBody>
      </p:sp>
      <p:sp>
        <p:nvSpPr>
          <p:cNvPr id="4" name="Rectangle 3"/>
          <p:cNvSpPr/>
          <p:nvPr/>
        </p:nvSpPr>
        <p:spPr>
          <a:xfrm>
            <a:off x="5129863" y="5300663"/>
            <a:ext cx="30187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dirty="0">
                <a:solidFill>
                  <a:schemeClr val="bg2"/>
                </a:solidFill>
              </a:rPr>
              <a:t>https://youtu.be/</a:t>
            </a:r>
            <a:r>
              <a:rPr lang="fi-FI" dirty="0" smtClean="0">
                <a:solidFill>
                  <a:schemeClr val="bg2"/>
                </a:solidFill>
              </a:rPr>
              <a:t>JkfAuXzxxEQ </a:t>
            </a:r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625" y="1306513"/>
            <a:ext cx="7085013" cy="389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1186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// MOOC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035737" y="5314199"/>
            <a:ext cx="3112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dirty="0">
                <a:solidFill>
                  <a:srgbClr val="EEECE1"/>
                </a:solidFill>
              </a:rPr>
              <a:t>https://youtu.be/</a:t>
            </a:r>
            <a:r>
              <a:rPr lang="fi-FI" dirty="0" smtClean="0">
                <a:solidFill>
                  <a:srgbClr val="EEECE1"/>
                </a:solidFill>
              </a:rPr>
              <a:t>EbJVO7vVXBs </a:t>
            </a:r>
            <a:endParaRPr lang="en-US" dirty="0">
              <a:solidFill>
                <a:srgbClr val="EEECE1"/>
              </a:solidFill>
            </a:endParaRPr>
          </a:p>
        </p:txBody>
      </p:sp>
      <p:pic>
        <p:nvPicPr>
          <p:cNvPr id="5" name="Picture 4" descr="mexicoXSaberesDigitales.png"/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24" y="1306513"/>
            <a:ext cx="7085014" cy="389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1866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67868" b="35446"/>
          <a:stretch/>
        </p:blipFill>
        <p:spPr>
          <a:xfrm>
            <a:off x="6596033" y="4929389"/>
            <a:ext cx="2090767" cy="17390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52921" y="2077641"/>
            <a:ext cx="7017780" cy="20564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2794" y="2027505"/>
            <a:ext cx="7017780" cy="205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081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// 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sz="3000" dirty="0" smtClean="0"/>
              <a:t>Saber Computaci</a:t>
            </a:r>
            <a:r>
              <a:rPr lang="es-MX" sz="3000" dirty="0" smtClean="0"/>
              <a:t>ón</a:t>
            </a:r>
            <a:endParaRPr lang="es-MX" sz="3000" dirty="0" smtClean="0"/>
          </a:p>
          <a:p>
            <a:r>
              <a:rPr lang="es-MX" sz="3000" dirty="0" smtClean="0"/>
              <a:t>Definici</a:t>
            </a:r>
            <a:r>
              <a:rPr lang="es-MX" sz="3000" dirty="0" smtClean="0"/>
              <a:t>ón del Curriculum </a:t>
            </a:r>
          </a:p>
          <a:p>
            <a:r>
              <a:rPr lang="es-MX" sz="3000" dirty="0" smtClean="0"/>
              <a:t>Multimodalidad</a:t>
            </a:r>
          </a:p>
          <a:p>
            <a:r>
              <a:rPr lang="es-MX" sz="3000" dirty="0" smtClean="0"/>
              <a:t>Opciones educativas</a:t>
            </a:r>
          </a:p>
          <a:p>
            <a:r>
              <a:rPr lang="es-MX" sz="3000" dirty="0" smtClean="0"/>
              <a:t>MOOC</a:t>
            </a:r>
          </a:p>
          <a:p>
            <a:pPr lvl="1"/>
            <a:r>
              <a:rPr lang="es-MX" sz="2600" dirty="0" smtClean="0"/>
              <a:t>Presentaci</a:t>
            </a:r>
            <a:r>
              <a:rPr lang="es-MX" sz="2600" dirty="0" smtClean="0"/>
              <a:t>ón</a:t>
            </a:r>
          </a:p>
          <a:p>
            <a:pPr lvl="1"/>
            <a:r>
              <a:rPr lang="es-MX" sz="2600" dirty="0" smtClean="0"/>
              <a:t>Desarrollo</a:t>
            </a:r>
          </a:p>
          <a:p>
            <a:pPr lvl="1"/>
            <a:r>
              <a:rPr lang="es-MX" sz="2600" dirty="0" smtClean="0"/>
              <a:t>Cierre</a:t>
            </a:r>
          </a:p>
          <a:p>
            <a:r>
              <a:rPr lang="es-MX" sz="3000" dirty="0" smtClean="0"/>
              <a:t>Referencias</a:t>
            </a:r>
            <a:endParaRPr lang="es-MX" sz="3000" dirty="0" smtClean="0"/>
          </a:p>
        </p:txBody>
      </p:sp>
    </p:spTree>
    <p:extLst>
      <p:ext uri="{BB962C8B-B14F-4D97-AF65-F5344CB8AC3E}">
        <p14:creationId xmlns:p14="http://schemas.microsoft.com/office/powerpoint/2010/main" val="7539824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// Ejercicio 3</a:t>
            </a:r>
            <a:endParaRPr lang="es-MX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s-MX" sz="4000" dirty="0" smtClean="0"/>
          </a:p>
          <a:p>
            <a:pPr marL="0" indent="0" algn="ctr">
              <a:buNone/>
            </a:pPr>
            <a:endParaRPr lang="es-MX" sz="4000" dirty="0" smtClean="0"/>
          </a:p>
          <a:p>
            <a:pPr marL="0" indent="0" algn="ctr">
              <a:buNone/>
            </a:pPr>
            <a:r>
              <a:rPr lang="es-MX" sz="4000" dirty="0" smtClean="0"/>
              <a:t>¿Cómo sería un MOOC de habilitación tecnológica de Profesores?</a:t>
            </a:r>
            <a:endParaRPr lang="es-MX" sz="4000" dirty="0"/>
          </a:p>
        </p:txBody>
      </p:sp>
    </p:spTree>
    <p:extLst>
      <p:ext uri="{BB962C8B-B14F-4D97-AF65-F5344CB8AC3E}">
        <p14:creationId xmlns:p14="http://schemas.microsoft.com/office/powerpoint/2010/main" val="17594130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// </a:t>
            </a:r>
            <a:r>
              <a:rPr lang="es-MX" dirty="0" smtClean="0"/>
              <a:t>MOOC en M</a:t>
            </a:r>
            <a:r>
              <a:rPr lang="es-MX" dirty="0" smtClean="0"/>
              <a:t>éxico X</a:t>
            </a:r>
            <a:endParaRPr lang="es-MX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2884" y="1284443"/>
            <a:ext cx="4314393" cy="431784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12884" y="5602287"/>
            <a:ext cx="4314393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600" dirty="0">
                <a:solidFill>
                  <a:schemeClr val="bg1"/>
                </a:solidFill>
              </a:rPr>
              <a:t>http://</a:t>
            </a:r>
            <a:r>
              <a:rPr lang="pl-PL" sz="2600" dirty="0" err="1">
                <a:solidFill>
                  <a:schemeClr val="bg1"/>
                </a:solidFill>
              </a:rPr>
              <a:t>www.mexicox.gob.mx</a:t>
            </a:r>
            <a:r>
              <a:rPr lang="pl-PL" sz="2600" dirty="0">
                <a:solidFill>
                  <a:schemeClr val="bg1"/>
                </a:solidFill>
              </a:rPr>
              <a:t>/</a:t>
            </a:r>
            <a:endParaRPr lang="en-US" sz="2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8276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// Estructura del MOOC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dirty="0" smtClean="0"/>
              <a:t>Estructura en tres actos:</a:t>
            </a:r>
          </a:p>
          <a:p>
            <a:r>
              <a:rPr lang="es-MX" dirty="0" smtClean="0"/>
              <a:t>Presentaci</a:t>
            </a:r>
            <a:r>
              <a:rPr lang="es-MX" dirty="0" smtClean="0"/>
              <a:t>ón</a:t>
            </a:r>
          </a:p>
          <a:p>
            <a:r>
              <a:rPr lang="es-MX" dirty="0" smtClean="0"/>
              <a:t>Desarrollo</a:t>
            </a:r>
          </a:p>
          <a:p>
            <a:r>
              <a:rPr lang="es-MX" dirty="0" smtClean="0"/>
              <a:t>Ejercicios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143358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// Ejercicio </a:t>
            </a:r>
            <a:r>
              <a:rPr lang="es-MX" dirty="0" smtClean="0"/>
              <a:t>4</a:t>
            </a:r>
            <a:endParaRPr lang="es-MX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918678"/>
            <a:ext cx="8229600" cy="31791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s-MX" sz="4000" dirty="0" smtClean="0"/>
          </a:p>
          <a:p>
            <a:pPr marL="0" indent="0" algn="ctr">
              <a:buNone/>
            </a:pPr>
            <a:endParaRPr lang="es-MX" sz="4000" dirty="0" smtClean="0"/>
          </a:p>
          <a:p>
            <a:pPr marL="0" indent="0" algn="ctr">
              <a:buNone/>
            </a:pPr>
            <a:r>
              <a:rPr lang="es-MX" sz="4000" dirty="0" smtClean="0"/>
              <a:t>¿Qu</a:t>
            </a:r>
            <a:r>
              <a:rPr lang="es-MX" sz="4000" dirty="0" smtClean="0"/>
              <a:t>é incluiría en la parte de presentación</a:t>
            </a:r>
            <a:r>
              <a:rPr lang="es-MX" sz="4000" dirty="0" smtClean="0"/>
              <a:t>?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9620511"/>
              </p:ext>
            </p:extLst>
          </p:nvPr>
        </p:nvGraphicFramePr>
        <p:xfrm>
          <a:off x="1973723" y="4141923"/>
          <a:ext cx="5355168" cy="660400"/>
        </p:xfrm>
        <a:graphic>
          <a:graphicData uri="http://schemas.openxmlformats.org/drawingml/2006/table">
            <a:tbl>
              <a:tblPr>
                <a:effectLst/>
                <a:tableStyleId>{0E3FDE45-AF77-4B5C-9715-49D594BDF05E}</a:tableStyleId>
              </a:tblPr>
              <a:tblGrid>
                <a:gridCol w="1785056"/>
                <a:gridCol w="1785056"/>
                <a:gridCol w="1785056"/>
              </a:tblGrid>
              <a:tr h="6604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3500" u="none" strike="noStrike" noProof="0" dirty="0" smtClean="0">
                          <a:solidFill>
                            <a:schemeClr val="tx2"/>
                          </a:solidFill>
                          <a:effectLst/>
                        </a:rPr>
                        <a:t>Tema</a:t>
                      </a:r>
                      <a:endParaRPr lang="es-MX" sz="3500" b="0" i="0" u="none" strike="noStrike" noProof="0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38100" cap="flat" cmpd="sng" algn="ctr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3500" u="none" strike="noStrike" noProof="0" dirty="0" smtClean="0">
                          <a:solidFill>
                            <a:schemeClr val="tx2"/>
                          </a:solidFill>
                          <a:effectLst/>
                        </a:rPr>
                        <a:t>Didáctica</a:t>
                      </a:r>
                      <a:endParaRPr lang="es-MX" sz="3500" b="0" i="0" u="none" strike="noStrike" noProof="0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38100" cap="flat" cmpd="sng" algn="ctr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3500" u="none" strike="noStrike" noProof="0" dirty="0" smtClean="0">
                          <a:solidFill>
                            <a:schemeClr val="tx2"/>
                          </a:solidFill>
                          <a:effectLst/>
                        </a:rPr>
                        <a:t>Medios</a:t>
                      </a:r>
                      <a:endParaRPr lang="es-MX" sz="3500" b="0" i="0" u="none" strike="noStrike" noProof="0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38100" cap="flat" cmpd="sng" algn="ctr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50402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// Estructura del MOOC: Presentaci</a:t>
            </a:r>
            <a:r>
              <a:rPr lang="es-MX" dirty="0" smtClean="0"/>
              <a:t>ón</a:t>
            </a:r>
            <a:endParaRPr lang="es-MX" dirty="0"/>
          </a:p>
        </p:txBody>
      </p:sp>
      <p:pic>
        <p:nvPicPr>
          <p:cNvPr id="4" name="Picture 3" descr="Captura de pantalla 2019-09-05 a las 16.46.3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924" y="1457326"/>
            <a:ext cx="3742076" cy="4668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0403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// Ejercicio </a:t>
            </a:r>
            <a:r>
              <a:rPr lang="es-MX" dirty="0" smtClean="0"/>
              <a:t>5</a:t>
            </a:r>
            <a:endParaRPr lang="es-MX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918678"/>
            <a:ext cx="8229600" cy="31791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s-MX" sz="4000" dirty="0" smtClean="0"/>
          </a:p>
          <a:p>
            <a:pPr marL="0" indent="0" algn="ctr">
              <a:buNone/>
            </a:pPr>
            <a:endParaRPr lang="es-MX" sz="4000" dirty="0" smtClean="0"/>
          </a:p>
          <a:p>
            <a:pPr marL="0" indent="0" algn="ctr">
              <a:buNone/>
            </a:pPr>
            <a:r>
              <a:rPr lang="es-MX" sz="4000" dirty="0" smtClean="0"/>
              <a:t>¿Qu</a:t>
            </a:r>
            <a:r>
              <a:rPr lang="es-MX" sz="4000" dirty="0" smtClean="0"/>
              <a:t>é incluiría en la parte de desarrollo</a:t>
            </a:r>
            <a:r>
              <a:rPr lang="es-MX" sz="4000" dirty="0" smtClean="0"/>
              <a:t>?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0978121"/>
              </p:ext>
            </p:extLst>
          </p:nvPr>
        </p:nvGraphicFramePr>
        <p:xfrm>
          <a:off x="1973723" y="4141923"/>
          <a:ext cx="5355168" cy="660400"/>
        </p:xfrm>
        <a:graphic>
          <a:graphicData uri="http://schemas.openxmlformats.org/drawingml/2006/table">
            <a:tbl>
              <a:tblPr>
                <a:effectLst/>
                <a:tableStyleId>{0E3FDE45-AF77-4B5C-9715-49D594BDF05E}</a:tableStyleId>
              </a:tblPr>
              <a:tblGrid>
                <a:gridCol w="1785056"/>
                <a:gridCol w="1785056"/>
                <a:gridCol w="1785056"/>
              </a:tblGrid>
              <a:tr h="6604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3500" u="none" strike="noStrike" noProof="0" dirty="0" smtClean="0">
                          <a:solidFill>
                            <a:schemeClr val="tx2"/>
                          </a:solidFill>
                          <a:effectLst/>
                        </a:rPr>
                        <a:t>Tema</a:t>
                      </a:r>
                      <a:endParaRPr lang="es-MX" sz="3500" b="0" i="0" u="none" strike="noStrike" noProof="0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38100" cap="flat" cmpd="sng" algn="ctr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3500" u="none" strike="noStrike" noProof="0" dirty="0" smtClean="0">
                          <a:solidFill>
                            <a:schemeClr val="tx2"/>
                          </a:solidFill>
                          <a:effectLst/>
                        </a:rPr>
                        <a:t>Didáctica</a:t>
                      </a:r>
                      <a:endParaRPr lang="es-MX" sz="3500" b="0" i="0" u="none" strike="noStrike" noProof="0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38100" cap="flat" cmpd="sng" algn="ctr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3500" u="none" strike="noStrike" noProof="0" dirty="0" smtClean="0">
                          <a:solidFill>
                            <a:schemeClr val="tx2"/>
                          </a:solidFill>
                          <a:effectLst/>
                        </a:rPr>
                        <a:t>Medios</a:t>
                      </a:r>
                      <a:endParaRPr lang="es-MX" sz="3500" b="0" i="0" u="none" strike="noStrike" noProof="0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38100" cap="flat" cmpd="sng" algn="ctr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04295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// Estructura del MOOC: </a:t>
            </a:r>
            <a:r>
              <a:rPr lang="es-MX" i="0" dirty="0" smtClean="0"/>
              <a:t>Desarrollo</a:t>
            </a:r>
            <a:endParaRPr lang="es-MX" dirty="0"/>
          </a:p>
        </p:txBody>
      </p:sp>
      <p:pic>
        <p:nvPicPr>
          <p:cNvPr id="6" name="Picture 5" descr="Captura de pantalla 2019-09-05 a las 17.15.0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963" y="1457325"/>
            <a:ext cx="3729037" cy="4444732"/>
          </a:xfrm>
          <a:prstGeom prst="rect">
            <a:avLst/>
          </a:prstGeom>
        </p:spPr>
      </p:pic>
      <p:pic>
        <p:nvPicPr>
          <p:cNvPr id="9" name="Picture 8" descr="Captura de pantalla 2019-09-05 a las 17.18.1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532" y="6100988"/>
            <a:ext cx="231140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1792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// Ejercicio </a:t>
            </a:r>
            <a:r>
              <a:rPr lang="es-MX" dirty="0" smtClean="0"/>
              <a:t>6</a:t>
            </a:r>
            <a:endParaRPr lang="es-MX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918678"/>
            <a:ext cx="8229600" cy="31791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s-MX" sz="4000" dirty="0" smtClean="0"/>
          </a:p>
          <a:p>
            <a:pPr marL="0" indent="0" algn="ctr">
              <a:buNone/>
            </a:pPr>
            <a:endParaRPr lang="es-MX" sz="4000" dirty="0" smtClean="0"/>
          </a:p>
          <a:p>
            <a:pPr marL="0" indent="0" algn="ctr">
              <a:buNone/>
            </a:pPr>
            <a:r>
              <a:rPr lang="es-MX" sz="4000" dirty="0" smtClean="0"/>
              <a:t>¿Qu</a:t>
            </a:r>
            <a:r>
              <a:rPr lang="es-MX" sz="4000" dirty="0" smtClean="0"/>
              <a:t>é incluiría en la parte cierre</a:t>
            </a:r>
            <a:r>
              <a:rPr lang="es-MX" sz="4000" dirty="0" smtClean="0"/>
              <a:t>?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0978121"/>
              </p:ext>
            </p:extLst>
          </p:nvPr>
        </p:nvGraphicFramePr>
        <p:xfrm>
          <a:off x="1973723" y="4141923"/>
          <a:ext cx="5355168" cy="660400"/>
        </p:xfrm>
        <a:graphic>
          <a:graphicData uri="http://schemas.openxmlformats.org/drawingml/2006/table">
            <a:tbl>
              <a:tblPr>
                <a:effectLst/>
                <a:tableStyleId>{0E3FDE45-AF77-4B5C-9715-49D594BDF05E}</a:tableStyleId>
              </a:tblPr>
              <a:tblGrid>
                <a:gridCol w="1785056"/>
                <a:gridCol w="1785056"/>
                <a:gridCol w="1785056"/>
              </a:tblGrid>
              <a:tr h="6604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3500" u="none" strike="noStrike" noProof="0" dirty="0" smtClean="0">
                          <a:solidFill>
                            <a:schemeClr val="tx2"/>
                          </a:solidFill>
                          <a:effectLst/>
                        </a:rPr>
                        <a:t>Tema</a:t>
                      </a:r>
                      <a:endParaRPr lang="es-MX" sz="3500" b="0" i="0" u="none" strike="noStrike" noProof="0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38100" cap="flat" cmpd="sng" algn="ctr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3500" u="none" strike="noStrike" noProof="0" dirty="0" smtClean="0">
                          <a:solidFill>
                            <a:schemeClr val="tx2"/>
                          </a:solidFill>
                          <a:effectLst/>
                        </a:rPr>
                        <a:t>Didáctica</a:t>
                      </a:r>
                      <a:endParaRPr lang="es-MX" sz="3500" b="0" i="0" u="none" strike="noStrike" noProof="0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38100" cap="flat" cmpd="sng" algn="ctr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3500" u="none" strike="noStrike" noProof="0" dirty="0" smtClean="0">
                          <a:solidFill>
                            <a:schemeClr val="tx2"/>
                          </a:solidFill>
                          <a:effectLst/>
                        </a:rPr>
                        <a:t>Medios</a:t>
                      </a:r>
                      <a:endParaRPr lang="es-MX" sz="3500" b="0" i="0" u="none" strike="noStrike" noProof="0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38100" cap="flat" cmpd="sng" algn="ctr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04295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// </a:t>
            </a:r>
            <a:r>
              <a:rPr lang="es-MX" dirty="0" smtClean="0"/>
              <a:t>Estructura </a:t>
            </a:r>
            <a:r>
              <a:rPr lang="es-MX" dirty="0"/>
              <a:t>del </a:t>
            </a:r>
            <a:r>
              <a:rPr lang="es-MX" dirty="0" smtClean="0"/>
              <a:t>MOOC: Cierre</a:t>
            </a:r>
            <a:endParaRPr lang="en-US" dirty="0"/>
          </a:p>
        </p:txBody>
      </p:sp>
      <p:pic>
        <p:nvPicPr>
          <p:cNvPr id="4" name="Picture 3" descr="Captura de pantalla 2019-09-05 a las 16.51.1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689" y="1457325"/>
            <a:ext cx="3757322" cy="4668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2333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MOOC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7678" y="1101110"/>
            <a:ext cx="6453228" cy="498189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47678" y="6085853"/>
            <a:ext cx="64532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dirty="0" err="1">
                <a:solidFill>
                  <a:srgbClr val="EEECE1"/>
                </a:solidFill>
              </a:rPr>
              <a:t>https</a:t>
            </a:r>
            <a:r>
              <a:rPr lang="nl-NL" dirty="0">
                <a:solidFill>
                  <a:srgbClr val="EEECE1"/>
                </a:solidFill>
              </a:rPr>
              <a:t>://</a:t>
            </a:r>
            <a:r>
              <a:rPr lang="nl-NL" dirty="0" err="1">
                <a:solidFill>
                  <a:srgbClr val="EEECE1"/>
                </a:solidFill>
              </a:rPr>
              <a:t>www.uv.mx</a:t>
            </a:r>
            <a:r>
              <a:rPr lang="nl-NL" dirty="0">
                <a:solidFill>
                  <a:srgbClr val="EEECE1"/>
                </a:solidFill>
              </a:rPr>
              <a:t>/blogs/</a:t>
            </a:r>
            <a:r>
              <a:rPr lang="nl-NL" dirty="0" err="1">
                <a:solidFill>
                  <a:srgbClr val="EEECE1"/>
                </a:solidFill>
              </a:rPr>
              <a:t>brechadigital</a:t>
            </a:r>
            <a:r>
              <a:rPr lang="nl-NL" dirty="0">
                <a:solidFill>
                  <a:srgbClr val="EEECE1"/>
                </a:solidFill>
              </a:rPr>
              <a:t>/</a:t>
            </a:r>
            <a:r>
              <a:rPr lang="nl-NL" dirty="0" err="1">
                <a:solidFill>
                  <a:srgbClr val="EEECE1"/>
                </a:solidFill>
              </a:rPr>
              <a:t>saberesdigitales</a:t>
            </a:r>
            <a:r>
              <a:rPr lang="nl-NL" dirty="0">
                <a:solidFill>
                  <a:srgbClr val="EEECE1"/>
                </a:solidFill>
              </a:rPr>
              <a:t>/mooc1/</a:t>
            </a:r>
            <a:endParaRPr lang="en-US" dirty="0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262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// Ejercicio 1</a:t>
            </a:r>
            <a:endParaRPr lang="es-MX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s-MX" sz="4000" dirty="0" smtClean="0"/>
          </a:p>
          <a:p>
            <a:pPr marL="0" indent="0" algn="ctr">
              <a:buNone/>
            </a:pPr>
            <a:endParaRPr lang="es-MX" sz="4000" dirty="0" smtClean="0"/>
          </a:p>
          <a:p>
            <a:pPr marL="0" indent="0" algn="ctr">
              <a:buNone/>
            </a:pPr>
            <a:r>
              <a:rPr lang="es-MX" sz="4000" dirty="0" smtClean="0"/>
              <a:t>¿Cuándo se puede decir que un profesor está habilitado tecnológicamente?</a:t>
            </a:r>
            <a:endParaRPr lang="es-MX" sz="4000" dirty="0"/>
          </a:p>
        </p:txBody>
      </p:sp>
    </p:spTree>
    <p:extLst>
      <p:ext uri="{BB962C8B-B14F-4D97-AF65-F5344CB8AC3E}">
        <p14:creationId xmlns:p14="http://schemas.microsoft.com/office/powerpoint/2010/main" val="5216211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// </a:t>
            </a:r>
            <a:r>
              <a:rPr lang="es-MX" dirty="0"/>
              <a:t>Ligas a recursos y videos de </a:t>
            </a:r>
            <a:r>
              <a:rPr lang="es-MX" dirty="0" smtClean="0"/>
              <a:t>SD</a:t>
            </a:r>
            <a:endParaRPr lang="es-MX" dirty="0"/>
          </a:p>
        </p:txBody>
      </p:sp>
      <p:sp>
        <p:nvSpPr>
          <p:cNvPr id="28" name="Content Placeholder 2"/>
          <p:cNvSpPr>
            <a:spLocks noGrp="1"/>
          </p:cNvSpPr>
          <p:nvPr>
            <p:ph idx="1"/>
          </p:nvPr>
        </p:nvSpPr>
        <p:spPr>
          <a:xfrm>
            <a:off x="223274" y="915534"/>
            <a:ext cx="8240712" cy="5384718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40000"/>
              </a:lnSpc>
              <a:buNone/>
            </a:pPr>
            <a:r>
              <a:rPr lang="es-ES_tradnl" sz="1800" b="1" dirty="0" smtClean="0">
                <a:latin typeface="Verdana" charset="0"/>
                <a:ea typeface="MS PGothic" charset="0"/>
              </a:rPr>
              <a:t>Recursos</a:t>
            </a:r>
          </a:p>
          <a:p>
            <a:pPr>
              <a:lnSpc>
                <a:spcPct val="140000"/>
              </a:lnSpc>
            </a:pPr>
            <a:r>
              <a:rPr lang="es-ES_tradnl" sz="1800" dirty="0" smtClean="0">
                <a:latin typeface="Verdana" charset="0"/>
                <a:ea typeface="MS PGothic" charset="0"/>
              </a:rPr>
              <a:t>Blog </a:t>
            </a:r>
            <a:r>
              <a:rPr lang="es-ES_tradnl" sz="1800" dirty="0">
                <a:latin typeface="Verdana" charset="0"/>
                <a:ea typeface="MS PGothic" charset="0"/>
              </a:rPr>
              <a:t>Brecha Digital UV | </a:t>
            </a:r>
            <a:r>
              <a:rPr lang="es-ES_tradnl" sz="1800" dirty="0">
                <a:latin typeface="Verdana" charset="0"/>
                <a:ea typeface="MS PGothic" charset="0"/>
                <a:hlinkClick r:id="rId2"/>
              </a:rPr>
              <a:t>liga</a:t>
            </a:r>
            <a:endParaRPr lang="es-ES_tradnl" sz="1800" dirty="0">
              <a:latin typeface="Verdana" charset="0"/>
              <a:ea typeface="MS PGothic" charset="0"/>
            </a:endParaRPr>
          </a:p>
          <a:p>
            <a:pPr>
              <a:lnSpc>
                <a:spcPct val="140000"/>
              </a:lnSpc>
            </a:pPr>
            <a:r>
              <a:rPr lang="es-ES_tradnl" sz="1800" dirty="0">
                <a:latin typeface="Verdana" charset="0"/>
                <a:ea typeface="MS PGothic" charset="0"/>
              </a:rPr>
              <a:t>Hojas de trabajo | </a:t>
            </a:r>
            <a:r>
              <a:rPr lang="es-ES_tradnl" sz="1800" dirty="0">
                <a:latin typeface="Verdana" charset="0"/>
                <a:ea typeface="MS PGothic" charset="0"/>
                <a:hlinkClick r:id="rId3"/>
              </a:rPr>
              <a:t>liga</a:t>
            </a:r>
            <a:endParaRPr lang="es-ES_tradnl" sz="1800" dirty="0">
              <a:latin typeface="Verdana" charset="0"/>
              <a:ea typeface="MS PGothic" charset="0"/>
            </a:endParaRPr>
          </a:p>
          <a:p>
            <a:pPr>
              <a:lnSpc>
                <a:spcPct val="140000"/>
              </a:lnSpc>
            </a:pPr>
            <a:r>
              <a:rPr lang="es-ES_tradnl" sz="1800" dirty="0">
                <a:latin typeface="Verdana" charset="0"/>
                <a:ea typeface="MS PGothic" charset="0"/>
              </a:rPr>
              <a:t>Artículos y libros | </a:t>
            </a:r>
            <a:r>
              <a:rPr lang="es-ES_tradnl" sz="1800" dirty="0">
                <a:latin typeface="Verdana" charset="0"/>
                <a:ea typeface="MS PGothic" charset="0"/>
                <a:hlinkClick r:id="rId4"/>
              </a:rPr>
              <a:t>liga</a:t>
            </a:r>
            <a:endParaRPr lang="es-ES_tradnl" sz="1800" dirty="0">
              <a:latin typeface="Verdana" charset="0"/>
              <a:ea typeface="MS PGothic" charset="0"/>
            </a:endParaRPr>
          </a:p>
          <a:p>
            <a:pPr>
              <a:lnSpc>
                <a:spcPct val="140000"/>
              </a:lnSpc>
            </a:pPr>
            <a:r>
              <a:rPr lang="es-ES_tradnl" sz="1800" dirty="0" smtClean="0">
                <a:latin typeface="Verdana" charset="0"/>
                <a:ea typeface="MS PGothic" charset="0"/>
              </a:rPr>
              <a:t>Reportes </a:t>
            </a:r>
            <a:r>
              <a:rPr lang="es-ES_tradnl" sz="1800" dirty="0">
                <a:latin typeface="Verdana" charset="0"/>
                <a:ea typeface="MS PGothic" charset="0"/>
              </a:rPr>
              <a:t>(2015) |  </a:t>
            </a:r>
            <a:r>
              <a:rPr lang="es-ES_tradnl" sz="1800" dirty="0" smtClean="0">
                <a:latin typeface="Verdana" charset="0"/>
                <a:ea typeface="MS PGothic" charset="0"/>
                <a:hlinkClick r:id="rId5"/>
              </a:rPr>
              <a:t>liga</a:t>
            </a:r>
            <a:endParaRPr lang="es-ES_tradnl" sz="1800" dirty="0" smtClean="0">
              <a:latin typeface="Verdana" charset="0"/>
              <a:ea typeface="MS PGothic" charset="0"/>
            </a:endParaRPr>
          </a:p>
          <a:p>
            <a:pPr>
              <a:lnSpc>
                <a:spcPct val="140000"/>
              </a:lnSpc>
            </a:pPr>
            <a:r>
              <a:rPr lang="es-ES_tradnl" sz="1800" dirty="0">
                <a:latin typeface="Verdana" charset="0"/>
                <a:ea typeface="MS PGothic" charset="0"/>
              </a:rPr>
              <a:t>Plan de estudios Literacidad Digital | </a:t>
            </a:r>
            <a:r>
              <a:rPr lang="es-ES_tradnl" sz="1800" dirty="0" smtClean="0">
                <a:latin typeface="Verdana" charset="0"/>
                <a:ea typeface="MS PGothic" charset="0"/>
                <a:hlinkClick r:id="rId6"/>
              </a:rPr>
              <a:t>liga </a:t>
            </a:r>
            <a:endParaRPr lang="es-ES_tradnl" sz="1800" dirty="0" smtClean="0">
              <a:latin typeface="Verdana" charset="0"/>
              <a:ea typeface="MS PGothic" charset="0"/>
            </a:endParaRPr>
          </a:p>
          <a:p>
            <a:pPr>
              <a:lnSpc>
                <a:spcPct val="140000"/>
              </a:lnSpc>
            </a:pPr>
            <a:r>
              <a:rPr lang="es-ES_tradnl" sz="1800" dirty="0" smtClean="0">
                <a:latin typeface="Verdana" charset="0"/>
                <a:ea typeface="MS PGothic" charset="0"/>
              </a:rPr>
              <a:t>Diseño del MOOC (2018) | </a:t>
            </a:r>
            <a:r>
              <a:rPr lang="es-ES_tradnl" sz="1800" dirty="0" smtClean="0">
                <a:latin typeface="Verdana" charset="0"/>
                <a:ea typeface="MS PGothic" charset="0"/>
                <a:hlinkClick r:id="rId7"/>
              </a:rPr>
              <a:t>liga</a:t>
            </a:r>
            <a:endParaRPr lang="es-ES_tradnl" sz="1800" dirty="0" smtClean="0">
              <a:latin typeface="Verdana" charset="0"/>
              <a:ea typeface="MS PGothic" charset="0"/>
            </a:endParaRPr>
          </a:p>
          <a:p>
            <a:pPr>
              <a:lnSpc>
                <a:spcPct val="140000"/>
              </a:lnSpc>
            </a:pPr>
            <a:r>
              <a:rPr lang="es-ES_tradnl" sz="1800" dirty="0" smtClean="0">
                <a:latin typeface="Verdana" charset="0"/>
                <a:ea typeface="MS PGothic" charset="0"/>
              </a:rPr>
              <a:t>Alfabetización de Comunidades Rurales (2018) | </a:t>
            </a:r>
            <a:r>
              <a:rPr lang="es-ES_tradnl" sz="1800" dirty="0" smtClean="0">
                <a:latin typeface="Verdana" charset="0"/>
                <a:ea typeface="MS PGothic" charset="0"/>
                <a:hlinkClick r:id="rId8"/>
              </a:rPr>
              <a:t>liga</a:t>
            </a:r>
            <a:endParaRPr lang="es-ES_tradnl" sz="1800" dirty="0" smtClean="0">
              <a:latin typeface="Verdana" charset="0"/>
              <a:ea typeface="MS PGothic" charset="0"/>
            </a:endParaRPr>
          </a:p>
          <a:p>
            <a:pPr marL="0" indent="0">
              <a:lnSpc>
                <a:spcPct val="140000"/>
              </a:lnSpc>
              <a:buNone/>
            </a:pPr>
            <a:r>
              <a:rPr lang="es-ES_tradnl" sz="1800" b="1" dirty="0" smtClean="0">
                <a:latin typeface="Verdana" charset="0"/>
                <a:ea typeface="MS PGothic" charset="0"/>
              </a:rPr>
              <a:t>Cursos</a:t>
            </a:r>
            <a:endParaRPr lang="es-ES_tradnl" sz="1800" b="1" dirty="0">
              <a:latin typeface="Verdana" charset="0"/>
              <a:ea typeface="MS PGothic" charset="0"/>
            </a:endParaRPr>
          </a:p>
          <a:p>
            <a:pPr>
              <a:lnSpc>
                <a:spcPct val="140000"/>
              </a:lnSpc>
            </a:pPr>
            <a:r>
              <a:rPr lang="es-ES_tradnl" sz="1800" dirty="0">
                <a:latin typeface="Verdana" charset="0"/>
                <a:ea typeface="MS PGothic" charset="0"/>
              </a:rPr>
              <a:t>Diplomado ANUIES | </a:t>
            </a:r>
            <a:r>
              <a:rPr lang="es-ES_tradnl" sz="1800" dirty="0">
                <a:latin typeface="Verdana" charset="0"/>
                <a:ea typeface="MS PGothic" charset="0"/>
                <a:hlinkClick r:id="rId9"/>
              </a:rPr>
              <a:t>liga</a:t>
            </a:r>
            <a:endParaRPr lang="es-ES_tradnl" sz="1800" dirty="0">
              <a:latin typeface="Verdana" charset="0"/>
              <a:ea typeface="MS PGothic" charset="0"/>
            </a:endParaRPr>
          </a:p>
          <a:p>
            <a:pPr>
              <a:lnSpc>
                <a:spcPct val="140000"/>
              </a:lnSpc>
            </a:pPr>
            <a:r>
              <a:rPr lang="es-ES_tradnl" sz="1800" dirty="0">
                <a:latin typeface="Verdana" charset="0"/>
                <a:ea typeface="MS PGothic" charset="0"/>
              </a:rPr>
              <a:t>Diplomado SINED | </a:t>
            </a:r>
            <a:r>
              <a:rPr lang="es-ES_tradnl" sz="1800" dirty="0" smtClean="0">
                <a:latin typeface="Verdana" charset="0"/>
                <a:ea typeface="MS PGothic" charset="0"/>
                <a:hlinkClick r:id="rId10"/>
              </a:rPr>
              <a:t>liga</a:t>
            </a:r>
            <a:endParaRPr lang="es-ES_tradnl" sz="1800" dirty="0" smtClean="0">
              <a:latin typeface="Verdana" charset="0"/>
              <a:ea typeface="MS PGothic" charset="0"/>
            </a:endParaRPr>
          </a:p>
          <a:p>
            <a:pPr>
              <a:lnSpc>
                <a:spcPct val="140000"/>
              </a:lnSpc>
            </a:pPr>
            <a:r>
              <a:rPr lang="es-ES_tradnl" sz="1800" dirty="0">
                <a:latin typeface="Verdana" charset="0"/>
                <a:ea typeface="MS PGothic" charset="0"/>
              </a:rPr>
              <a:t>MOOC México X | </a:t>
            </a:r>
            <a:r>
              <a:rPr lang="es-ES_tradnl" sz="1800" dirty="0" smtClean="0">
                <a:latin typeface="Verdana" charset="0"/>
                <a:ea typeface="MS PGothic" charset="0"/>
                <a:hlinkClick r:id="rId11"/>
              </a:rPr>
              <a:t>liga</a:t>
            </a:r>
            <a:endParaRPr lang="es-ES_tradnl" sz="1800" dirty="0" smtClean="0">
              <a:latin typeface="Verdana" charset="0"/>
              <a:ea typeface="MS PGothic" charset="0"/>
            </a:endParaRPr>
          </a:p>
          <a:p>
            <a:pPr marL="0" indent="0">
              <a:lnSpc>
                <a:spcPct val="140000"/>
              </a:lnSpc>
              <a:buNone/>
            </a:pPr>
            <a:r>
              <a:rPr lang="es-ES_tradnl" sz="1800" b="1" dirty="0" smtClean="0">
                <a:latin typeface="Verdana" charset="0"/>
                <a:ea typeface="MS PGothic" charset="0"/>
              </a:rPr>
              <a:t>Lista de Reproducci</a:t>
            </a:r>
            <a:r>
              <a:rPr lang="es-ES_tradnl" sz="1800" b="1" dirty="0" smtClean="0">
                <a:latin typeface="Verdana" charset="0"/>
                <a:ea typeface="MS PGothic" charset="0"/>
              </a:rPr>
              <a:t>ón de video</a:t>
            </a:r>
          </a:p>
          <a:p>
            <a:pPr>
              <a:lnSpc>
                <a:spcPct val="140000"/>
              </a:lnSpc>
            </a:pPr>
            <a:r>
              <a:rPr lang="en-US" sz="1800" dirty="0"/>
              <a:t>https://</a:t>
            </a:r>
            <a:r>
              <a:rPr lang="en-US" sz="1800" dirty="0" err="1"/>
              <a:t>www.youtube.com</a:t>
            </a:r>
            <a:r>
              <a:rPr lang="en-US" sz="1800" dirty="0"/>
              <a:t>/</a:t>
            </a:r>
            <a:r>
              <a:rPr lang="en-US" sz="1800" dirty="0" err="1"/>
              <a:t>playlist?list</a:t>
            </a:r>
            <a:r>
              <a:rPr lang="en-US" sz="1800" dirty="0"/>
              <a:t>=PLMoMwkqPkBw3WYnedTb3Bq3U8rgDZdDPr</a:t>
            </a:r>
          </a:p>
          <a:p>
            <a:pPr marL="0" indent="0">
              <a:lnSpc>
                <a:spcPct val="140000"/>
              </a:lnSpc>
              <a:buNone/>
            </a:pPr>
            <a:endParaRPr lang="es-ES_tradnl" sz="1800" dirty="0" smtClean="0">
              <a:latin typeface="Verdana" charset="0"/>
              <a:ea typeface="MS PGothic" charset="0"/>
            </a:endParaRPr>
          </a:p>
          <a:p>
            <a:pPr>
              <a:lnSpc>
                <a:spcPct val="140000"/>
              </a:lnSpc>
            </a:pPr>
            <a:endParaRPr lang="es-ES_tradnl" sz="1800" dirty="0" smtClean="0">
              <a:latin typeface="Verdana" charset="0"/>
              <a:ea typeface="MS PGothic" charset="0"/>
            </a:endParaRPr>
          </a:p>
          <a:p>
            <a:pPr>
              <a:lnSpc>
                <a:spcPct val="140000"/>
              </a:lnSpc>
            </a:pPr>
            <a:endParaRPr lang="es-ES_tradnl" sz="1800" dirty="0">
              <a:latin typeface="Verdana" charset="0"/>
              <a:ea typeface="MS PGothic" charset="0"/>
            </a:endParaRPr>
          </a:p>
          <a:p>
            <a:pPr>
              <a:lnSpc>
                <a:spcPct val="140000"/>
              </a:lnSpc>
            </a:pPr>
            <a:endParaRPr lang="en-US" sz="1800" dirty="0">
              <a:latin typeface="Verdana" charset="0"/>
              <a:ea typeface="MS PGothic" charset="0"/>
            </a:endParaRPr>
          </a:p>
        </p:txBody>
      </p:sp>
      <p:sp>
        <p:nvSpPr>
          <p:cNvPr id="31" name="Title 2"/>
          <p:cNvSpPr txBox="1">
            <a:spLocks/>
          </p:cNvSpPr>
          <p:nvPr/>
        </p:nvSpPr>
        <p:spPr>
          <a:xfrm>
            <a:off x="-800778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800" b="1" i="1" kern="1200">
                <a:solidFill>
                  <a:srgbClr val="DDD9C3"/>
                </a:solidFill>
                <a:latin typeface="Arial Rounded MT Bold"/>
                <a:ea typeface="+mj-ea"/>
                <a:cs typeface="Arial Rounded MT Bold"/>
              </a:defRPr>
            </a:lvl1pPr>
          </a:lstStyle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772001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// Referencias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457200" indent="-457200">
              <a:buNone/>
            </a:pPr>
            <a:r>
              <a:rPr lang="es-MX" sz="1700" dirty="0"/>
              <a:t>Ramírez, A. y Maldonado, A. G. (2015). Multimodalidad en Educación Superior. En A. Ramírez Martinell y M. A. Casillas. Háblame de TIC volumen 2: Internet en Educación Superior. Argentina: Brujas – Social TIC</a:t>
            </a:r>
          </a:p>
          <a:p>
            <a:pPr marL="457200" indent="-457200">
              <a:buNone/>
            </a:pPr>
            <a:r>
              <a:rPr lang="es-MX" sz="1700" dirty="0"/>
              <a:t>Ramírez, A., </a:t>
            </a:r>
            <a:r>
              <a:rPr lang="es-MX" sz="1700" dirty="0" smtClean="0"/>
              <a:t>y </a:t>
            </a:r>
            <a:r>
              <a:rPr lang="es-MX" sz="1700" dirty="0"/>
              <a:t>Casillas, M. A. (Coords.) (2017). Saberes digitales de los docentes de educación básica. Una propuesta para la discusión desde Veracruz. Veracruz: Secretaría de Educación de Veracruz. </a:t>
            </a:r>
          </a:p>
          <a:p>
            <a:pPr marL="457200" indent="-457200">
              <a:buNone/>
            </a:pPr>
            <a:r>
              <a:rPr lang="es-MX" sz="1700" dirty="0"/>
              <a:t>Ramírez, A., Casillas, M.A. y Aguirre, I.G. (2018). Habilitación tecnológica de profesores universitarios y docentes de educación básica. Apertura, 10 (2) p-129-139</a:t>
            </a:r>
          </a:p>
          <a:p>
            <a:pPr marL="457200" indent="-457200">
              <a:buNone/>
            </a:pPr>
            <a:r>
              <a:rPr lang="es-MX" sz="1700" dirty="0" smtClean="0"/>
              <a:t>Ramírez, A., y Casillas, M. (2018). Diseño de un MOOC de habilitación tecnológica de docentes. En R. Mercado (Coord.). Háblame de TIC Volumen 6: Cursos masivos abiertos y en línea (MOOCs): El caso de México. Argentina: Brujas – Social TIC.</a:t>
            </a:r>
          </a:p>
          <a:p>
            <a:pPr marL="457200" indent="-457200">
              <a:buNone/>
            </a:pPr>
            <a:r>
              <a:rPr lang="es-ES_tradnl" sz="1700" dirty="0"/>
              <a:t>Ramírez, A. y Casillas, M. A. (2018). Alfabetización digital en comunidades rurales. Xalapa, Veracruz, México: </a:t>
            </a:r>
            <a:r>
              <a:rPr lang="es-ES_tradnl" sz="1700" dirty="0" smtClean="0"/>
              <a:t>Imaginaria Editores</a:t>
            </a:r>
            <a:endParaRPr lang="es-MX" sz="1700" dirty="0"/>
          </a:p>
          <a:p>
            <a:pPr marL="457200" indent="-457200">
              <a:buNone/>
            </a:pPr>
            <a:r>
              <a:rPr lang="es-MX" sz="1700" dirty="0" smtClean="0"/>
              <a:t>Ramírez</a:t>
            </a:r>
            <a:r>
              <a:rPr lang="es-MX" sz="1700" dirty="0"/>
              <a:t>, A. y Casillas, M. A. (2018). MOOC: Saberes Digitales para Docentes. México: Lulu. </a:t>
            </a:r>
            <a:endParaRPr lang="es-MX" sz="1700" dirty="0" smtClean="0"/>
          </a:p>
          <a:p>
            <a:pPr marL="457200" indent="-457200">
              <a:buNone/>
            </a:pPr>
            <a:endParaRPr lang="es-MX" sz="1700" dirty="0"/>
          </a:p>
          <a:p>
            <a:pPr marL="457200" indent="-457200">
              <a:buNone/>
            </a:pPr>
            <a:endParaRPr lang="es-MX" sz="1700" dirty="0" smtClean="0"/>
          </a:p>
          <a:p>
            <a:pPr marL="457200" indent="-457200">
              <a:buNone/>
            </a:pPr>
            <a:endParaRPr lang="es-MX" sz="1700" dirty="0" smtClean="0"/>
          </a:p>
          <a:p>
            <a:pPr marL="457200" indent="-457200" algn="ctr">
              <a:buNone/>
            </a:pPr>
            <a:r>
              <a:rPr lang="es-ES_tradnl" sz="2800" dirty="0" err="1">
                <a:solidFill>
                  <a:schemeClr val="bg1">
                    <a:lumMod val="95000"/>
                  </a:schemeClr>
                </a:solidFill>
              </a:rPr>
              <a:t>https</a:t>
            </a:r>
            <a:r>
              <a:rPr lang="es-ES_tradnl" sz="2800" dirty="0">
                <a:solidFill>
                  <a:schemeClr val="bg1">
                    <a:lumMod val="95000"/>
                  </a:schemeClr>
                </a:solidFill>
              </a:rPr>
              <a:t>://</a:t>
            </a:r>
            <a:r>
              <a:rPr lang="es-ES_tradnl" sz="2800" dirty="0" err="1">
                <a:solidFill>
                  <a:schemeClr val="bg1">
                    <a:lumMod val="95000"/>
                  </a:schemeClr>
                </a:solidFill>
              </a:rPr>
              <a:t>www.uv.mx</a:t>
            </a:r>
            <a:r>
              <a:rPr lang="es-ES_tradnl" sz="2800" dirty="0">
                <a:solidFill>
                  <a:schemeClr val="bg1">
                    <a:lumMod val="95000"/>
                  </a:schemeClr>
                </a:solidFill>
              </a:rPr>
              <a:t>/personal/</a:t>
            </a:r>
            <a:r>
              <a:rPr lang="es-ES_tradnl" sz="2800" dirty="0" err="1">
                <a:solidFill>
                  <a:schemeClr val="bg1">
                    <a:lumMod val="95000"/>
                  </a:schemeClr>
                </a:solidFill>
              </a:rPr>
              <a:t>albramirez</a:t>
            </a:r>
            <a:r>
              <a:rPr lang="es-ES_tradnl" sz="2800" dirty="0">
                <a:solidFill>
                  <a:schemeClr val="bg1">
                    <a:lumMod val="95000"/>
                  </a:schemeClr>
                </a:solidFill>
              </a:rPr>
              <a:t>/publicaciones</a:t>
            </a:r>
            <a:r>
              <a:rPr lang="es-ES_tradnl" sz="2800" dirty="0" smtClean="0">
                <a:solidFill>
                  <a:schemeClr val="bg1">
                    <a:lumMod val="95000"/>
                  </a:schemeClr>
                </a:solidFill>
              </a:rPr>
              <a:t>/</a:t>
            </a:r>
          </a:p>
          <a:p>
            <a:pPr marL="457200" indent="-457200">
              <a:buNone/>
            </a:pPr>
            <a:endParaRPr lang="es-MX" sz="1600" dirty="0" smtClean="0"/>
          </a:p>
          <a:p>
            <a:pPr marL="457200" indent="-457200">
              <a:buNone/>
            </a:pPr>
            <a:endParaRPr lang="es-MX" sz="1700" dirty="0"/>
          </a:p>
        </p:txBody>
      </p:sp>
    </p:spTree>
    <p:extLst>
      <p:ext uri="{BB962C8B-B14F-4D97-AF65-F5344CB8AC3E}">
        <p14:creationId xmlns:p14="http://schemas.microsoft.com/office/powerpoint/2010/main" val="1711227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030159"/>
            <a:ext cx="7772400" cy="2609849"/>
          </a:xfrm>
        </p:spPr>
        <p:txBody>
          <a:bodyPr>
            <a:normAutofit/>
          </a:bodyPr>
          <a:lstStyle/>
          <a:p>
            <a:pPr algn="ctr"/>
            <a:r>
              <a:rPr lang="es-ES_tradnl" sz="4000" b="0" i="0" dirty="0" smtClean="0"/>
              <a:t>Habilitación Tecnológica </a:t>
            </a:r>
            <a:r>
              <a:rPr lang="es-ES_tradnl" sz="4000" b="0" i="0" dirty="0"/>
              <a:t>de Docentes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4729367"/>
            <a:ext cx="6400800" cy="1436322"/>
          </a:xfrm>
        </p:spPr>
        <p:txBody>
          <a:bodyPr>
            <a:normAutofit/>
          </a:bodyPr>
          <a:lstStyle/>
          <a:p>
            <a:pPr algn="r">
              <a:spcBef>
                <a:spcPts val="0"/>
              </a:spcBef>
            </a:pPr>
            <a:r>
              <a:rPr lang="en-US" sz="2000" dirty="0" smtClean="0"/>
              <a:t>Alberto Ramírez Martinell </a:t>
            </a:r>
          </a:p>
          <a:p>
            <a:pPr algn="r">
              <a:spcBef>
                <a:spcPts val="0"/>
              </a:spcBef>
            </a:pPr>
            <a:r>
              <a:rPr lang="en-US" sz="1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albramirez@uv.mx    |   @armartinell</a:t>
            </a:r>
          </a:p>
          <a:p>
            <a:pPr algn="r">
              <a:spcBef>
                <a:spcPts val="0"/>
              </a:spcBef>
            </a:pPr>
            <a:r>
              <a:rPr lang="en-US" sz="2000" dirty="0" smtClean="0"/>
              <a:t>Universidad Veracruzana, México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81410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// </a:t>
            </a:r>
            <a:r>
              <a:rPr lang="es-MX" dirty="0" smtClean="0"/>
              <a:t>Saber Computación: </a:t>
            </a:r>
            <a:r>
              <a:rPr lang="es-MX" i="0" dirty="0" smtClean="0"/>
              <a:t>Más allá del software de oficina</a:t>
            </a:r>
            <a:endParaRPr lang="es-ES" i="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2705100" y="932188"/>
            <a:ext cx="5981700" cy="5814495"/>
          </a:xfrm>
        </p:spPr>
        <p:txBody>
          <a:bodyPr>
            <a:normAutofit/>
          </a:bodyPr>
          <a:lstStyle/>
          <a:p>
            <a:r>
              <a:rPr lang="es-ES_tradnl" dirty="0" smtClean="0"/>
              <a:t>Uso de Sistema Operativo Windows y manejo de software de oficina</a:t>
            </a:r>
          </a:p>
          <a:p>
            <a:endParaRPr lang="es-ES_tradnl" dirty="0" smtClean="0"/>
          </a:p>
          <a:p>
            <a:r>
              <a:rPr lang="es-ES_tradnl" dirty="0" smtClean="0"/>
              <a:t>Funciones básicas de operación en Internet</a:t>
            </a:r>
          </a:p>
          <a:p>
            <a:endParaRPr lang="es-ES_tradnl" dirty="0" smtClean="0"/>
          </a:p>
          <a:p>
            <a:r>
              <a:rPr lang="es-ES_tradnl" dirty="0" smtClean="0"/>
              <a:t>Redes </a:t>
            </a:r>
            <a:r>
              <a:rPr lang="es-ES_tradnl" dirty="0"/>
              <a:t>sociales, mensajeros instantáneos</a:t>
            </a:r>
          </a:p>
          <a:p>
            <a:endParaRPr lang="es-ES_tradnl" dirty="0"/>
          </a:p>
          <a:p>
            <a:r>
              <a:rPr lang="es-ES_tradnl" dirty="0"/>
              <a:t> aplicaciones móviles y dispositivos portátiles </a:t>
            </a:r>
          </a:p>
          <a:p>
            <a:endParaRPr lang="es-ES_tradnl" dirty="0"/>
          </a:p>
        </p:txBody>
      </p:sp>
      <p:grpSp>
        <p:nvGrpSpPr>
          <p:cNvPr id="6" name="Group 5"/>
          <p:cNvGrpSpPr/>
          <p:nvPr/>
        </p:nvGrpSpPr>
        <p:grpSpPr>
          <a:xfrm>
            <a:off x="761333" y="891419"/>
            <a:ext cx="996403" cy="1037770"/>
            <a:chOff x="6857692" y="5832930"/>
            <a:chExt cx="449034" cy="380496"/>
          </a:xfrm>
        </p:grpSpPr>
        <p:sp>
          <p:nvSpPr>
            <p:cNvPr id="7" name="Rectangle 6"/>
            <p:cNvSpPr/>
            <p:nvPr/>
          </p:nvSpPr>
          <p:spPr>
            <a:xfrm>
              <a:off x="6857692" y="5832930"/>
              <a:ext cx="209652" cy="17689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7097074" y="5832930"/>
              <a:ext cx="209652" cy="176894"/>
            </a:xfrm>
            <a:prstGeom prst="rect">
              <a:avLst/>
            </a:prstGeom>
            <a:solidFill>
              <a:srgbClr val="15AD4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857692" y="6036532"/>
              <a:ext cx="209652" cy="176894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097074" y="6036532"/>
              <a:ext cx="209652" cy="176894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26530" y="2124910"/>
            <a:ext cx="1031207" cy="841961"/>
            <a:chOff x="722182" y="3081086"/>
            <a:chExt cx="1031207" cy="841961"/>
          </a:xfrm>
        </p:grpSpPr>
        <p:sp>
          <p:nvSpPr>
            <p:cNvPr id="11" name="Pentagon 10"/>
            <p:cNvSpPr/>
            <p:nvPr/>
          </p:nvSpPr>
          <p:spPr>
            <a:xfrm rot="16200000">
              <a:off x="905078" y="3077244"/>
              <a:ext cx="662907" cy="1028700"/>
            </a:xfrm>
            <a:prstGeom prst="homePlate">
              <a:avLst>
                <a:gd name="adj" fmla="val 15515"/>
              </a:avLst>
            </a:prstGeom>
            <a:solidFill>
              <a:schemeClr val="bg2"/>
            </a:solidFill>
            <a:ln w="57150" cmpd="sng">
              <a:solidFill>
                <a:srgbClr val="948A5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Pentagon 11"/>
            <p:cNvSpPr/>
            <p:nvPr/>
          </p:nvSpPr>
          <p:spPr>
            <a:xfrm rot="5400000">
              <a:off x="907585" y="2898190"/>
              <a:ext cx="662907" cy="1028700"/>
            </a:xfrm>
            <a:prstGeom prst="homePlate">
              <a:avLst/>
            </a:prstGeom>
            <a:solidFill>
              <a:schemeClr val="bg2"/>
            </a:solidFill>
            <a:ln w="57150" cmpd="sng">
              <a:solidFill>
                <a:schemeClr val="bg2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96746" y="3133224"/>
            <a:ext cx="1191548" cy="533400"/>
            <a:chOff x="688052" y="4419600"/>
            <a:chExt cx="1191548" cy="533400"/>
          </a:xfrm>
        </p:grpSpPr>
        <p:sp>
          <p:nvSpPr>
            <p:cNvPr id="14" name="Rectangle 13"/>
            <p:cNvSpPr/>
            <p:nvPr/>
          </p:nvSpPr>
          <p:spPr>
            <a:xfrm>
              <a:off x="722182" y="4419600"/>
              <a:ext cx="1031208" cy="533400"/>
            </a:xfrm>
            <a:prstGeom prst="rect">
              <a:avLst/>
            </a:prstGeom>
            <a:solidFill>
              <a:srgbClr val="EEECE1"/>
            </a:solidFill>
            <a:ln w="57150" cmpd="sng">
              <a:solidFill>
                <a:srgbClr val="948A5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88052" y="4419600"/>
              <a:ext cx="1191548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dirty="0" smtClean="0">
                  <a:solidFill>
                    <a:schemeClr val="bg2">
                      <a:lumMod val="50000"/>
                    </a:schemeClr>
                  </a:solidFill>
                </a:rPr>
                <a:t>//www</a:t>
              </a:r>
              <a:endParaRPr lang="en-US" sz="25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sp>
        <p:nvSpPr>
          <p:cNvPr id="17" name="Pentagon 16"/>
          <p:cNvSpPr/>
          <p:nvPr/>
        </p:nvSpPr>
        <p:spPr>
          <a:xfrm rot="16200000">
            <a:off x="534584" y="5395274"/>
            <a:ext cx="1601185" cy="1028700"/>
          </a:xfrm>
          <a:prstGeom prst="homePlate">
            <a:avLst>
              <a:gd name="adj" fmla="val 0"/>
            </a:avLst>
          </a:prstGeom>
          <a:solidFill>
            <a:schemeClr val="bg2"/>
          </a:solidFill>
          <a:ln w="57150" cmpd="sng">
            <a:solidFill>
              <a:srgbClr val="948A5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825173" y="6346573"/>
            <a:ext cx="1031208" cy="400110"/>
            <a:chOff x="722182" y="4589355"/>
            <a:chExt cx="1031208" cy="400110"/>
          </a:xfrm>
        </p:grpSpPr>
        <p:sp>
          <p:nvSpPr>
            <p:cNvPr id="19" name="Rectangle 18"/>
            <p:cNvSpPr/>
            <p:nvPr/>
          </p:nvSpPr>
          <p:spPr>
            <a:xfrm>
              <a:off x="722182" y="4706056"/>
              <a:ext cx="1031208" cy="246943"/>
            </a:xfrm>
            <a:prstGeom prst="rect">
              <a:avLst/>
            </a:prstGeom>
            <a:solidFill>
              <a:srgbClr val="EEECE1"/>
            </a:solidFill>
            <a:ln w="57150" cmpd="sng">
              <a:solidFill>
                <a:srgbClr val="948A5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092200" y="4589355"/>
              <a:ext cx="372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chemeClr val="bg2">
                      <a:lumMod val="50000"/>
                    </a:schemeClr>
                  </a:solidFill>
                </a:rPr>
                <a:t>o</a:t>
              </a:r>
              <a:endParaRPr lang="en-US" sz="20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793236" y="3823979"/>
            <a:ext cx="1133970" cy="1111428"/>
            <a:chOff x="756985" y="1664673"/>
            <a:chExt cx="1133970" cy="1111428"/>
          </a:xfrm>
        </p:grpSpPr>
        <p:sp>
          <p:nvSpPr>
            <p:cNvPr id="22" name="Rectangle 21"/>
            <p:cNvSpPr/>
            <p:nvPr/>
          </p:nvSpPr>
          <p:spPr>
            <a:xfrm>
              <a:off x="756985" y="1730830"/>
              <a:ext cx="465216" cy="482463"/>
            </a:xfrm>
            <a:prstGeom prst="rect">
              <a:avLst/>
            </a:prstGeom>
            <a:solidFill>
              <a:schemeClr val="tx2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288172" y="1730830"/>
              <a:ext cx="465216" cy="482463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56985" y="2286137"/>
              <a:ext cx="465216" cy="482463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288172" y="2286137"/>
              <a:ext cx="465216" cy="482463"/>
            </a:xfrm>
            <a:prstGeom prst="rect">
              <a:avLst/>
            </a:prstGeom>
            <a:solidFill>
              <a:srgbClr val="78FF00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67946" y="1729661"/>
              <a:ext cx="3513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chemeClr val="bg1"/>
                  </a:solidFill>
                  <a:latin typeface="Arial Rounded MT Bold"/>
                  <a:cs typeface="Arial Rounded MT Bold"/>
                </a:rPr>
                <a:t>f</a:t>
              </a:r>
              <a:endParaRPr lang="en-US" sz="2800" b="1" dirty="0">
                <a:solidFill>
                  <a:schemeClr val="bg1"/>
                </a:solidFill>
                <a:latin typeface="Arial Rounded MT Bold"/>
                <a:cs typeface="Arial Rounded MT Bold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311101" y="1664673"/>
              <a:ext cx="5798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1" dirty="0">
                  <a:solidFill>
                    <a:schemeClr val="bg1"/>
                  </a:solidFill>
                  <a:latin typeface="Arial Rounded MT Bold"/>
                  <a:cs typeface="Arial Rounded MT Bold"/>
                </a:rPr>
                <a:t>p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58709" y="2252881"/>
              <a:ext cx="3513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chemeClr val="bg1"/>
                  </a:solidFill>
                  <a:latin typeface="Arial Rounded MT Bold"/>
                  <a:cs typeface="Arial Rounded MT Bold"/>
                </a:rPr>
                <a:t>t</a:t>
              </a:r>
              <a:endParaRPr lang="en-US" sz="2800" b="1" dirty="0">
                <a:solidFill>
                  <a:schemeClr val="bg1"/>
                </a:solidFill>
                <a:latin typeface="Arial Rounded MT Bold"/>
                <a:cs typeface="Arial Rounded MT Bold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380009" y="2225993"/>
              <a:ext cx="1846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800" b="1" dirty="0">
                <a:solidFill>
                  <a:schemeClr val="bg1"/>
                </a:solidFill>
                <a:latin typeface="Avenir Black "/>
                <a:cs typeface="Avenir Black 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817530" y="5013073"/>
            <a:ext cx="1031208" cy="400110"/>
            <a:chOff x="722182" y="4589355"/>
            <a:chExt cx="1031208" cy="400110"/>
          </a:xfrm>
        </p:grpSpPr>
        <p:sp>
          <p:nvSpPr>
            <p:cNvPr id="31" name="Rectangle 30"/>
            <p:cNvSpPr/>
            <p:nvPr/>
          </p:nvSpPr>
          <p:spPr>
            <a:xfrm>
              <a:off x="722182" y="4706056"/>
              <a:ext cx="1031208" cy="246943"/>
            </a:xfrm>
            <a:prstGeom prst="rect">
              <a:avLst/>
            </a:prstGeom>
            <a:solidFill>
              <a:srgbClr val="EEECE1"/>
            </a:solidFill>
            <a:ln w="57150" cmpd="sng">
              <a:solidFill>
                <a:srgbClr val="948A5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092200" y="4589355"/>
              <a:ext cx="372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chemeClr val="bg2">
                      <a:lumMod val="50000"/>
                    </a:schemeClr>
                  </a:solidFill>
                </a:rPr>
                <a:t>-</a:t>
              </a:r>
              <a:endParaRPr lang="en-US" sz="20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sp>
        <p:nvSpPr>
          <p:cNvPr id="33" name="Oval Callout 32"/>
          <p:cNvSpPr/>
          <p:nvPr/>
        </p:nvSpPr>
        <p:spPr>
          <a:xfrm>
            <a:off x="1426023" y="4539261"/>
            <a:ext cx="276503" cy="212996"/>
          </a:xfrm>
          <a:prstGeom prst="wedgeEllipseCallout">
            <a:avLst>
              <a:gd name="adj1" fmla="val -38916"/>
              <a:gd name="adj2" fmla="val 104754"/>
            </a:avLst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995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// Definción del </a:t>
            </a:r>
            <a:r>
              <a:rPr lang="es-MX" dirty="0" smtClean="0"/>
              <a:t>Curriculum</a:t>
            </a:r>
            <a:r>
              <a:rPr lang="es-MX" i="0" dirty="0" smtClean="0"/>
              <a:t> : Taller</a:t>
            </a:r>
            <a:r>
              <a:rPr lang="es-MX" dirty="0" smtClean="0"/>
              <a:t> </a:t>
            </a:r>
            <a:endParaRPr lang="en-US" dirty="0"/>
          </a:p>
        </p:txBody>
      </p:sp>
      <p:pic>
        <p:nvPicPr>
          <p:cNvPr id="7" name="Content Placeholder 4" descr="DSC_162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8" r="5628"/>
          <a:stretch>
            <a:fillRect/>
          </a:stretch>
        </p:blipFill>
        <p:spPr>
          <a:xfrm>
            <a:off x="267344" y="2537294"/>
            <a:ext cx="6097350" cy="38582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426416" y="401077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6002" y="2537294"/>
            <a:ext cx="2567490" cy="3858250"/>
          </a:xfrm>
          <a:prstGeom prst="rect">
            <a:avLst/>
          </a:prstGeom>
        </p:spPr>
      </p:pic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57200" y="918679"/>
            <a:ext cx="8229600" cy="1618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_tradnl" sz="2100" dirty="0" smtClean="0">
                <a:solidFill>
                  <a:srgbClr val="DDD9C3"/>
                </a:solidFill>
              </a:rPr>
              <a:t>En 2016 condujimos el </a:t>
            </a:r>
            <a:r>
              <a:rPr lang="es-ES_tradnl" sz="2100" i="1" dirty="0">
                <a:solidFill>
                  <a:srgbClr val="DDD9C3"/>
                </a:solidFill>
              </a:rPr>
              <a:t>t</a:t>
            </a:r>
            <a:r>
              <a:rPr lang="es-ES_tradnl" sz="2100" i="1" dirty="0" smtClean="0">
                <a:solidFill>
                  <a:srgbClr val="DDD9C3"/>
                </a:solidFill>
              </a:rPr>
              <a:t>aller para la definición de saberes digitales de docentes de educación básica </a:t>
            </a:r>
            <a:r>
              <a:rPr lang="es-ES_tradnl" sz="2100" dirty="0" smtClean="0">
                <a:solidFill>
                  <a:srgbClr val="DDD9C3"/>
                </a:solidFill>
              </a:rPr>
              <a:t>( 3 años de preescolar, 6 de primaria y 3 de secundaria)</a:t>
            </a:r>
            <a:r>
              <a:rPr lang="es-ES_tradnl" sz="2100" dirty="0">
                <a:solidFill>
                  <a:srgbClr val="DDD9C3"/>
                </a:solidFill>
              </a:rPr>
              <a:t> </a:t>
            </a:r>
            <a:r>
              <a:rPr lang="es-ES_tradnl" sz="2100" dirty="0" smtClean="0">
                <a:solidFill>
                  <a:srgbClr val="DDD9C3"/>
                </a:solidFill>
              </a:rPr>
              <a:t>con 200 profesores del Estado de Veracruz y publicamos los resultados en un libro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60508" y="6395544"/>
            <a:ext cx="86229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1600" dirty="0" err="1">
                <a:solidFill>
                  <a:srgbClr val="DDD9C3"/>
                </a:solidFill>
              </a:rPr>
              <a:t>https</a:t>
            </a:r>
            <a:r>
              <a:rPr lang="es-ES_tradnl" sz="1600" dirty="0">
                <a:solidFill>
                  <a:srgbClr val="DDD9C3"/>
                </a:solidFill>
              </a:rPr>
              <a:t>://</a:t>
            </a:r>
            <a:r>
              <a:rPr lang="es-ES_tradnl" sz="1600" dirty="0" err="1">
                <a:solidFill>
                  <a:srgbClr val="DDD9C3"/>
                </a:solidFill>
              </a:rPr>
              <a:t>www.uv.mx</a:t>
            </a:r>
            <a:r>
              <a:rPr lang="es-ES_tradnl" sz="1600" dirty="0">
                <a:solidFill>
                  <a:srgbClr val="DDD9C3"/>
                </a:solidFill>
              </a:rPr>
              <a:t>/personal/</a:t>
            </a:r>
            <a:r>
              <a:rPr lang="es-ES_tradnl" sz="1600" dirty="0" err="1">
                <a:solidFill>
                  <a:srgbClr val="DDD9C3"/>
                </a:solidFill>
              </a:rPr>
              <a:t>albramirez</a:t>
            </a:r>
            <a:r>
              <a:rPr lang="es-ES_tradnl" sz="1600" dirty="0">
                <a:solidFill>
                  <a:srgbClr val="DDD9C3"/>
                </a:solidFill>
              </a:rPr>
              <a:t>/files/2015/06/Saberes-Digitales-SEV-libro-</a:t>
            </a:r>
            <a:r>
              <a:rPr lang="es-ES_tradnl" sz="1600" dirty="0" err="1">
                <a:solidFill>
                  <a:srgbClr val="DDD9C3"/>
                </a:solidFill>
              </a:rPr>
              <a:t>final.pdf</a:t>
            </a:r>
            <a:endParaRPr lang="en-US" sz="1600" dirty="0">
              <a:solidFill>
                <a:srgbClr val="DDD9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006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// Definción del Curriculum 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8679"/>
            <a:ext cx="8229600" cy="6856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_tradnl" sz="2100" dirty="0" smtClean="0">
                <a:solidFill>
                  <a:srgbClr val="DDD9C3"/>
                </a:solidFill>
              </a:rPr>
              <a:t>Tabla de Contenidos</a:t>
            </a:r>
          </a:p>
        </p:txBody>
      </p:sp>
      <p:sp>
        <p:nvSpPr>
          <p:cNvPr id="4" name="Rectangle 3"/>
          <p:cNvSpPr/>
          <p:nvPr/>
        </p:nvSpPr>
        <p:spPr>
          <a:xfrm>
            <a:off x="834880" y="6413139"/>
            <a:ext cx="79607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_tradnl" sz="1200" dirty="0" smtClean="0">
                <a:solidFill>
                  <a:srgbClr val="DDD9C3"/>
                </a:solidFill>
              </a:rPr>
              <a:t>MOOC: </a:t>
            </a:r>
            <a:r>
              <a:rPr lang="nl-NL" sz="1200" dirty="0" err="1">
                <a:solidFill>
                  <a:srgbClr val="DDD9C3"/>
                </a:solidFill>
              </a:rPr>
              <a:t>https</a:t>
            </a:r>
            <a:r>
              <a:rPr lang="nl-NL" sz="1200" dirty="0">
                <a:solidFill>
                  <a:srgbClr val="DDD9C3"/>
                </a:solidFill>
              </a:rPr>
              <a:t>://</a:t>
            </a:r>
            <a:r>
              <a:rPr lang="nl-NL" sz="1200" dirty="0" err="1">
                <a:solidFill>
                  <a:srgbClr val="DDD9C3"/>
                </a:solidFill>
              </a:rPr>
              <a:t>www.uv.mx</a:t>
            </a:r>
            <a:r>
              <a:rPr lang="nl-NL" sz="1200" dirty="0">
                <a:solidFill>
                  <a:srgbClr val="DDD9C3"/>
                </a:solidFill>
              </a:rPr>
              <a:t>/blogs/</a:t>
            </a:r>
            <a:r>
              <a:rPr lang="nl-NL" sz="1200" dirty="0" err="1">
                <a:solidFill>
                  <a:srgbClr val="DDD9C3"/>
                </a:solidFill>
              </a:rPr>
              <a:t>brechadigital</a:t>
            </a:r>
            <a:r>
              <a:rPr lang="nl-NL" sz="1200" dirty="0">
                <a:solidFill>
                  <a:srgbClr val="DDD9C3"/>
                </a:solidFill>
              </a:rPr>
              <a:t>/</a:t>
            </a:r>
            <a:r>
              <a:rPr lang="nl-NL" sz="1200" dirty="0" err="1">
                <a:solidFill>
                  <a:srgbClr val="DDD9C3"/>
                </a:solidFill>
              </a:rPr>
              <a:t>saberesdigitales</a:t>
            </a:r>
            <a:r>
              <a:rPr lang="nl-NL" sz="1200" dirty="0">
                <a:solidFill>
                  <a:srgbClr val="DDD9C3"/>
                </a:solidFill>
              </a:rPr>
              <a:t>/mooc1/</a:t>
            </a:r>
            <a:endParaRPr lang="en-US" sz="1200" dirty="0">
              <a:solidFill>
                <a:srgbClr val="DDD9C3"/>
              </a:solidFill>
            </a:endParaRPr>
          </a:p>
          <a:p>
            <a:pPr algn="r"/>
            <a:r>
              <a:rPr lang="es-ES_tradnl" sz="1200" dirty="0" smtClean="0">
                <a:solidFill>
                  <a:srgbClr val="DDD9C3"/>
                </a:solidFill>
              </a:rPr>
              <a:t> </a:t>
            </a:r>
            <a:endParaRPr lang="en-US" sz="1200" dirty="0">
              <a:solidFill>
                <a:srgbClr val="DDD9C3"/>
              </a:solidFill>
            </a:endParaRPr>
          </a:p>
        </p:txBody>
      </p:sp>
      <p:pic>
        <p:nvPicPr>
          <p:cNvPr id="9" name="Picture 8" descr="Captura de pantalla 2019-09-03 a las 12.21.4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25" y="1293079"/>
            <a:ext cx="8219417" cy="4902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576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// Definción del Curriculum 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2423" y="1136377"/>
            <a:ext cx="6531339" cy="3893798"/>
          </a:xfrm>
        </p:spPr>
        <p:txBody>
          <a:bodyPr>
            <a:normAutofit/>
          </a:bodyPr>
          <a:lstStyle/>
          <a:p>
            <a:r>
              <a:rPr lang="es-ES_tradnl" sz="3000" dirty="0" smtClean="0">
                <a:solidFill>
                  <a:schemeClr val="bg2">
                    <a:lumMod val="90000"/>
                  </a:schemeClr>
                </a:solidFill>
              </a:rPr>
              <a:t>Programa de habilitación tecnológica de docentes </a:t>
            </a:r>
          </a:p>
          <a:p>
            <a:r>
              <a:rPr lang="es-ES_tradnl" sz="3000" dirty="0" smtClean="0">
                <a:solidFill>
                  <a:schemeClr val="bg2">
                    <a:lumMod val="90000"/>
                  </a:schemeClr>
                </a:solidFill>
              </a:rPr>
              <a:t>10 saberes digitales </a:t>
            </a:r>
          </a:p>
          <a:p>
            <a:r>
              <a:rPr lang="es-ES_tradnl" sz="3000" dirty="0" smtClean="0">
                <a:solidFill>
                  <a:schemeClr val="bg2">
                    <a:lumMod val="90000"/>
                  </a:schemeClr>
                </a:solidFill>
              </a:rPr>
              <a:t>3 niveles relativos de profundidad</a:t>
            </a:r>
          </a:p>
          <a:p>
            <a:r>
              <a:rPr lang="es-ES_tradnl" sz="3000" dirty="0" smtClean="0">
                <a:solidFill>
                  <a:schemeClr val="bg2">
                    <a:lumMod val="90000"/>
                  </a:schemeClr>
                </a:solidFill>
              </a:rPr>
              <a:t>140 horas de trabajo</a:t>
            </a:r>
          </a:p>
          <a:p>
            <a:r>
              <a:rPr lang="es-MX" sz="2800" dirty="0" smtClean="0">
                <a:solidFill>
                  <a:schemeClr val="bg2">
                    <a:lumMod val="90000"/>
                  </a:schemeClr>
                </a:solidFill>
              </a:rPr>
              <a:t>Cotas </a:t>
            </a:r>
            <a:r>
              <a:rPr lang="es-MX" sz="2800" dirty="0">
                <a:solidFill>
                  <a:schemeClr val="bg2">
                    <a:lumMod val="90000"/>
                  </a:schemeClr>
                </a:solidFill>
              </a:rPr>
              <a:t>máximas a la medida de los docentes de educación básica</a:t>
            </a:r>
          </a:p>
          <a:p>
            <a:endParaRPr lang="es-ES_tradnl" sz="3000" dirty="0" smtClean="0">
              <a:solidFill>
                <a:schemeClr val="bg2">
                  <a:lumMod val="90000"/>
                </a:scheme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 rot="16200000">
            <a:off x="-1265639" y="2976179"/>
            <a:ext cx="5041908" cy="1362304"/>
            <a:chOff x="1942621" y="2163843"/>
            <a:chExt cx="5041908" cy="1362304"/>
          </a:xfrm>
        </p:grpSpPr>
        <p:sp>
          <p:nvSpPr>
            <p:cNvPr id="91" name="Rectangle 90"/>
            <p:cNvSpPr/>
            <p:nvPr/>
          </p:nvSpPr>
          <p:spPr>
            <a:xfrm rot="5400000">
              <a:off x="2546473" y="2227689"/>
              <a:ext cx="747060" cy="151680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en-US" dirty="0" smtClean="0"/>
                <a:t>N</a:t>
              </a:r>
              <a:r>
                <a:rPr lang="es-MX" dirty="0" smtClean="0"/>
                <a:t>ivel 1</a:t>
              </a:r>
              <a:endParaRPr lang="es-MX" dirty="0"/>
            </a:p>
          </p:txBody>
        </p:sp>
        <p:sp>
          <p:nvSpPr>
            <p:cNvPr id="92" name="Rectangle 91"/>
            <p:cNvSpPr/>
            <p:nvPr/>
          </p:nvSpPr>
          <p:spPr>
            <a:xfrm rot="5400000">
              <a:off x="4080290" y="2212554"/>
              <a:ext cx="747060" cy="1550833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en-US" dirty="0" smtClean="0"/>
                <a:t>N</a:t>
              </a:r>
              <a:r>
                <a:rPr lang="es-MX" dirty="0" smtClean="0"/>
                <a:t>ivel 2</a:t>
              </a:r>
              <a:endParaRPr lang="es-MX" dirty="0"/>
            </a:p>
          </p:txBody>
        </p:sp>
        <p:sp>
          <p:nvSpPr>
            <p:cNvPr id="93" name="Rectangle 92"/>
            <p:cNvSpPr/>
            <p:nvPr/>
          </p:nvSpPr>
          <p:spPr>
            <a:xfrm rot="5400000">
              <a:off x="5631123" y="2212555"/>
              <a:ext cx="747060" cy="1550833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en-US" dirty="0" smtClean="0"/>
                <a:t>N</a:t>
              </a:r>
              <a:r>
                <a:rPr lang="es-MX" dirty="0" smtClean="0"/>
                <a:t>ivel 3</a:t>
              </a:r>
              <a:endParaRPr lang="es-MX" dirty="0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3663813" y="2163843"/>
              <a:ext cx="1630437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_tradnl" sz="2200" dirty="0" smtClean="0">
                  <a:solidFill>
                    <a:schemeClr val="bg1"/>
                  </a:solidFill>
                </a:rPr>
                <a:t>Saber Digital</a:t>
              </a:r>
              <a:endParaRPr lang="en-US" sz="2200" dirty="0">
                <a:solidFill>
                  <a:schemeClr val="bg1"/>
                </a:solidFill>
              </a:endParaRPr>
            </a:p>
          </p:txBody>
        </p:sp>
        <p:sp>
          <p:nvSpPr>
            <p:cNvPr id="95" name="Rectangle 94"/>
            <p:cNvSpPr/>
            <p:nvPr/>
          </p:nvSpPr>
          <p:spPr>
            <a:xfrm>
              <a:off x="1942621" y="2197268"/>
              <a:ext cx="5041908" cy="1328879"/>
            </a:xfrm>
            <a:prstGeom prst="rect">
              <a:avLst/>
            </a:prstGeom>
            <a:noFill/>
            <a:ln w="28575" cmpd="sng">
              <a:solidFill>
                <a:srgbClr val="FFFFFF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95769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// Definción del Curriculum </a:t>
            </a:r>
            <a:endParaRPr lang="es-MX" dirty="0"/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25581" y="2038722"/>
            <a:ext cx="8876086" cy="0"/>
          </a:xfrm>
          <a:prstGeom prst="straightConnector1">
            <a:avLst/>
          </a:prstGeom>
          <a:ln w="6350" cmpd="sng">
            <a:solidFill>
              <a:srgbClr val="FFFFFF"/>
            </a:solidFill>
            <a:prstDash val="dash"/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234051" y="3227544"/>
            <a:ext cx="747060" cy="1521880"/>
          </a:xfrm>
          <a:prstGeom prst="rect">
            <a:avLst/>
          </a:prstGeom>
          <a:solidFill>
            <a:srgbClr val="B70163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>
              <a:defRPr/>
            </a:pPr>
            <a:r>
              <a:rPr lang="es-MX"/>
              <a:t>Dispositivos</a:t>
            </a:r>
          </a:p>
        </p:txBody>
      </p:sp>
      <p:sp>
        <p:nvSpPr>
          <p:cNvPr id="40" name="Rectangle 39"/>
          <p:cNvSpPr/>
          <p:nvPr/>
        </p:nvSpPr>
        <p:spPr>
          <a:xfrm>
            <a:off x="1895619" y="3060429"/>
            <a:ext cx="747060" cy="1688996"/>
          </a:xfrm>
          <a:prstGeom prst="rect">
            <a:avLst/>
          </a:prstGeom>
          <a:solidFill>
            <a:srgbClr val="B40015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>
              <a:defRPr/>
            </a:pPr>
            <a:r>
              <a:rPr lang="es-MX" dirty="0"/>
              <a:t>Software especializado</a:t>
            </a:r>
          </a:p>
        </p:txBody>
      </p:sp>
      <p:sp>
        <p:nvSpPr>
          <p:cNvPr id="41" name="Rectangle 40"/>
          <p:cNvSpPr/>
          <p:nvPr/>
        </p:nvSpPr>
        <p:spPr>
          <a:xfrm>
            <a:off x="2739818" y="2358544"/>
            <a:ext cx="747060" cy="2408810"/>
          </a:xfrm>
          <a:prstGeom prst="rect">
            <a:avLst/>
          </a:prstGeom>
          <a:solidFill>
            <a:srgbClr val="CE6E15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>
              <a:defRPr/>
            </a:pPr>
            <a:r>
              <a:rPr lang="es-MX"/>
              <a:t>Texto y texto enriquecido</a:t>
            </a:r>
          </a:p>
        </p:txBody>
      </p:sp>
      <p:sp>
        <p:nvSpPr>
          <p:cNvPr id="42" name="Rectangle 41"/>
          <p:cNvSpPr/>
          <p:nvPr/>
        </p:nvSpPr>
        <p:spPr>
          <a:xfrm>
            <a:off x="3569743" y="3662044"/>
            <a:ext cx="747060" cy="1090369"/>
          </a:xfrm>
          <a:prstGeom prst="rect">
            <a:avLst/>
          </a:prstGeom>
          <a:solidFill>
            <a:srgbClr val="C9AB09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>
              <a:defRPr/>
            </a:pPr>
            <a:r>
              <a:rPr lang="es-MX"/>
              <a:t>Conjunto de datos</a:t>
            </a:r>
          </a:p>
        </p:txBody>
      </p:sp>
      <p:sp>
        <p:nvSpPr>
          <p:cNvPr id="43" name="Rectangle 42"/>
          <p:cNvSpPr/>
          <p:nvPr/>
        </p:nvSpPr>
        <p:spPr>
          <a:xfrm>
            <a:off x="4417139" y="2692776"/>
            <a:ext cx="747060" cy="2080831"/>
          </a:xfrm>
          <a:prstGeom prst="rect">
            <a:avLst/>
          </a:prstGeom>
          <a:solidFill>
            <a:srgbClr val="6EA92C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>
              <a:defRPr/>
            </a:pPr>
            <a:r>
              <a:rPr lang="es-MX"/>
              <a:t>Multimedia</a:t>
            </a:r>
          </a:p>
        </p:txBody>
      </p:sp>
      <p:sp>
        <p:nvSpPr>
          <p:cNvPr id="44" name="Rectangle 43"/>
          <p:cNvSpPr/>
          <p:nvPr/>
        </p:nvSpPr>
        <p:spPr>
          <a:xfrm>
            <a:off x="5264532" y="2475525"/>
            <a:ext cx="747060" cy="2276890"/>
          </a:xfrm>
          <a:prstGeom prst="rect">
            <a:avLst/>
          </a:prstGeom>
          <a:solidFill>
            <a:srgbClr val="149A3F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>
              <a:defRPr/>
            </a:pPr>
            <a:r>
              <a:rPr lang="es-MX"/>
              <a:t>Comunicación</a:t>
            </a:r>
          </a:p>
        </p:txBody>
      </p:sp>
      <p:sp>
        <p:nvSpPr>
          <p:cNvPr id="45" name="Rectangle 44"/>
          <p:cNvSpPr/>
          <p:nvPr/>
        </p:nvSpPr>
        <p:spPr>
          <a:xfrm>
            <a:off x="6115460" y="2475525"/>
            <a:ext cx="747060" cy="2285853"/>
          </a:xfrm>
          <a:prstGeom prst="rect">
            <a:avLst/>
          </a:prstGeom>
          <a:solidFill>
            <a:srgbClr val="118577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>
              <a:defRPr/>
            </a:pPr>
            <a:r>
              <a:rPr lang="es-MX"/>
              <a:t>Colaboración y socialización</a:t>
            </a:r>
          </a:p>
        </p:txBody>
      </p:sp>
      <p:sp>
        <p:nvSpPr>
          <p:cNvPr id="46" name="Rectangle 45"/>
          <p:cNvSpPr/>
          <p:nvPr/>
        </p:nvSpPr>
        <p:spPr>
          <a:xfrm>
            <a:off x="6973460" y="2358544"/>
            <a:ext cx="747060" cy="2407316"/>
          </a:xfrm>
          <a:prstGeom prst="rect">
            <a:avLst/>
          </a:prstGeom>
          <a:solidFill>
            <a:srgbClr val="1080BE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>
              <a:defRPr/>
            </a:pPr>
            <a:r>
              <a:rPr lang="es-MX" dirty="0"/>
              <a:t>Ciudadanía digital</a:t>
            </a:r>
          </a:p>
        </p:txBody>
      </p:sp>
      <p:sp>
        <p:nvSpPr>
          <p:cNvPr id="47" name="Rectangle 46"/>
          <p:cNvSpPr/>
          <p:nvPr/>
        </p:nvSpPr>
        <p:spPr>
          <a:xfrm>
            <a:off x="7806250" y="2475525"/>
            <a:ext cx="747060" cy="2287068"/>
          </a:xfrm>
          <a:prstGeom prst="rect">
            <a:avLst/>
          </a:prstGeom>
          <a:solidFill>
            <a:srgbClr val="09539D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>
              <a:defRPr/>
            </a:pPr>
            <a:r>
              <a:rPr lang="es-MX"/>
              <a:t>Literacidad digital</a:t>
            </a:r>
          </a:p>
        </p:txBody>
      </p:sp>
      <p:cxnSp>
        <p:nvCxnSpPr>
          <p:cNvPr id="72" name="Straight Arrow Connector 71"/>
          <p:cNvCxnSpPr/>
          <p:nvPr/>
        </p:nvCxnSpPr>
        <p:spPr>
          <a:xfrm>
            <a:off x="234051" y="4270601"/>
            <a:ext cx="747060" cy="0"/>
          </a:xfrm>
          <a:prstGeom prst="straightConnector1">
            <a:avLst/>
          </a:prstGeom>
          <a:ln w="6350" cmpd="sng">
            <a:solidFill>
              <a:srgbClr val="FFFFFF"/>
            </a:solidFill>
            <a:prstDash val="dash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234051" y="3741969"/>
            <a:ext cx="747060" cy="0"/>
          </a:xfrm>
          <a:prstGeom prst="straightConnector1">
            <a:avLst/>
          </a:prstGeom>
          <a:ln w="6350" cmpd="sng">
            <a:solidFill>
              <a:srgbClr val="FFFFFF"/>
            </a:solidFill>
            <a:prstDash val="dash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>
            <a:off x="1895619" y="4192109"/>
            <a:ext cx="747060" cy="0"/>
          </a:xfrm>
          <a:prstGeom prst="straightConnector1">
            <a:avLst/>
          </a:prstGeom>
          <a:ln w="6350" cmpd="sng">
            <a:solidFill>
              <a:srgbClr val="FFFFFF"/>
            </a:solidFill>
            <a:prstDash val="dash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>
            <a:off x="1895619" y="3662044"/>
            <a:ext cx="747060" cy="0"/>
          </a:xfrm>
          <a:prstGeom prst="straightConnector1">
            <a:avLst/>
          </a:prstGeom>
          <a:ln w="6350" cmpd="sng">
            <a:solidFill>
              <a:srgbClr val="FFFFFF"/>
            </a:solidFill>
            <a:prstDash val="dash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3569743" y="4388909"/>
            <a:ext cx="747060" cy="0"/>
          </a:xfrm>
          <a:prstGeom prst="straightConnector1">
            <a:avLst/>
          </a:prstGeom>
          <a:ln w="6350" cmpd="sng">
            <a:solidFill>
              <a:srgbClr val="FFFFFF"/>
            </a:solidFill>
            <a:prstDash val="dash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3569743" y="4009821"/>
            <a:ext cx="747060" cy="0"/>
          </a:xfrm>
          <a:prstGeom prst="straightConnector1">
            <a:avLst/>
          </a:prstGeom>
          <a:ln w="6350" cmpd="sng">
            <a:solidFill>
              <a:srgbClr val="FFFFFF"/>
            </a:solidFill>
            <a:prstDash val="dash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>
            <a:off x="2739818" y="3940199"/>
            <a:ext cx="747060" cy="0"/>
          </a:xfrm>
          <a:prstGeom prst="straightConnector1">
            <a:avLst/>
          </a:prstGeom>
          <a:ln w="6350" cmpd="sng">
            <a:solidFill>
              <a:srgbClr val="FFFFFF"/>
            </a:solidFill>
            <a:prstDash val="dash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2739818" y="3227544"/>
            <a:ext cx="747060" cy="0"/>
          </a:xfrm>
          <a:prstGeom prst="straightConnector1">
            <a:avLst/>
          </a:prstGeom>
          <a:ln w="6350" cmpd="sng">
            <a:solidFill>
              <a:srgbClr val="FFFFFF"/>
            </a:solidFill>
            <a:prstDash val="dash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4442560" y="4142683"/>
            <a:ext cx="747060" cy="0"/>
          </a:xfrm>
          <a:prstGeom prst="straightConnector1">
            <a:avLst/>
          </a:prstGeom>
          <a:ln w="6350" cmpd="sng">
            <a:solidFill>
              <a:schemeClr val="bg1"/>
            </a:solidFill>
            <a:prstDash val="dash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4417139" y="3380514"/>
            <a:ext cx="747060" cy="0"/>
          </a:xfrm>
          <a:prstGeom prst="straightConnector1">
            <a:avLst/>
          </a:prstGeom>
          <a:ln w="6350" cmpd="sng">
            <a:solidFill>
              <a:schemeClr val="bg1"/>
            </a:solidFill>
            <a:prstDash val="dash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>
            <a:off x="5289953" y="4009687"/>
            <a:ext cx="747060" cy="0"/>
          </a:xfrm>
          <a:prstGeom prst="straightConnector1">
            <a:avLst/>
          </a:prstGeom>
          <a:ln w="6350" cmpd="sng">
            <a:solidFill>
              <a:srgbClr val="FFFFFF"/>
            </a:solidFill>
            <a:prstDash val="dash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>
            <a:off x="5264532" y="3247518"/>
            <a:ext cx="747060" cy="0"/>
          </a:xfrm>
          <a:prstGeom prst="straightConnector1">
            <a:avLst/>
          </a:prstGeom>
          <a:ln w="6350" cmpd="sng">
            <a:solidFill>
              <a:srgbClr val="FFFFFF"/>
            </a:solidFill>
            <a:prstDash val="dash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>
            <a:off x="6140881" y="3989713"/>
            <a:ext cx="747060" cy="0"/>
          </a:xfrm>
          <a:prstGeom prst="straightConnector1">
            <a:avLst/>
          </a:prstGeom>
          <a:ln w="6350" cmpd="sng">
            <a:solidFill>
              <a:srgbClr val="FFFFFF"/>
            </a:solidFill>
            <a:prstDash val="dash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>
            <a:off x="6115460" y="3227544"/>
            <a:ext cx="747060" cy="0"/>
          </a:xfrm>
          <a:prstGeom prst="straightConnector1">
            <a:avLst/>
          </a:prstGeom>
          <a:ln w="6350" cmpd="sng">
            <a:solidFill>
              <a:srgbClr val="FFFFFF"/>
            </a:solidFill>
            <a:prstDash val="dash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>
            <a:off x="7831671" y="4009687"/>
            <a:ext cx="747060" cy="0"/>
          </a:xfrm>
          <a:prstGeom prst="straightConnector1">
            <a:avLst/>
          </a:prstGeom>
          <a:ln w="6350" cmpd="sng">
            <a:solidFill>
              <a:srgbClr val="FFFFFF"/>
            </a:solidFill>
            <a:prstDash val="dash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>
            <a:off x="7806250" y="3247518"/>
            <a:ext cx="747060" cy="0"/>
          </a:xfrm>
          <a:prstGeom prst="straightConnector1">
            <a:avLst/>
          </a:prstGeom>
          <a:ln w="6350" cmpd="sng">
            <a:solidFill>
              <a:srgbClr val="FFFFFF"/>
            </a:solidFill>
            <a:prstDash val="dash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>
            <a:off x="6998881" y="3921091"/>
            <a:ext cx="747060" cy="0"/>
          </a:xfrm>
          <a:prstGeom prst="straightConnector1">
            <a:avLst/>
          </a:prstGeom>
          <a:ln w="6350" cmpd="sng">
            <a:solidFill>
              <a:srgbClr val="FFFFFF"/>
            </a:solidFill>
            <a:prstDash val="dash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>
            <a:off x="6973460" y="3158922"/>
            <a:ext cx="747060" cy="0"/>
          </a:xfrm>
          <a:prstGeom prst="straightConnector1">
            <a:avLst/>
          </a:prstGeom>
          <a:ln w="6350" cmpd="sng">
            <a:solidFill>
              <a:srgbClr val="FFFFFF"/>
            </a:solidFill>
            <a:prstDash val="dash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6" name="Rectangle 95"/>
          <p:cNvSpPr/>
          <p:nvPr/>
        </p:nvSpPr>
        <p:spPr>
          <a:xfrm>
            <a:off x="260508" y="6395544"/>
            <a:ext cx="86229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1600" dirty="0" err="1">
                <a:solidFill>
                  <a:srgbClr val="DDD9C3"/>
                </a:solidFill>
              </a:rPr>
              <a:t>https</a:t>
            </a:r>
            <a:r>
              <a:rPr lang="es-ES_tradnl" sz="1600" dirty="0">
                <a:solidFill>
                  <a:srgbClr val="DDD9C3"/>
                </a:solidFill>
              </a:rPr>
              <a:t>://</a:t>
            </a:r>
            <a:r>
              <a:rPr lang="es-ES_tradnl" sz="1600" dirty="0" err="1">
                <a:solidFill>
                  <a:srgbClr val="DDD9C3"/>
                </a:solidFill>
              </a:rPr>
              <a:t>www.uv.mx</a:t>
            </a:r>
            <a:r>
              <a:rPr lang="es-ES_tradnl" sz="1600" dirty="0">
                <a:solidFill>
                  <a:srgbClr val="DDD9C3"/>
                </a:solidFill>
              </a:rPr>
              <a:t>/personal/</a:t>
            </a:r>
            <a:r>
              <a:rPr lang="es-ES_tradnl" sz="1600" dirty="0" err="1">
                <a:solidFill>
                  <a:srgbClr val="DDD9C3"/>
                </a:solidFill>
              </a:rPr>
              <a:t>albramirez</a:t>
            </a:r>
            <a:r>
              <a:rPr lang="es-ES_tradnl" sz="1600" dirty="0">
                <a:solidFill>
                  <a:srgbClr val="DDD9C3"/>
                </a:solidFill>
              </a:rPr>
              <a:t>/files/2015/06/Saberes-Digitales-SEV-libro-</a:t>
            </a:r>
            <a:r>
              <a:rPr lang="es-ES_tradnl" sz="1600" dirty="0" err="1">
                <a:solidFill>
                  <a:srgbClr val="DDD9C3"/>
                </a:solidFill>
              </a:rPr>
              <a:t>final.pdf</a:t>
            </a:r>
            <a:endParaRPr lang="en-US" sz="1600" dirty="0">
              <a:solidFill>
                <a:srgbClr val="DDD9C3"/>
              </a:solidFill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1077003" y="2692776"/>
            <a:ext cx="747060" cy="2053660"/>
          </a:xfrm>
          <a:prstGeom prst="rect">
            <a:avLst/>
          </a:prstGeom>
          <a:solidFill>
            <a:srgbClr val="DD0146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>
              <a:defRPr/>
            </a:pPr>
            <a:r>
              <a:rPr lang="es-MX" dirty="0"/>
              <a:t>Archivos</a:t>
            </a:r>
          </a:p>
        </p:txBody>
      </p:sp>
      <p:cxnSp>
        <p:nvCxnSpPr>
          <p:cNvPr id="100" name="Straight Arrow Connector 99"/>
          <p:cNvCxnSpPr/>
          <p:nvPr/>
        </p:nvCxnSpPr>
        <p:spPr>
          <a:xfrm>
            <a:off x="1077003" y="4100439"/>
            <a:ext cx="747060" cy="0"/>
          </a:xfrm>
          <a:prstGeom prst="straightConnector1">
            <a:avLst/>
          </a:prstGeom>
          <a:ln w="6350" cmpd="sng">
            <a:solidFill>
              <a:srgbClr val="FFFFFF"/>
            </a:solidFill>
            <a:prstDash val="dash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>
            <a:off x="1077003" y="3403118"/>
            <a:ext cx="747060" cy="0"/>
          </a:xfrm>
          <a:prstGeom prst="straightConnector1">
            <a:avLst/>
          </a:prstGeom>
          <a:ln w="6350" cmpd="sng">
            <a:solidFill>
              <a:srgbClr val="FFFFFF"/>
            </a:solidFill>
            <a:prstDash val="dash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41456" y="4747834"/>
            <a:ext cx="8860211" cy="0"/>
          </a:xfrm>
          <a:prstGeom prst="straightConnector1">
            <a:avLst/>
          </a:prstGeom>
          <a:ln>
            <a:solidFill>
              <a:srgbClr val="FFFFFF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76292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// </a:t>
            </a:r>
            <a:r>
              <a:rPr lang="es-MX" dirty="0"/>
              <a:t>Definción del </a:t>
            </a:r>
            <a:r>
              <a:rPr lang="es-MX" dirty="0" smtClean="0"/>
              <a:t>Curriculum: </a:t>
            </a:r>
            <a:r>
              <a:rPr lang="es-MX" i="0" dirty="0" smtClean="0"/>
              <a:t>Personalización de los temas</a:t>
            </a:r>
            <a:endParaRPr lang="es-MX" i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0690" y="2762486"/>
            <a:ext cx="3762472" cy="1897636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0690" y="4660122"/>
            <a:ext cx="3776936" cy="1860352"/>
          </a:xfrm>
          <a:prstGeom prst="rect">
            <a:avLst/>
          </a:prstGeom>
          <a:ln>
            <a:solidFill>
              <a:srgbClr val="7F7F7F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0690" y="1006976"/>
            <a:ext cx="3762472" cy="1755510"/>
          </a:xfrm>
          <a:prstGeom prst="rect">
            <a:avLst/>
          </a:prstGeom>
          <a:ln>
            <a:solidFill>
              <a:srgbClr val="7F7F7F"/>
            </a:solidFill>
          </a:ln>
        </p:spPr>
      </p:pic>
      <p:pic>
        <p:nvPicPr>
          <p:cNvPr id="7" name="Picture 6" descr="Captura de pantalla 2019-09-03 a las 14.09.0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16" y="1006976"/>
            <a:ext cx="3690855" cy="5513498"/>
          </a:xfrm>
          <a:prstGeom prst="rect">
            <a:avLst/>
          </a:prstGeom>
          <a:ln>
            <a:solidFill>
              <a:srgbClr val="7F7F7F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5313462" y="1165187"/>
            <a:ext cx="8479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cs typeface="Verdana"/>
              </a:rPr>
              <a:t>Preescolar</a:t>
            </a:r>
            <a:endParaRPr lang="es-MX" sz="1000" dirty="0">
              <a:solidFill>
                <a:schemeClr val="tx1">
                  <a:lumMod val="50000"/>
                  <a:lumOff val="50000"/>
                </a:schemeClr>
              </a:solidFill>
              <a:latin typeface="Verdana"/>
              <a:cs typeface="Verdan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13462" y="2972030"/>
            <a:ext cx="7232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cs typeface="Verdana"/>
              </a:rPr>
              <a:t>Primaria</a:t>
            </a:r>
            <a:endParaRPr lang="es-MX" sz="1000" dirty="0">
              <a:solidFill>
                <a:schemeClr val="tx1">
                  <a:lumMod val="50000"/>
                  <a:lumOff val="50000"/>
                </a:schemeClr>
              </a:solidFill>
              <a:latin typeface="Verdana"/>
              <a:cs typeface="Verdan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13462" y="4912566"/>
            <a:ext cx="90281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cs typeface="Verdana"/>
              </a:rPr>
              <a:t>Secundaria</a:t>
            </a:r>
            <a:endParaRPr lang="es-MX" sz="1000" dirty="0">
              <a:solidFill>
                <a:schemeClr val="tx1">
                  <a:lumMod val="50000"/>
                  <a:lumOff val="50000"/>
                </a:schemeClr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7663121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27340</TotalTime>
  <Words>1072</Words>
  <Application>Microsoft Macintosh PowerPoint</Application>
  <PresentationFormat>On-screen Show (4:3)</PresentationFormat>
  <Paragraphs>185</Paragraphs>
  <Slides>32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Habilitación Tecnológica de Docentes </vt:lpstr>
      <vt:lpstr>// Agenda</vt:lpstr>
      <vt:lpstr>// Ejercicio 1</vt:lpstr>
      <vt:lpstr>// Saber Computación: Más allá del software de oficina</vt:lpstr>
      <vt:lpstr>// Definción del Curriculum : Taller </vt:lpstr>
      <vt:lpstr>// Definción del Curriculum </vt:lpstr>
      <vt:lpstr>// Definción del Curriculum </vt:lpstr>
      <vt:lpstr>// Definción del Curriculum </vt:lpstr>
      <vt:lpstr>// Definción del Curriculum: Personalización de los temas</vt:lpstr>
      <vt:lpstr>// Ejercicio 2</vt:lpstr>
      <vt:lpstr>// Multimodalidad</vt:lpstr>
      <vt:lpstr>// Opciones educativas</vt:lpstr>
      <vt:lpstr>// Opciones educativas</vt:lpstr>
      <vt:lpstr>// Curso Presencial Formal</vt:lpstr>
      <vt:lpstr>// Manual para un curso presencial informal</vt:lpstr>
      <vt:lpstr>// Curso Mixto</vt:lpstr>
      <vt:lpstr>// Diplomado en línea </vt:lpstr>
      <vt:lpstr>// MOOC</vt:lpstr>
      <vt:lpstr>PowerPoint Presentation</vt:lpstr>
      <vt:lpstr>// Ejercicio 3</vt:lpstr>
      <vt:lpstr>// MOOC en México X</vt:lpstr>
      <vt:lpstr>// Estructura del MOOC</vt:lpstr>
      <vt:lpstr>// Ejercicio 4</vt:lpstr>
      <vt:lpstr>// Estructura del MOOC: Presentación</vt:lpstr>
      <vt:lpstr>// Ejercicio 5</vt:lpstr>
      <vt:lpstr>// Estructura del MOOC: Desarrollo</vt:lpstr>
      <vt:lpstr>// Ejercicio 6</vt:lpstr>
      <vt:lpstr>// Estructura del MOOC: Cierre</vt:lpstr>
      <vt:lpstr>MOOC</vt:lpstr>
      <vt:lpstr>// Ligas a recursos y videos de SD</vt:lpstr>
      <vt:lpstr>// Referencias</vt:lpstr>
      <vt:lpstr>Habilitación Tecnológica de Docentes</vt:lpstr>
    </vt:vector>
  </TitlesOfParts>
  <Company>Co.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 Name</dc:creator>
  <cp:lastModifiedBy>No Name</cp:lastModifiedBy>
  <cp:revision>586</cp:revision>
  <dcterms:created xsi:type="dcterms:W3CDTF">2019-08-16T01:03:01Z</dcterms:created>
  <dcterms:modified xsi:type="dcterms:W3CDTF">2019-09-05T23:04:30Z</dcterms:modified>
</cp:coreProperties>
</file>