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4"/>
  </p:notesMasterIdLst>
  <p:sldIdLst>
    <p:sldId id="256" r:id="rId2"/>
    <p:sldId id="278" r:id="rId3"/>
    <p:sldId id="279" r:id="rId4"/>
    <p:sldId id="282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61" r:id="rId16"/>
    <p:sldId id="262" r:id="rId17"/>
    <p:sldId id="263" r:id="rId18"/>
    <p:sldId id="257" r:id="rId19"/>
    <p:sldId id="258" r:id="rId20"/>
    <p:sldId id="259" r:id="rId21"/>
    <p:sldId id="283" r:id="rId22"/>
    <p:sldId id="287" r:id="rId23"/>
    <p:sldId id="288" r:id="rId24"/>
    <p:sldId id="289" r:id="rId25"/>
    <p:sldId id="290" r:id="rId26"/>
    <p:sldId id="291" r:id="rId27"/>
    <p:sldId id="294" r:id="rId28"/>
    <p:sldId id="295" r:id="rId29"/>
    <p:sldId id="284" r:id="rId30"/>
    <p:sldId id="265" r:id="rId31"/>
    <p:sldId id="266" r:id="rId32"/>
    <p:sldId id="297" r:id="rId3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521189-4264-4709-9EF1-44828096A8A5}" type="doc">
      <dgm:prSet loTypeId="urn:microsoft.com/office/officeart/2005/8/layout/hierarchy3" loCatId="hierarchy" qsTypeId="urn:microsoft.com/office/officeart/2005/8/quickstyle/3d7" qsCatId="3D" csTypeId="urn:microsoft.com/office/officeart/2005/8/colors/accent4_1" csCatId="accent4" phldr="1"/>
      <dgm:spPr/>
      <dgm:t>
        <a:bodyPr/>
        <a:lstStyle/>
        <a:p>
          <a:endParaRPr lang="es-MX"/>
        </a:p>
      </dgm:t>
    </dgm:pt>
    <dgm:pt modelId="{864D5426-C43D-4491-8F25-5FAEEAF60F34}">
      <dgm:prSet phldrT="[Texto]" custT="1"/>
      <dgm:spPr/>
      <dgm:t>
        <a:bodyPr/>
        <a:lstStyle/>
        <a:p>
          <a:r>
            <a:rPr kumimoji="0" lang="es-MX" sz="45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rPr>
            <a:t>CLASIFICACIÓN DEL CONTROL INTERNO</a:t>
          </a:r>
          <a:endParaRPr kumimoji="0" lang="es-MX" sz="4500" b="1" kern="120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latin typeface="+mn-lt"/>
            <a:ea typeface="+mn-ea"/>
            <a:cs typeface="+mn-cs"/>
          </a:endParaRPr>
        </a:p>
      </dgm:t>
    </dgm:pt>
    <dgm:pt modelId="{DD759FC6-F4AD-4687-A17E-85E9889375AE}" type="parTrans" cxnId="{AB0F69DC-76AB-48EA-A8BC-C1CC05A3A0A6}">
      <dgm:prSet/>
      <dgm:spPr/>
      <dgm:t>
        <a:bodyPr/>
        <a:lstStyle/>
        <a:p>
          <a:endParaRPr lang="es-MX"/>
        </a:p>
      </dgm:t>
    </dgm:pt>
    <dgm:pt modelId="{D711F79F-429D-4CC6-A0B3-2D90AFEF8BB8}" type="sibTrans" cxnId="{AB0F69DC-76AB-48EA-A8BC-C1CC05A3A0A6}">
      <dgm:prSet/>
      <dgm:spPr/>
      <dgm:t>
        <a:bodyPr/>
        <a:lstStyle/>
        <a:p>
          <a:endParaRPr lang="es-MX"/>
        </a:p>
      </dgm:t>
    </dgm:pt>
    <dgm:pt modelId="{02572687-F030-4B83-91C6-82C774787A2B}">
      <dgm:prSet phldrT="[Texto]" custT="1"/>
      <dgm:spPr/>
      <dgm:t>
        <a:bodyPr/>
        <a:lstStyle/>
        <a:p>
          <a:endParaRPr lang="es-MX" sz="2400" kern="1200" dirty="0" smtClean="0"/>
        </a:p>
        <a:p>
          <a:r>
            <a:rPr kumimoji="0" lang="es-MX" sz="3000" b="0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rPr>
            <a:t>CONTROL  ADMINISTRATIVO </a:t>
          </a:r>
        </a:p>
        <a:p>
          <a:endParaRPr lang="es-MX" sz="2400" kern="1200" dirty="0"/>
        </a:p>
      </dgm:t>
    </dgm:pt>
    <dgm:pt modelId="{E67995FF-2CEB-47A6-BB0B-E97A536956CA}" type="parTrans" cxnId="{04D04CDE-E3EF-425A-94AB-2F7E1DA2CA0D}">
      <dgm:prSet/>
      <dgm:spPr/>
      <dgm:t>
        <a:bodyPr/>
        <a:lstStyle/>
        <a:p>
          <a:endParaRPr lang="es-MX"/>
        </a:p>
      </dgm:t>
    </dgm:pt>
    <dgm:pt modelId="{C0913332-47BA-486E-8909-312933E3429B}" type="sibTrans" cxnId="{04D04CDE-E3EF-425A-94AB-2F7E1DA2CA0D}">
      <dgm:prSet/>
      <dgm:spPr/>
      <dgm:t>
        <a:bodyPr/>
        <a:lstStyle/>
        <a:p>
          <a:endParaRPr lang="es-MX"/>
        </a:p>
      </dgm:t>
    </dgm:pt>
    <dgm:pt modelId="{D1CA276F-7965-4015-867D-C407F9A4A372}">
      <dgm:prSet phldrT="[Texto]" custT="1"/>
      <dgm:spPr/>
      <dgm:t>
        <a:bodyPr/>
        <a:lstStyle/>
        <a:p>
          <a:r>
            <a:rPr kumimoji="0" lang="es-MX" sz="3000" b="0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rPr>
            <a:t>CONTROL  CONTABLE</a:t>
          </a:r>
          <a:endParaRPr kumimoji="0" lang="es-MX" sz="3000" b="0" kern="120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latin typeface="+mn-lt"/>
            <a:ea typeface="+mn-ea"/>
            <a:cs typeface="+mn-cs"/>
          </a:endParaRPr>
        </a:p>
      </dgm:t>
    </dgm:pt>
    <dgm:pt modelId="{6C9455FC-FB8D-4925-9415-C9768DE2E32E}" type="parTrans" cxnId="{3A5E2515-E061-49B5-A731-9CE89DF4934B}">
      <dgm:prSet/>
      <dgm:spPr/>
      <dgm:t>
        <a:bodyPr/>
        <a:lstStyle/>
        <a:p>
          <a:endParaRPr lang="es-MX"/>
        </a:p>
      </dgm:t>
    </dgm:pt>
    <dgm:pt modelId="{3BD44786-F9C8-4014-A409-602596E349F5}" type="sibTrans" cxnId="{3A5E2515-E061-49B5-A731-9CE89DF4934B}">
      <dgm:prSet/>
      <dgm:spPr/>
      <dgm:t>
        <a:bodyPr/>
        <a:lstStyle/>
        <a:p>
          <a:endParaRPr lang="es-MX"/>
        </a:p>
      </dgm:t>
    </dgm:pt>
    <dgm:pt modelId="{B7F9F5FE-8662-49EB-A0AF-8D7085207E68}" type="pres">
      <dgm:prSet presAssocID="{E9521189-4264-4709-9EF1-44828096A8A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073DA033-7D65-4D55-BCD5-477EDE2A2604}" type="pres">
      <dgm:prSet presAssocID="{864D5426-C43D-4491-8F25-5FAEEAF60F34}" presName="root" presStyleCnt="0"/>
      <dgm:spPr/>
    </dgm:pt>
    <dgm:pt modelId="{B6942275-B8A5-4B0A-9AAA-FEF09F5CC695}" type="pres">
      <dgm:prSet presAssocID="{864D5426-C43D-4491-8F25-5FAEEAF60F34}" presName="rootComposite" presStyleCnt="0"/>
      <dgm:spPr/>
    </dgm:pt>
    <dgm:pt modelId="{2D2C5479-D5B8-40BF-91AC-6CF7F2BE17F2}" type="pres">
      <dgm:prSet presAssocID="{864D5426-C43D-4491-8F25-5FAEEAF60F34}" presName="rootText" presStyleLbl="node1" presStyleIdx="0" presStyleCnt="1" custScaleX="131744" custLinFactNeighborX="-109" custLinFactNeighborY="3409"/>
      <dgm:spPr/>
      <dgm:t>
        <a:bodyPr/>
        <a:lstStyle/>
        <a:p>
          <a:endParaRPr lang="es-MX"/>
        </a:p>
      </dgm:t>
    </dgm:pt>
    <dgm:pt modelId="{DB96B5EF-6730-450D-AA25-AEFA1F506A2C}" type="pres">
      <dgm:prSet presAssocID="{864D5426-C43D-4491-8F25-5FAEEAF60F34}" presName="rootConnector" presStyleLbl="node1" presStyleIdx="0" presStyleCnt="1"/>
      <dgm:spPr/>
      <dgm:t>
        <a:bodyPr/>
        <a:lstStyle/>
        <a:p>
          <a:endParaRPr lang="es-MX"/>
        </a:p>
      </dgm:t>
    </dgm:pt>
    <dgm:pt modelId="{889B4394-1372-4B88-93FE-C5A3E0515D6E}" type="pres">
      <dgm:prSet presAssocID="{864D5426-C43D-4491-8F25-5FAEEAF60F34}" presName="childShape" presStyleCnt="0"/>
      <dgm:spPr/>
    </dgm:pt>
    <dgm:pt modelId="{895CF5FC-8421-497E-8CD8-7F72411A14A7}" type="pres">
      <dgm:prSet presAssocID="{E67995FF-2CEB-47A6-BB0B-E97A536956CA}" presName="Name13" presStyleLbl="parChTrans1D2" presStyleIdx="0" presStyleCnt="2"/>
      <dgm:spPr/>
      <dgm:t>
        <a:bodyPr/>
        <a:lstStyle/>
        <a:p>
          <a:endParaRPr lang="es-MX"/>
        </a:p>
      </dgm:t>
    </dgm:pt>
    <dgm:pt modelId="{B819C566-6389-45B9-9A4F-520FE44B8EFF}" type="pres">
      <dgm:prSet presAssocID="{02572687-F030-4B83-91C6-82C774787A2B}" presName="childText" presStyleLbl="bgAcc1" presStyleIdx="0" presStyleCnt="2" custScaleX="125164" custScaleY="7968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9C71467-D20C-4CC7-B48B-145543229B15}" type="pres">
      <dgm:prSet presAssocID="{6C9455FC-FB8D-4925-9415-C9768DE2E32E}" presName="Name13" presStyleLbl="parChTrans1D2" presStyleIdx="1" presStyleCnt="2"/>
      <dgm:spPr/>
      <dgm:t>
        <a:bodyPr/>
        <a:lstStyle/>
        <a:p>
          <a:endParaRPr lang="es-MX"/>
        </a:p>
      </dgm:t>
    </dgm:pt>
    <dgm:pt modelId="{A62AE4FB-4E7E-455D-B04E-92DA74C75867}" type="pres">
      <dgm:prSet presAssocID="{D1CA276F-7965-4015-867D-C407F9A4A372}" presName="childText" presStyleLbl="bgAcc1" presStyleIdx="1" presStyleCnt="2" custScaleX="123581" custScaleY="78765" custLinFactNeighborX="912" custLinFactNeighborY="-347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9DE90D9-E489-4DEE-97DB-C27E85C6E2EC}" type="presOf" srcId="{02572687-F030-4B83-91C6-82C774787A2B}" destId="{B819C566-6389-45B9-9A4F-520FE44B8EFF}" srcOrd="0" destOrd="0" presId="urn:microsoft.com/office/officeart/2005/8/layout/hierarchy3"/>
    <dgm:cxn modelId="{CF78935C-BBF7-458C-B258-19F30A20161E}" type="presOf" srcId="{864D5426-C43D-4491-8F25-5FAEEAF60F34}" destId="{DB96B5EF-6730-450D-AA25-AEFA1F506A2C}" srcOrd="1" destOrd="0" presId="urn:microsoft.com/office/officeart/2005/8/layout/hierarchy3"/>
    <dgm:cxn modelId="{1D6F24BA-922E-485B-8105-00CD52C3BF62}" type="presOf" srcId="{E67995FF-2CEB-47A6-BB0B-E97A536956CA}" destId="{895CF5FC-8421-497E-8CD8-7F72411A14A7}" srcOrd="0" destOrd="0" presId="urn:microsoft.com/office/officeart/2005/8/layout/hierarchy3"/>
    <dgm:cxn modelId="{3A5E2515-E061-49B5-A731-9CE89DF4934B}" srcId="{864D5426-C43D-4491-8F25-5FAEEAF60F34}" destId="{D1CA276F-7965-4015-867D-C407F9A4A372}" srcOrd="1" destOrd="0" parTransId="{6C9455FC-FB8D-4925-9415-C9768DE2E32E}" sibTransId="{3BD44786-F9C8-4014-A409-602596E349F5}"/>
    <dgm:cxn modelId="{04D04CDE-E3EF-425A-94AB-2F7E1DA2CA0D}" srcId="{864D5426-C43D-4491-8F25-5FAEEAF60F34}" destId="{02572687-F030-4B83-91C6-82C774787A2B}" srcOrd="0" destOrd="0" parTransId="{E67995FF-2CEB-47A6-BB0B-E97A536956CA}" sibTransId="{C0913332-47BA-486E-8909-312933E3429B}"/>
    <dgm:cxn modelId="{5DF10C53-FF6A-4525-9336-2A3415FB73C7}" type="presOf" srcId="{6C9455FC-FB8D-4925-9415-C9768DE2E32E}" destId="{A9C71467-D20C-4CC7-B48B-145543229B15}" srcOrd="0" destOrd="0" presId="urn:microsoft.com/office/officeart/2005/8/layout/hierarchy3"/>
    <dgm:cxn modelId="{F166A8CD-4281-46EA-841D-067E967ACA71}" type="presOf" srcId="{D1CA276F-7965-4015-867D-C407F9A4A372}" destId="{A62AE4FB-4E7E-455D-B04E-92DA74C75867}" srcOrd="0" destOrd="0" presId="urn:microsoft.com/office/officeart/2005/8/layout/hierarchy3"/>
    <dgm:cxn modelId="{AB0F69DC-76AB-48EA-A8BC-C1CC05A3A0A6}" srcId="{E9521189-4264-4709-9EF1-44828096A8A5}" destId="{864D5426-C43D-4491-8F25-5FAEEAF60F34}" srcOrd="0" destOrd="0" parTransId="{DD759FC6-F4AD-4687-A17E-85E9889375AE}" sibTransId="{D711F79F-429D-4CC6-A0B3-2D90AFEF8BB8}"/>
    <dgm:cxn modelId="{EEF7DD73-6ABE-46EF-A7FF-F0038FAB10E3}" type="presOf" srcId="{864D5426-C43D-4491-8F25-5FAEEAF60F34}" destId="{2D2C5479-D5B8-40BF-91AC-6CF7F2BE17F2}" srcOrd="0" destOrd="0" presId="urn:microsoft.com/office/officeart/2005/8/layout/hierarchy3"/>
    <dgm:cxn modelId="{7871FDFA-14D3-4173-8C9A-753A6ABDC13C}" type="presOf" srcId="{E9521189-4264-4709-9EF1-44828096A8A5}" destId="{B7F9F5FE-8662-49EB-A0AF-8D7085207E68}" srcOrd="0" destOrd="0" presId="urn:microsoft.com/office/officeart/2005/8/layout/hierarchy3"/>
    <dgm:cxn modelId="{E4D62DD7-680A-42DC-BED2-7A1003E6ED50}" type="presParOf" srcId="{B7F9F5FE-8662-49EB-A0AF-8D7085207E68}" destId="{073DA033-7D65-4D55-BCD5-477EDE2A2604}" srcOrd="0" destOrd="0" presId="urn:microsoft.com/office/officeart/2005/8/layout/hierarchy3"/>
    <dgm:cxn modelId="{88B3F287-5ADB-422E-8066-FB76A00AC080}" type="presParOf" srcId="{073DA033-7D65-4D55-BCD5-477EDE2A2604}" destId="{B6942275-B8A5-4B0A-9AAA-FEF09F5CC695}" srcOrd="0" destOrd="0" presId="urn:microsoft.com/office/officeart/2005/8/layout/hierarchy3"/>
    <dgm:cxn modelId="{E4C3F985-A328-42F0-85C5-A36DAB2F53E3}" type="presParOf" srcId="{B6942275-B8A5-4B0A-9AAA-FEF09F5CC695}" destId="{2D2C5479-D5B8-40BF-91AC-6CF7F2BE17F2}" srcOrd="0" destOrd="0" presId="urn:microsoft.com/office/officeart/2005/8/layout/hierarchy3"/>
    <dgm:cxn modelId="{C7EEF6FA-447D-496E-9CE3-6543E57E64A1}" type="presParOf" srcId="{B6942275-B8A5-4B0A-9AAA-FEF09F5CC695}" destId="{DB96B5EF-6730-450D-AA25-AEFA1F506A2C}" srcOrd="1" destOrd="0" presId="urn:microsoft.com/office/officeart/2005/8/layout/hierarchy3"/>
    <dgm:cxn modelId="{F324F147-3FE0-47A0-9E11-0F3C09DEA40C}" type="presParOf" srcId="{073DA033-7D65-4D55-BCD5-477EDE2A2604}" destId="{889B4394-1372-4B88-93FE-C5A3E0515D6E}" srcOrd="1" destOrd="0" presId="urn:microsoft.com/office/officeart/2005/8/layout/hierarchy3"/>
    <dgm:cxn modelId="{8E4AE719-4B7B-4C5B-A409-11B0533C971F}" type="presParOf" srcId="{889B4394-1372-4B88-93FE-C5A3E0515D6E}" destId="{895CF5FC-8421-497E-8CD8-7F72411A14A7}" srcOrd="0" destOrd="0" presId="urn:microsoft.com/office/officeart/2005/8/layout/hierarchy3"/>
    <dgm:cxn modelId="{9F4B226D-14CF-426F-90F5-F763BBC0F428}" type="presParOf" srcId="{889B4394-1372-4B88-93FE-C5A3E0515D6E}" destId="{B819C566-6389-45B9-9A4F-520FE44B8EFF}" srcOrd="1" destOrd="0" presId="urn:microsoft.com/office/officeart/2005/8/layout/hierarchy3"/>
    <dgm:cxn modelId="{4FDB4F5E-E120-474B-85E0-303D12F1B754}" type="presParOf" srcId="{889B4394-1372-4B88-93FE-C5A3E0515D6E}" destId="{A9C71467-D20C-4CC7-B48B-145543229B15}" srcOrd="2" destOrd="0" presId="urn:microsoft.com/office/officeart/2005/8/layout/hierarchy3"/>
    <dgm:cxn modelId="{897BA6F7-25F7-4630-817B-50093F04263F}" type="presParOf" srcId="{889B4394-1372-4B88-93FE-C5A3E0515D6E}" destId="{A62AE4FB-4E7E-455D-B04E-92DA74C75867}" srcOrd="3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45EE9-D081-4941-B892-F7A7268DCF44}" type="datetimeFigureOut">
              <a:rPr lang="es-MX" smtClean="0"/>
              <a:pPr/>
              <a:t>04/03/2013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92E61-0CFF-4602-B6AD-4C3C7C398E7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4744-71E3-4185-B8FB-AF6F27E9942F}" type="datetimeFigureOut">
              <a:rPr lang="es-MX" smtClean="0"/>
              <a:pPr/>
              <a:t>04/03/2013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C30553-3C3A-4F1E-8A09-B774E32A7B4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4744-71E3-4185-B8FB-AF6F27E9942F}" type="datetimeFigureOut">
              <a:rPr lang="es-MX" smtClean="0"/>
              <a:pPr/>
              <a:t>04/03/2013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0553-3C3A-4F1E-8A09-B774E32A7B4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7C30553-3C3A-4F1E-8A09-B774E32A7B4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4744-71E3-4185-B8FB-AF6F27E9942F}" type="datetimeFigureOut">
              <a:rPr lang="es-MX" smtClean="0"/>
              <a:pPr/>
              <a:t>04/03/2013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4744-71E3-4185-B8FB-AF6F27E9942F}" type="datetimeFigureOut">
              <a:rPr lang="es-MX" smtClean="0"/>
              <a:pPr/>
              <a:t>04/03/2013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7C30553-3C3A-4F1E-8A09-B774E32A7B4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4744-71E3-4185-B8FB-AF6F27E9942F}" type="datetimeFigureOut">
              <a:rPr lang="es-MX" smtClean="0"/>
              <a:pPr/>
              <a:t>04/03/2013</a:t>
            </a:fld>
            <a:endParaRPr lang="es-MX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C30553-3C3A-4F1E-8A09-B774E32A7B4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F274744-71E3-4185-B8FB-AF6F27E9942F}" type="datetimeFigureOut">
              <a:rPr lang="es-MX" smtClean="0"/>
              <a:pPr/>
              <a:t>04/03/2013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0553-3C3A-4F1E-8A09-B774E32A7B4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4744-71E3-4185-B8FB-AF6F27E9942F}" type="datetimeFigureOut">
              <a:rPr lang="es-MX" smtClean="0"/>
              <a:pPr/>
              <a:t>04/03/2013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MX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7C30553-3C3A-4F1E-8A09-B774E32A7B4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4744-71E3-4185-B8FB-AF6F27E9942F}" type="datetimeFigureOut">
              <a:rPr lang="es-MX" smtClean="0"/>
              <a:pPr/>
              <a:t>04/03/2013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7C30553-3C3A-4F1E-8A09-B774E32A7B4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4744-71E3-4185-B8FB-AF6F27E9942F}" type="datetimeFigureOut">
              <a:rPr lang="es-MX" smtClean="0"/>
              <a:pPr/>
              <a:t>04/03/2013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C30553-3C3A-4F1E-8A09-B774E32A7B4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C30553-3C3A-4F1E-8A09-B774E32A7B4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4744-71E3-4185-B8FB-AF6F27E9942F}" type="datetimeFigureOut">
              <a:rPr lang="es-MX" smtClean="0"/>
              <a:pPr/>
              <a:t>04/03/2013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7C30553-3C3A-4F1E-8A09-B774E32A7B4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F274744-71E3-4185-B8FB-AF6F27E9942F}" type="datetimeFigureOut">
              <a:rPr lang="es-MX" smtClean="0"/>
              <a:pPr/>
              <a:t>04/03/2013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F274744-71E3-4185-B8FB-AF6F27E9942F}" type="datetimeFigureOut">
              <a:rPr lang="es-MX" smtClean="0"/>
              <a:pPr/>
              <a:t>04/03/2013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C30553-3C3A-4F1E-8A09-B774E32A7B4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niev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85728"/>
            <a:ext cx="8659150" cy="6143668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4000504"/>
            <a:ext cx="4557722" cy="2257444"/>
          </a:xfrm>
        </p:spPr>
        <p:txBody>
          <a:bodyPr>
            <a:noAutofit/>
          </a:bodyPr>
          <a:lstStyle/>
          <a:p>
            <a:r>
              <a:rPr lang="es-MX" sz="2200" dirty="0" smtClean="0">
                <a:solidFill>
                  <a:schemeClr val="bg1"/>
                </a:solidFill>
                <a:latin typeface="Kristen ITC" pitchFamily="66" charset="0"/>
              </a:rPr>
              <a:t>DENNIS CAMPOS </a:t>
            </a:r>
          </a:p>
          <a:p>
            <a:r>
              <a:rPr lang="es-MX" sz="2200" dirty="0" smtClean="0">
                <a:solidFill>
                  <a:schemeClr val="bg1"/>
                </a:solidFill>
                <a:latin typeface="Kristen ITC" pitchFamily="66" charset="0"/>
              </a:rPr>
              <a:t>ITZEL ALEJANDRA</a:t>
            </a:r>
          </a:p>
          <a:p>
            <a:r>
              <a:rPr lang="es-MX" sz="2200" dirty="0" smtClean="0">
                <a:solidFill>
                  <a:schemeClr val="bg1"/>
                </a:solidFill>
                <a:latin typeface="Kristen ITC" pitchFamily="66" charset="0"/>
              </a:rPr>
              <a:t>LAURA MORENO</a:t>
            </a:r>
          </a:p>
          <a:p>
            <a:r>
              <a:rPr lang="es-MX" sz="2200" dirty="0" smtClean="0">
                <a:solidFill>
                  <a:schemeClr val="bg1"/>
                </a:solidFill>
                <a:latin typeface="Kristen ITC" pitchFamily="66" charset="0"/>
              </a:rPr>
              <a:t>MARIBEL ARCOS</a:t>
            </a:r>
          </a:p>
          <a:p>
            <a:r>
              <a:rPr lang="es-MX" sz="2200" dirty="0" smtClean="0">
                <a:solidFill>
                  <a:schemeClr val="bg1"/>
                </a:solidFill>
                <a:latin typeface="Kristen ITC" pitchFamily="66" charset="0"/>
              </a:rPr>
              <a:t>RUBI HUERTA</a:t>
            </a:r>
          </a:p>
          <a:p>
            <a:r>
              <a:rPr lang="es-MX" sz="2200" dirty="0" smtClean="0">
                <a:solidFill>
                  <a:schemeClr val="bg1"/>
                </a:solidFill>
                <a:latin typeface="Kristen ITC" pitchFamily="66" charset="0"/>
              </a:rPr>
              <a:t>Ramiro </a:t>
            </a:r>
            <a:endParaRPr lang="es-MX" sz="2200" dirty="0">
              <a:solidFill>
                <a:schemeClr val="bg1"/>
              </a:solidFill>
              <a:latin typeface="Kristen ITC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928670"/>
            <a:ext cx="9144000" cy="2000264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MX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CONTROL  INTERNO:  EFECTIVO</a:t>
            </a:r>
            <a:endParaRPr lang="es-MX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707198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 </a:t>
            </a:r>
          </a:p>
          <a:p>
            <a:r>
              <a:rPr lang="es-MX" dirty="0"/>
              <a:t>Llevar a cabo un movimiento de personal </a:t>
            </a:r>
            <a:r>
              <a:rPr lang="es-MX" dirty="0" smtClean="0"/>
              <a:t>hasta donde </a:t>
            </a:r>
            <a:r>
              <a:rPr lang="es-MX" dirty="0"/>
              <a:t>sea posible y exigir que los empleados de confianza disfruten de </a:t>
            </a:r>
            <a:r>
              <a:rPr lang="es-MX" dirty="0" smtClean="0"/>
              <a:t>sus vacaciones</a:t>
            </a:r>
            <a:r>
              <a:rPr lang="es-MX" dirty="0"/>
              <a:t>, </a:t>
            </a:r>
            <a:r>
              <a:rPr lang="es-MX" dirty="0" smtClean="0"/>
              <a:t> en</a:t>
            </a:r>
            <a:r>
              <a:rPr lang="es-MX" dirty="0"/>
              <a:t> especial aquellos empleados que desempeñan cargos </a:t>
            </a:r>
            <a:r>
              <a:rPr lang="es-MX" dirty="0" smtClean="0"/>
              <a:t>de responsabilidad </a:t>
            </a:r>
            <a:r>
              <a:rPr lang="es-MX" dirty="0"/>
              <a:t>sobre recursos financieros o materiales. Esta medida </a:t>
            </a:r>
            <a:r>
              <a:rPr lang="es-MX" dirty="0" smtClean="0"/>
              <a:t>permitirá entre </a:t>
            </a:r>
            <a:r>
              <a:rPr lang="es-MX" dirty="0"/>
              <a:t>otras cosas: capacitar a los empleados en otras labores de </a:t>
            </a:r>
            <a:r>
              <a:rPr lang="es-MX" dirty="0" smtClean="0"/>
              <a:t>la administración</a:t>
            </a:r>
            <a:r>
              <a:rPr lang="es-MX" dirty="0"/>
              <a:t>; erradicar la idea de que “hay empleados indispensables” </a:t>
            </a:r>
            <a:r>
              <a:rPr lang="es-MX" dirty="0" smtClean="0"/>
              <a:t>y descubrir </a:t>
            </a:r>
            <a:r>
              <a:rPr lang="es-MX" dirty="0"/>
              <a:t>errores y fraudes, cuando se hayan cometido.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42910" y="500042"/>
            <a:ext cx="73581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Movimiento de personal</a:t>
            </a:r>
            <a:endParaRPr lang="es-MX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0070" y="4015521"/>
            <a:ext cx="3112170" cy="266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814896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62910" y="1916832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Los </a:t>
            </a:r>
            <a:r>
              <a:rPr lang="es-MX" dirty="0"/>
              <a:t>empleados que manejan recursos financieros, valores </a:t>
            </a:r>
            <a:r>
              <a:rPr lang="es-MX" dirty="0" smtClean="0"/>
              <a:t>o materiales</a:t>
            </a:r>
            <a:r>
              <a:rPr lang="es-MX" dirty="0"/>
              <a:t>, deberán estar afianzados, a fin de permitir a la entidad, </a:t>
            </a:r>
            <a:r>
              <a:rPr lang="es-MX" dirty="0" smtClean="0"/>
              <a:t>resarcirse adecuadamente </a:t>
            </a:r>
            <a:r>
              <a:rPr lang="es-MX" dirty="0"/>
              <a:t>de una pérdida o de un fraude efectuado por ellos mismos. </a:t>
            </a:r>
            <a:r>
              <a:rPr lang="es-MX" dirty="0" smtClean="0"/>
              <a:t>Por ejemplo</a:t>
            </a:r>
            <a:r>
              <a:rPr lang="es-MX" dirty="0"/>
              <a:t>: el cajero, los cobradores, los pagadores, el bodeguero, etc.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286116" y="428604"/>
            <a:ext cx="30066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Fianzas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9314" y="3671400"/>
            <a:ext cx="4119280" cy="227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12652"/>
            <a:ext cx="3487880" cy="242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35961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1720840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Las </a:t>
            </a:r>
            <a:r>
              <a:rPr lang="es-MX" dirty="0"/>
              <a:t>instrucciones al personal para el </a:t>
            </a:r>
            <a:r>
              <a:rPr lang="es-MX" dirty="0" smtClean="0"/>
              <a:t>desempeño de </a:t>
            </a:r>
            <a:r>
              <a:rPr lang="es-MX" dirty="0"/>
              <a:t>sus funciones deberán darse por escrito, en forma de descripción de cargos</a:t>
            </a:r>
            <a:r>
              <a:rPr lang="es-MX" dirty="0" smtClean="0"/>
              <a:t>. Esto</a:t>
            </a:r>
            <a:r>
              <a:rPr lang="es-MX" dirty="0"/>
              <a:t> contribuye a que los empleados cumplan más eficientemente con </a:t>
            </a:r>
            <a:r>
              <a:rPr lang="es-MX" dirty="0" smtClean="0"/>
              <a:t>su trabajo</a:t>
            </a:r>
            <a:r>
              <a:rPr lang="es-MX" dirty="0"/>
              <a:t>, por cuanto las órdenes o instrucciones impartidas verbalmente </a:t>
            </a:r>
            <a:r>
              <a:rPr lang="es-MX" dirty="0" smtClean="0"/>
              <a:t>pueden olvidarse </a:t>
            </a:r>
            <a:r>
              <a:rPr lang="es-MX" dirty="0"/>
              <a:t>o malinterpretarse.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115616" y="476672"/>
            <a:ext cx="6803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Instrucciones por escrito</a:t>
            </a:r>
            <a:endParaRPr lang="es-MX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8513" y="3429000"/>
            <a:ext cx="374924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3111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720840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 </a:t>
            </a:r>
            <a:r>
              <a:rPr lang="es-MX" dirty="0" smtClean="0"/>
              <a:t>Deberán </a:t>
            </a:r>
            <a:r>
              <a:rPr lang="es-MX" dirty="0"/>
              <a:t>utilizarse formas prenumeradas </a:t>
            </a:r>
            <a:r>
              <a:rPr lang="es-MX" dirty="0" smtClean="0"/>
              <a:t>e impresas </a:t>
            </a:r>
            <a:r>
              <a:rPr lang="es-MX" dirty="0"/>
              <a:t>para la documentación importante. Por ejemplo: recibos, órdenes </a:t>
            </a:r>
            <a:r>
              <a:rPr lang="es-MX" dirty="0" smtClean="0"/>
              <a:t>de compra</a:t>
            </a:r>
            <a:r>
              <a:rPr lang="es-MX" dirty="0"/>
              <a:t>, facturas, comprobantes de caja chica, entradas y salidas de almacén</a:t>
            </a:r>
            <a:r>
              <a:rPr lang="es-MX" dirty="0" smtClean="0"/>
              <a:t>, etc</a:t>
            </a:r>
            <a:r>
              <a:rPr lang="es-MX" dirty="0"/>
              <a:t>. Asimismo, se mantendrá un control físico sobre el uso y las existencias </a:t>
            </a:r>
            <a:r>
              <a:rPr lang="es-MX" dirty="0" smtClean="0"/>
              <a:t>de dichas </a:t>
            </a:r>
            <a:r>
              <a:rPr lang="es-MX" dirty="0"/>
              <a:t>formas, las cuales deberán conservarse en estricto orden numérico.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14282" y="357166"/>
            <a:ext cx="8000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Uso de formas prenumeradas</a:t>
            </a:r>
            <a:endParaRPr lang="es-MX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4874"/>
            <a:ext cx="2119793" cy="193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55874"/>
            <a:ext cx="1819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8896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96" y="249289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 </a:t>
            </a:r>
            <a:r>
              <a:rPr lang="es-MX" dirty="0" smtClean="0"/>
              <a:t>El </a:t>
            </a:r>
            <a:r>
              <a:rPr lang="es-MX" dirty="0"/>
              <a:t>uso de dinero en efectivo se </a:t>
            </a:r>
            <a:r>
              <a:rPr lang="es-MX" dirty="0" smtClean="0"/>
              <a:t>debe limitar </a:t>
            </a:r>
            <a:r>
              <a:rPr lang="es-MX" dirty="0"/>
              <a:t>solo para compras menores por medio del fondo fijo de caja chica.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0" y="311351"/>
            <a:ext cx="9143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Evitar el uso de dinero en efectivo</a:t>
            </a:r>
            <a:endParaRPr lang="es-MX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1391" y="3501008"/>
            <a:ext cx="3809292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0252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34400" cy="1330456"/>
          </a:xfrm>
        </p:spPr>
        <p:txBody>
          <a:bodyPr>
            <a:noAutofit/>
          </a:bodyPr>
          <a:lstStyle/>
          <a:p>
            <a:r>
              <a:rPr lang="es-MX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OBJETIVOS DEL CONTROL INTERNO</a:t>
            </a:r>
            <a:endParaRPr lang="es-MX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1857364"/>
            <a:ext cx="8229600" cy="38576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MX" b="1" dirty="0" smtClean="0"/>
              <a:t>1.</a:t>
            </a:r>
            <a:r>
              <a:rPr lang="es-MX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Proteger </a:t>
            </a:r>
            <a:r>
              <a:rPr lang="es-MX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los </a:t>
            </a:r>
            <a:r>
              <a:rPr lang="es-MX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activos              </a:t>
            </a:r>
          </a:p>
          <a:p>
            <a:pPr>
              <a:buNone/>
            </a:pPr>
            <a:r>
              <a:rPr lang="es-MX" b="1" dirty="0"/>
              <a:t> </a:t>
            </a:r>
            <a:r>
              <a:rPr lang="es-MX" b="1" dirty="0" smtClean="0"/>
              <a:t>                                           </a:t>
            </a:r>
            <a:r>
              <a:rPr lang="es-MX" dirty="0" smtClean="0"/>
              <a:t> Para así evitar:</a:t>
            </a:r>
          </a:p>
          <a:p>
            <a:pPr algn="r">
              <a:buNone/>
            </a:pPr>
            <a:r>
              <a:rPr lang="es-MX" dirty="0" smtClean="0"/>
              <a:t>                                              </a:t>
            </a:r>
            <a:r>
              <a:rPr lang="es-MX" dirty="0" smtClean="0">
                <a:sym typeface="Symbol"/>
              </a:rPr>
              <a:t></a:t>
            </a:r>
            <a:r>
              <a:rPr lang="es-MX" dirty="0" smtClean="0"/>
              <a:t> Pérdidas por fraudes,</a:t>
            </a:r>
          </a:p>
          <a:p>
            <a:pPr>
              <a:buNone/>
            </a:pPr>
            <a:r>
              <a:rPr lang="es-MX" dirty="0" smtClean="0"/>
              <a:t>                                                        negligencias (robos).                                                </a:t>
            </a:r>
          </a:p>
          <a:p>
            <a:pPr algn="r">
              <a:buFont typeface="Symbol"/>
              <a:buChar char="·"/>
            </a:pPr>
            <a:r>
              <a:rPr lang="es-MX" dirty="0" smtClean="0"/>
              <a:t>Uso ineficiente</a:t>
            </a:r>
          </a:p>
          <a:p>
            <a:pPr algn="r">
              <a:buNone/>
            </a:pPr>
            <a:r>
              <a:rPr lang="es-MX" dirty="0" smtClean="0"/>
              <a:t>(desperdicio).           </a:t>
            </a:r>
          </a:p>
          <a:p>
            <a:endParaRPr lang="es-MX" b="1" dirty="0" smtClean="0"/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pic>
        <p:nvPicPr>
          <p:cNvPr id="4" name="3 Imagen" descr="http://t3.gstatic.com/images?q=tbn:ANd9GcTtnjqbFPQa8MZlSSeK9p6klWEYAEPjfGuIu7Djb-_p3bkcx-6rsg"/>
          <p:cNvPicPr/>
          <p:nvPr/>
        </p:nvPicPr>
        <p:blipFill>
          <a:blip r:embed="rId2"/>
          <a:srcRect l="3846" t="8333" r="5769" b="13889"/>
          <a:stretch>
            <a:fillRect/>
          </a:stretch>
        </p:blipFill>
        <p:spPr bwMode="auto">
          <a:xfrm>
            <a:off x="500034" y="2928934"/>
            <a:ext cx="3643338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 descr="http://t0.gstatic.com/images?q=tbn:ANd9GcQIJ5_DSPHD1agwgULBt_1BzfyCW1HC-GaMIZiJIOzeggBIj-JV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286256"/>
            <a:ext cx="2623185" cy="1741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8229600" cy="5340369"/>
          </a:xfrm>
        </p:spPr>
        <p:txBody>
          <a:bodyPr/>
          <a:lstStyle/>
          <a:p>
            <a:pPr>
              <a:buNone/>
            </a:pPr>
            <a:r>
              <a:rPr lang="es-MX" b="1" dirty="0" smtClean="0"/>
              <a:t>2. </a:t>
            </a:r>
            <a:r>
              <a:rPr lang="es-MX" sz="3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Asegurar la exactitud y la </a:t>
            </a:r>
            <a:r>
              <a:rPr lang="es-MX" sz="3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confiabilidad de la información</a:t>
            </a:r>
          </a:p>
          <a:p>
            <a:pPr>
              <a:buNone/>
            </a:pPr>
            <a:endParaRPr lang="es-MX" sz="3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1420813"/>
            <a:r>
              <a:rPr lang="es-MX" dirty="0" smtClean="0"/>
              <a:t>Administrativa</a:t>
            </a:r>
          </a:p>
          <a:p>
            <a:pPr marL="1420813"/>
            <a:r>
              <a:rPr lang="es-MX" dirty="0" smtClean="0"/>
              <a:t>Contable</a:t>
            </a:r>
          </a:p>
          <a:p>
            <a:pPr marL="1420813"/>
            <a:r>
              <a:rPr lang="es-MX" dirty="0" smtClean="0"/>
              <a:t>Financiera</a:t>
            </a:r>
          </a:p>
          <a:p>
            <a:pPr>
              <a:buNone/>
            </a:pPr>
            <a:r>
              <a:rPr lang="es-MX" dirty="0" smtClean="0"/>
              <a:t>Además localizar errores</a:t>
            </a:r>
          </a:p>
        </p:txBody>
      </p:sp>
      <p:sp>
        <p:nvSpPr>
          <p:cNvPr id="4" name="3 Cerrar llave"/>
          <p:cNvSpPr/>
          <p:nvPr/>
        </p:nvSpPr>
        <p:spPr>
          <a:xfrm>
            <a:off x="4643438" y="1714488"/>
            <a:ext cx="571504" cy="200026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5715008" y="2428868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Decisiones</a:t>
            </a:r>
            <a:endParaRPr lang="es-MX" sz="3200" dirty="0"/>
          </a:p>
        </p:txBody>
      </p:sp>
      <p:pic>
        <p:nvPicPr>
          <p:cNvPr id="6" name="5 Imagen" descr="http://t2.gstatic.com/images?q=tbn:ANd9GcQhtY7KNp5qOXefV6oPp50U7Z2tHG4x9IphBFj_AIVWVoCYnLO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357562"/>
            <a:ext cx="321471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 descr="http://t2.gstatic.com/images?q=tbn:ANd9GcRWem0n4pGNHXO4WoYb0luCqPMGC85DilOL-uElN3ih9Ta0tn7c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643446"/>
            <a:ext cx="2623185" cy="174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es-MX" b="1" dirty="0" smtClean="0"/>
              <a:t>3. </a:t>
            </a:r>
            <a:r>
              <a:rPr lang="es-MX" sz="3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Asegurar el cumplimiento de las políticas</a:t>
            </a:r>
          </a:p>
          <a:p>
            <a:pPr>
              <a:buNone/>
            </a:pPr>
            <a:r>
              <a:rPr lang="es-MX" dirty="0" smtClean="0"/>
              <a:t>Sobre bases </a:t>
            </a:r>
          </a:p>
          <a:p>
            <a:pPr>
              <a:buNone/>
            </a:pPr>
            <a:r>
              <a:rPr lang="es-MX" dirty="0"/>
              <a:t>m</a:t>
            </a:r>
            <a:r>
              <a:rPr lang="es-MX" dirty="0" smtClean="0"/>
              <a:t>ás seguras</a:t>
            </a:r>
            <a:endParaRPr lang="es-MX" dirty="0"/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b="1" dirty="0" smtClean="0"/>
          </a:p>
          <a:p>
            <a:pPr>
              <a:buNone/>
            </a:pPr>
            <a:r>
              <a:rPr lang="es-MX" b="1" dirty="0" smtClean="0"/>
              <a:t>4. </a:t>
            </a:r>
            <a:r>
              <a:rPr lang="es-MX" sz="3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Promover la eficiencia del personal</a:t>
            </a:r>
          </a:p>
          <a:p>
            <a:pPr>
              <a:buNone/>
            </a:pPr>
            <a:r>
              <a:rPr lang="es-MX" dirty="0" smtClean="0"/>
              <a:t>     Evaluación de </a:t>
            </a:r>
          </a:p>
          <a:p>
            <a:pPr>
              <a:buNone/>
            </a:pPr>
            <a:r>
              <a:rPr lang="es-MX" dirty="0" smtClean="0"/>
              <a:t>      desempeño</a:t>
            </a:r>
            <a:endParaRPr lang="es-MX" dirty="0"/>
          </a:p>
        </p:txBody>
      </p:sp>
      <p:pic>
        <p:nvPicPr>
          <p:cNvPr id="6" name="5 Imagen" descr="http://t0.gstatic.com/images?q=tbn:ANd9GcRTMsjrP7kLdaEvMJNU_GnVBgkiBa_cjd0sRLm3Is8Ot0l5mtx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357298"/>
            <a:ext cx="2857520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 descr="http://t2.gstatic.com/images?q=tbn:ANd9GcTQcyDSV8Y2viiGTyMAzDhcDPuuo5gXZKEK-9h2b_7Bpu7ZEbELVQ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214422"/>
            <a:ext cx="2253615" cy="2025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http://t2.gstatic.com/images?q=tbn:ANd9GcRWem0n4pGNHXO4WoYb0luCqPMGC85DilOL-uElN3ih9Ta0tn7c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429132"/>
            <a:ext cx="3500462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929718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2 Imagen" descr="caj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4099506"/>
            <a:ext cx="1500198" cy="20679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or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14" y="3500414"/>
            <a:ext cx="3357586" cy="335758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Control  Administrativo</a:t>
            </a:r>
            <a:endParaRPr lang="es-MX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1428736"/>
            <a:ext cx="8503920" cy="3759340"/>
          </a:xfrm>
        </p:spPr>
        <p:txBody>
          <a:bodyPr>
            <a:normAutofit/>
          </a:bodyPr>
          <a:lstStyle/>
          <a:p>
            <a:r>
              <a:rPr lang="es-MX" b="1" dirty="0" smtClean="0"/>
              <a:t>Plan de organización y procedimientos</a:t>
            </a:r>
          </a:p>
          <a:p>
            <a:pPr>
              <a:buNone/>
            </a:pPr>
            <a:endParaRPr lang="es-MX" dirty="0"/>
          </a:p>
          <a:p>
            <a:r>
              <a:rPr lang="es-MX" b="1" dirty="0" smtClean="0"/>
              <a:t>Medidas </a:t>
            </a:r>
            <a:r>
              <a:rPr lang="es-MX" b="1" dirty="0"/>
              <a:t>relacionadas con la eficiencia operacional </a:t>
            </a:r>
            <a:endParaRPr lang="es-MX" b="1" dirty="0" smtClean="0"/>
          </a:p>
          <a:p>
            <a:endParaRPr lang="es-MX" b="1" dirty="0" smtClean="0"/>
          </a:p>
          <a:p>
            <a:r>
              <a:rPr lang="es-MX" b="1" dirty="0" smtClean="0"/>
              <a:t>Observación </a:t>
            </a:r>
            <a:r>
              <a:rPr lang="es-MX" b="1" dirty="0"/>
              <a:t>de políticas establecidas en todas las áreas de la organización. </a:t>
            </a:r>
            <a:endParaRPr lang="es-MX" dirty="0"/>
          </a:p>
        </p:txBody>
      </p:sp>
      <p:sp>
        <p:nvSpPr>
          <p:cNvPr id="19458" name="AutoShape 2" descr="data:image/jpeg;base64,/9j/4AAQSkZJRgABAQAAAQABAAD/2wCEAAkGBhQSERUUExQUFBUVGSAXFhcXGBkeHBweHh4aGxYeGBofGycgGBwmHR8ZHzAgIycpLi4sGh8xNTwqNicrLSkBCQoKDgwOGg8PGiwkHyQsLCwsLCwsLCwsKSwsLCwpLCwsLCwpLCwsLCwsLCwsLCwsLCwpLCwsLCkpLCwsLCksLP/AABEIAK8BCAMBIgACEQEDEQH/xAAcAAACAwEBAQEAAAAAAAAAAAAABgQFBwMCAQj/xABBEAACAgEDAwMCBAQEAwUJAQABAgMRBAASIQUGMRMiQQdRFDJhcSNCgZEVM1JiJHKxNaHB0fA0Y3R1g6Kys+EW/8QAGQEAAwEBAQAAAAAAAAAAAAAAAAIDAQQF/8QAKBEAAgICAgIBBAEFAAAAAAAAAAECEQMhEjFBURMEIjJx8GGhscHR/9oADAMBAAIRAxEAPwDcdGjRoANGjRoANGjRoANGjRoANGjRoANGuGbmJDG8sh2pGpd254VQSx454AJ1nTr/AIxA2RmNLDgM3/DYyNtaYLu98/F8sAyqGAAUE35IA29wd742HJHFIXeaUEpDEjSSECyTsUEgcHk/Y/Y1W9A+qONkTGCSOfDmoMkeUgjaQE7R6Ys7jfFeT8XRqP0psTCh2YeOIiF27yF3EeSXeyzn55Nf2rXOH6kKceWX3SRxSLC88QUhGdkUGiQJQC6g+nZHP6EryT6G4tdjBH3tiGWOEy7JJTUayJJGWP2Xei39v3IHk6vdZh9Uuo+r0bKV1/iQmI7uOD68a2p+GosLH3P3rTn2PlvL03EkkYu7wRszHySVBJP661OzGqLzRo0o/ULup8ZIYMdohlZciwxeoeE3cNIVAJYLwPtbA80QdMPnePfRgLY2HE+VmkKBGikrHv8AyNOw4QfNEi+PAO4Q+nfTjHVVyeplcvKCj1ZZSfTBBJVUQnaFFhfHuq6BJGo/amdidNx2jWSTImdjJNKQblkP5m3H+X7WTx9yTad3R3/+IyGRFaWVRSxIfalA/mY0AboMfPIH6CUsqX47Lwwt/lpD90/Lwpi2LFh7UdwxMSLGPYQyyMUKstMAQfPj5NaW8vvWbo3URDkvJP07IAMErEs0XABG+v4oB8gkttKtZNhkeLPTEcLK7T5M7UwQ3ts2FVSfYgJ4Hk3dV4k959wIenSxbxKrMioFKuqOHD7vJ2exZF459/2J0kMjumUyYY1cfHg/RCMCAR4PI191SdkRFem4SsCrLjQggiiCI1BBB8H9NXeug5A0aNGgA0aNGgA0aNGgA0aNGgA0aNGgA0aNGgA0aNGgA0aNGgA0aNGgA0aNGgBC+t2Wi9InRmAeUokak8swkRiFHzwCf6ak9Vw/Rw8b27THEE2UAAQgLDj9RXB157oli/xjpyzAMDHkNGG5USKI2V/sCFD0x8aTPqN1XLmqJn/CwBj6mSZUoKtnagRrZm+B5O0DgXpJ9UPDuxb6DlS9YzMfFmYnH9P159loJAOdtfIV9sXHnazXf5X76mdTTChwhtZMZchd/pggJ6aloBQNbQ9NtN36fHI0sfS6KMZIza/D4oUYGIHDFpndy1343Ft10Ks18HTd3l9QZcPJjx48CXI9Ue1g1K3BtVqN7IAYkGqAvkG9J50OutnPoPW8LOE0JlSaJ12yoBYNn2khhYo8hgOCB41K+inXTNgvAzhjiStCv+r0xzEW+PG5RXwg/rX9S+nLmfDzEjxInhDrkpChRCrK9FKB3lb2+BuJv2jhbP6ZdHmE2XnOVSHNZZIogOSK4kk5O12uyt8Et44GnjoSe9j/AKWu7Onqjx5qY0uTkQAogjZQyLJxK6qx2uwW6FG7rjyGXVH3zAz9NzFQEuYJAoHm9pqv104hiXUOvdKLumTk9Yf3ESxyLEpJB9yvShhzweQdQ8btts8iPpcL4+Mx3STvuUFbKBQ55l2+6wPJH6a1bB7odjEJHwVuMSOiZZlmK+iXG1BGtk+1ibI27iLsHXDuXvjFixoZWyZIBkAPGURWkKlbvY6ttHI5rzQ++uZvdJHUtq2yu7g7Vh6H02TMwA0U6NEWYndvX1FVo23WRG27cVUg2q88aSuqdnPty8mUYUPobppPSunb3GBUWRCFUyVuWxuBC1YrWidpmLqMeZjN1D8fjuigKyASx7gbLPsUE7ha8cEf3598dqGDoP4GFXnlcwxBljA3FXQ7pNvEahUrcx+1kk2bVdELqy1wu/Xx8OGXOxMmMGFGklWNWXdtBbciMXiHk+5QB4NHjTX0rq8OTGJYJEljbwyEEeAaP2PIsHkfOq3omR6WOpnZQ4Ubwl7QVUbyt8hbvk/A51QdI+m2CbmhOWvre9pEy5f4l224sslyWSTZvzfzqrjQg+6NZdk9Szeg8zu+f05nCiRifXh3MxG88+qoHFmrJUDb+U6R03qUeREksLrJG43Ky+CP/XFeQQQdKBJ0aNGgA0aNGgA0aNGgA0aNGgA0aNGgA0aNGgA0aNRuoZ6woXe+ASFUWzEAttRfLsQDSjk6AJOjWd5D52cnqZMzdJxiSFijo5EilauSQ8RH5CqpI5vwDqdi9BMu5k6n1NUX+ZjCF480zQc+Cf00AO2vjNQJPgcnWayT5EThsTqbykWGjz490bfYq8SKyEefBv8ATwZfVPxPU4/whlxYlYA5BhllaR4xW5Y1aFAgZqUklqDUQ3ggC73B1R+uZUa9MioYxNdRcyKik7S6RqBT2NoprsE8Ae49urdkY+N+H/xGbIzyJUDM5WOKMO5RWKbh7dxQNbMaHFAkaYOg94RwP+BOH+DeFQfQ3Cip5LwsBUqbtwvzfmjevfcOUmVYKUhQob8kG7uvHk/3/tGeRL9mo6d79HYxYwgitcbLgnMcYFiOMkvsXgEgH8o/WtW/SepieMSKk0YuqljaNuPna3Nfv9jrN4+4WnxZsPNlCrFN+HjzZVf0pWWiYsja60+1iCxIVhZ8rZ+400nSallDZGTkb0xsTEeV428yNMwd2YljRLAcA3yS1DVlotdkv6uySzZGDjY8np5H8WUP/oTZsttoLLu5UGqs64dJ7LgixkhbIy4GW3knxpnQueSxdOVPwA1bqVbvXhBJF1R/xhV8nKgSRGClVQLuEkEW5msLQYkGzySPnV7PHuVl8bgVs/qK51OeRxlomynxepnGw4Oo4+dlZKxiJZ48mQbHjdzEfAbZIrOvO41sO7cfNp1zuHM6jnHC6bJ6MEPGXlAcq18pGSPzUK482eQBZyLtrHd8TJ6ctnIyMiOKOPngq26VmXyqAINzV8Lfgkfonsns+Lp2KkMQG6gZXAoyPXuY2Sa+wvgca6ItsQScHs/Dw+rSQJGEORhfwJXIY7xuScrbWXKlGNeQHPAvVb2B3Bht0oYubLBUbtAUmlW3XeDGdpNqBuCg+F2XYri8+uOesOPjSRs6Zizj8KyEA2eJd18FCpoj5JW+N2l/pvXZMxBFB07CTOhWplyFRPS91744ym5kO4twRtZud1gsk42VxujTOj4seMu2BEjjJLbUAC2xsmhxZ+/7DxWlPrHdIyOrLHFIwhwYZZcjZZVnYBRG9NtJUW9EEgqR5uuXcHX5+l9MeTKmGRkuxWN1j2qHcFlHke1KchjRoKK+NKGJ0FumdCyZnDDIykXfztKCRgqD72A+4g1ydvFWdwJ3fg3M162WXbXVm63kSvKpXBgI9OAgVI5B2mY3bbR7wn5QSPNe7SIW2IEX2oOAqgAAeAAB4FcV41n/AGpK+H0vDhx40lyshfVC2QoDncZZvkIimNCRVtQF6fhrtj/UgT8eVHjkSba0e229Siu3+bdu42/e9If09eTpGU3TMmjFOxlwp1Wlf5dWN8NW2l554sgrbVkQB0ZGJCurIxHkKwKsR+tEkaWuuwyZ3Rwu0pkQ1JGKNpPAxWRVFnncsiA8+eLsanOO9Aafo0udhd3J1HCjnBUPQWZB/LIPzCrJAP5hZuiPm9MepGho0aNABo0aNABo0aNABo0aNABo0aNABpK+oUka5PSjKLX8aAOL95RxEf6SFD/TTrpQ+pXQzNjxzrIsb4MgzF3KzIfStmDhfdVA/l5/voAU++e5BBNtdpMhmfZCiC2Ykj2ot80SBfyQB5oaonyes5MISLBmhDkKryyUE5on03Cla+9ceRfGpHUsOHFy0zCsST0CJc8yKm6kK+njqPVllVSu5+FRmo2w4dO/PxZli2ZBxMQEetLGpeZ2ZtqRxqsbFSeBu8EuBRIAZZOujUiJ0n6S46RKJ5cmWY8yyCeVAzfNKGFAAAD5oDUXvPGk6ZBA3TEWJt7iZygkeQBHlp2YF3dipA58n4GpvRe7IxHNjQfi2yooTJDHmrIHlCx+0ruo7N67TyObrzekfvLJxDJi5seFLjgtHkeugG2SEuFn9ZE/yyAYxZrcZGB88yi5WO6oYfqX/wARj4nWML05DAGLXt5jYHeDXJKe8EX7beudTumZ4nhjlWwsihgD8WPGlftfpk+I2Viu3qYcqGWEAbo+fIHkL7TyLpuCL1x+lOWx6cwJ/wAuR1Xj42o/P39zNqeVqW0Kjp13upenZzCaBZcbMhUSBgCC8ZYKxU2G2jYCOOKI5HMjpXcGCoEODimHqE0IJEHtZXWnlj3ScghVLURT1tvmxE7gD5HSIcrk5ESpkqy+2mFFyKqhttuKPtFfro0/ceBCTPNLiR5BiV5PdEJqKK22r9Q8VS82Nv6aeD+3+w8XsQ8PqEuf1WSXIjMRwUEKorAqsrAiezZ3Wd9ePaFvkaapXpST8An+wvWe9h91DK6nmuE9Ncj+KEBsAqQCWPyxuyRxZbwK029xdYESrEtNPkH0oI/9TN7QTyKUEizf6DUsibnQln36edGlXGm6pHGkc08sk+x9repARaR7+DCS1tuH2XcGFAPvQe7Y8qCOdQQki7l5Bq/hqJAYGwR8EHS73z1MdI6GI1LFhEuLE3zuK7dxO34UM3gXQHF6XcATdK6XjsWjdIlX1o2G0/xpSbSUEgbDIoIKkMFJ9p13wS8ikz674JmwIsqM84koYg1wHIWyK5O/0+L8FvOlLq3W1y58DNtsYnFmkaYeYmiZwCSBTK0i+kAwIImqtxGtQ65078TiZGOuwmeJkQtyu6rjbwfmiCP0PxpT6j2DJP03HxTMYPShAaNK9N5QFIMhCksobcSB5JvyLLuHaMsrer92LF+G6lk4TTiSNXSGSbcMcOWCvGBFsbeiK9sAQZAL+3P6s99w5WFHHi/xDmFXC0dyoh5tQbDGRNvyPa/6HUTvjPIghwIWMjKseCjem6hto2TMoIO6nUodpNHxZB1e4f04x8AZOR6jOVhkWLe3thUo4cKSebLMATXDVySSRRro1u+yB9K5DPkzS72ZMbHhw4iBUbAAGQixfLxhx4NMLH20vSb9H+krF0iGQctkO8jcV+VjGoPPNbSb4/Npy08OjCH1jqS4+PLM4JWJC5A+aHj9LNC/i71nfaff8idNeaVRJPLkuuMm4D1ZJGDsFAraqu5J/wCb4samfVzqsrLB0/HBMuW3PNWoNKtn/U3nkUF+d3ETo/SY+mtJtihM4kKo35mVAqCNrrhnA3tRBDE1tBrSzlTNjGzrgdETBmmyGyCZ5TzDhloYENm/Bt6HABUUS3k0dOPSMd50LyyZcaJ7jtyZb4or9ufnab486QG6sgmBdjuve3poXKgcl2VQdq/7jxzp5TuRGwmaDZICCfUUg2ODt8cfFg/sQPjnss4ro+43ecmBOkebN6+JO2yHKZAjROPEeTXtO5aIk4shjVXt0TWIr1lihjlVZomFPFILVwDYv7MPhhzwPtp2+lDSpjz4sp3DEm9KI3bemUSSLcfBIVwOAK8fGtTElGh40aNGtEDRo0aADRo0aADRo18J0AfdQOvdM/EYs8G7Z60Txbqut6lbqxdXdWNJfV/q/H+IXF6fAeoTWdwjcKgAF2JNrBv38cefGpOdm9XEai8OPInYxxRKrssa8M0kkjN72RQfaqgEnw3gAEP6dwxSsy5kMI6njlROWQGQiP2wSKzXuBQL70+f6afsnyNLPaEUMEhgad8rMMZmkmkHuKb9q0f5E3A1GCRwx8mzNwe7I55WgKvFMl2r1R21v9NwSsu0kBtptSRdfEpr7WPHsjd1d4QYCK2QJdj2NyRsyg/ZiOFJ+AfNH7azPu7KaDoTQcpDLl7MUODufGJEymj+WiaHC0qgV8nRu8JuoKgOAkLVRfc9SkAkssQZDGCQAAzbvzfl4vSP33E+Sek4OUtzNMZZ19ZGJiWw5Z0VKLIGqlA4IHI0mNDSGOOEIAgHtUBQDzwOBf34Gsdw8l4F6hhRruyciYRIiixt/iCQ+KACmvit18bdaT3Zt6TPjujlsHJPp7GN+g48GMm29OibQ3VcfChc7tT0Or4EsftedxHKf9S7kjojx+U1/RfsNIouDp/yhBm6d0UQ4Ix394WIq93RsHcPPiyQB9tWcCYadChzMuCGRlxonLtEjMzBUEQsrZJbYovjwDxrqvxfj50t9G6bFk9OxoJLrHnmd4gQBvE0pRZFqxSsGqxww8g6WE6TAq/p52o0V5k5/jTiwiqFCqxDcqAACePaAAB/3WPZKyZ/X2nU1B08OikCwzMrRmmBrklmsfCKK5J00J5H76X/AKWO0PR+pTwLc4lnKkLuLFEUxjb/ADck8fqdUxPlJtmM5/VXKE/XOm4klCJSshDE05Zz7aAsE7AgN1bi6AvV79Q+lvk9NyI05cqH5+djLIR+5Ckfudc+++1B1vCgyMZ1GRGgkj+FcMAxWzyvIsE/Io+bED6fd9Nl78bKTZmQ2JFZSA4B2sSP5WsgMp+9jg0O6Hpil32X1b8TgY0t2WjAY1XuX2Px9tynUnuTq/4XEmn4uJCy2QAW/kFn7tXHz4+dIv056xHjZuZ0zcKE7vAfvX+YppQNwVQftasB+tr9Us9hHi46qXOTkopG0NaoysVrzZYp4HhSPnl+X22BRYMcuC/RfUWyysslKbX8S0rqNu3cGXdyAPKEeDp67zx2fp+Uqi2ML0P6XpT+r2a0eVE4bZ6WTDtPA2gITx8ACyf660LKxxIjoDQkVkBHNBgVBHPPm/OhdUBQfTD/ALEwv/q//tk0xaVPpPmbukQpVejJLFd/m92+6rj89Vz4/XTWdGP8QM0xMH8T1PqWduJGGjwwWOVkWMhmH/KQ9cHlgeKGrDI6DF1DFxpJGkWVseEvLE5VmYxxly3G0m7HIPz99e+ye2mE3VGlWSMZORJGpIq4y0nuSx/vNHwePPOuP04yXfpcRY7mjeSJbPO1CpQEn7XtBPgUPAGuX6i1G0XwU5Uyd2z21HhRbEtmY7pJD+Z2+5+w80Pj9SSTTdwwxQZSsUYNmukPqRZDI+8cAvERskj/ACA0QRzZ9wGo4xcYOIsfGy8TItWLRRkBfNGQlzHJGDusfNEDnTue1fxUmLOkgSXCm9Sith0cKHBoghvb7TdebBuxzQ/M6Mj+zS6EfLg9Nyh8j9CLFkWAQDVgi/Bri9W30a6vInUeoYbqKYnKscbWLIGFEWbDr5PGw+d16qPqh3HtzMaAtXoS/iJCzE7ApICqSeSV3cAc+z9Rp9+ivSDF0yOR1AknLSsxUh2UsSm8kW3BJBN8NY866IO1ZzZH4H3Ro0ackGjRo0AGjRoJ0ARuo9Rjx4nlmdY40G5mbwB/64r5PA1kfdnecvUckYmLj/iU4IhbeEbkbZcsiisXgpFa/Dsb2pq+6BmxdSZuoZbg4pl9DCx5FGyyyoHdLO+Vn9oBHtH7+1uxGw8aaSKMRRzMPWkVRTMHZ/exq2924XzV/FiwBY7c7d6hgLIIsbpQVvdthM8TMw8Wzh9wqwBxW6783dnq0zqVli9E3W3crEj72pIo/b9NSupdTDUEsUfPi9VulbKxj7KPustCi5sa7pcM+qBdbo+BkIfgAx2bokbAQCa1W95YOMuT+IlUS9Oywvr8NUTlKiykr8pIKoSAD4Js8abJYgylWAKsCCCAQQeCCDwePvpR7T34qzYOWF9KBC8UrcpJjkkNvJAUFbAI44bkAC2PBrWz53Vm53S4YZIeoHKSSVI4YZcdHeRTzXrKd0nFCwATfGmDG7fijyp8rl5pzy7USqgAKiUBSAAfcmhZNDWPDuJMciaFUjhWQtiY0pke7biUo0hEYCmSmTbz+wI2abq8Y9HayuJ32RlWUg+133Ag+5aXyL/MNLGvAJV2RfqJ25+O6RKicywXMgAskrZKilJO5bAAr3bfjWb9Azx1I4AoB8O5JmHBGzaIgPb+VyFPH2YeaOtlxMoxtuH9R+ms2786YOldTjz4k/4XL9k+38qOSNzAKAOQN4BuyJPFiiata7EkqY16rsvrUMU8cBYetMbCgckCgWavHtFAnztr41wzO78SNGY5ED7R+VJUZmPwFVSSSTxwP11m+NLk48w6hJG0jzSESRbTuQEjZXyDYAC1VbRxYrkjC+zDV+38I5XUpCWb0sKMAxg1ullUkFrNMFjoixVn9NWPafc3T0Q9NR3WWMyI8Un5y1s0xDKAje5m/J+pAAGk76N9WZ+odTkYOu6m9Nje07iFB5qwOP0A03d29k4XUSXmiaOagBPEQH48buKehxyCa8VQrux46j0K2Uvb/aGZ0+dooJ4ZcAuHVZg/qICfeqVQDVfJ9pIBoEnU/rPQoYpJeoBjFIIXWZhZDp6dL+qMrLGQy80tfNio6Z9PsyKh/i+SU3FmCpyRfwzyNtJUD4IBvz5Mruvoxx8CRpsmedTXppP6TerNx+GStq7ow9Oy0d20E+1WB6OkYVH0/wDpmZejCYbY8x5Rk48rBrXYajDeDtcBjYsU6tyQNQO9u6DJFgZigRPiZZXIjPLRSce0qRZFRuRfxXzdbxiX6abhTbRY481z441kn137YkEEuZAyqjokWWlcuBIphYH5KttH3r9BWop+DSs+s2H64mZTWwpLz8gRgH9uGv8ApXzpz6P1cy9OjyFK7zj+p7eVDiOyPJ8OCCD9iDqP3hjK6Y8oIaOWELasCCKv2kfBDeb1nPZGXmT7+kwSRRrD65klkAdSlqqoFK2o9QnkG6kJr20b3STMND+mPSTB0jHL7g8xacg14c+wivAKBG559x8eBeTdSiR1jeWNZH/IjOoZvj2qTbc8cDSw3bfWaVG6jhxxgBB6MC7lUePTAjUCh45GlTurthOm5eBlpG7QROPxMxO52cuSXlP3N+fF8fa1i6QGtg6TF7hxYmTFhxp4XRjE0axbkVzb36isVNrb3d7eT44kv3ws2SuJ09Vy5iCWfcRDGoW9zSKG3clRQ+TVgkDVN1Xo82L1X0ZMiSupRlhNEvp7Zo72LGCrgAqFjKliSGDE8DU89SjRTFLjKxp1Ix+spiJLkSsFiiQl7IFn+RVvyxPA0pZ3UYumRNLPkTztIQFWRlZiQPCKAoAo2T+1/GlzIzWyclDKrzTFw+L06wUShw+ZX5ePeVPIXcDwdcGOP3JnblmuLRs/Re2YQWnaKpZowrhwu4IRfpvRKtXg1wa196N3YJJfw2Qgxsui3oltwZR/PFJtAkX7+CCrWOL1nuN1fJgnkxMZ45+ozqJcvLkb+HCFoIixUeAGIVa43qSOSFaeodAbKw44JJS2XEAYMsrTrKP5vbVA1RHPHncRZ71jaWjzXmUnt9jzo0pdh92vkB8bLKJn4x2zxqfzDjbIvwVYEXXgn4sDTbpRg0aNGgA0mfV/rBx+k5LDzIvojgH/ADPa138bSw/rpz1lX11zHmTF6dB7psqUHaK4VeFLfKgsb3VVRv8AY6AJ/wBPe2Um7eigsj1kZ1cizHIzMVdKqijUw5BsedSe0spOqYce+Zkzcb+FM0ZAkjcGmDBgysr7ebBVqNcr7XHpPTEx4I4Y/wAkSBFurpRVmgBZ8mgOSdY73PlSdJ6gnUYhI0E/szI1raSAApv/AFHki/lSLAagGr2XuX2r1pXIXqOEV/lLwKrEfqoQgf3OvK9F65GjFZunZbcUpDKR5uiuwc/7r8cVzb/gwQTxrLGfUSQBlcMSCD4N3rz1DAVE3LYIPmz/AOesGT/qZv259Q1kk/DZsZxMsEKUcFVdj4CXyCRtoMeb4J41E+s+f6fTwm5l9WVVKgCmC+4hrHFEKRVcjTL3Zj4k0OzOeMRsbUySBPcPlGJFGr8eRest7keBs3Gx5s2ObEjgkAmO12X1PUUB3Td6kgqM3S+AaHJODv0fO2+7cf8AGfiXhQRSD8PNuQN6d7vSccHhlHpsK/KK51N6p0wHuWCLZ6USMkqKiBFJSMSEgAUbdNpI/wBNXY4+9V7cAwvSjETuirUjNGoOym3GS62kAgc17hzXOmjB6Z+OVXl6tivkoTJCuPFETCwcbjywklQqNpVqU2CdwAuWCXJUvGh8y4vf7GvN6lFCAZpY4geAZHVAf2LEXqQuFjdSw5Md3jlikB2MhVqPI3RtyNytz+/9dJC/S8xBnMeP1N3omTIeSKSxuvyZEIraBRXx4NXrri9Gx4Asz9GnhZGVlaKNZiGHusenISNpHkj7eNWpolaYndP7el6dlPjTrG6hisUyBCQSpcByDvj3JZCt9jVizph1J65370rqOLLFNLslVSceSaOQMj17CrIGIAYKT9/10ldvd2IuGWldd8VqFLDc9UU9vk+dt/oTfmoZIeUKTui9VzI+oZEPTBHKWX154pKpnUEEK1hgRvHAYc2PArTcv1KkgJHUMHIxQKAkUGSMsRdbqAs+QAW8EHkasPpR2ocTD9WQVPlH1XFVtU8xpzz4O4+OWr+W9W3e/dydPxjKQWkc+nCikWzkGv6DyTR+B8jTrNKL4oqsSceTKHM+psPpgY8WTNkSKWhg9CQM4qw/g3HVnct3sb7a6do9oZ+ZlxZ3ViEXH5xsZapWJNFhZrbwRZLEhbPtot/ZXbb48ZmyJWnysja0zsNoFD2xotexFsivk2eLoMuruTfZANLv1F/7Kzv/AIeT/wDE6YtKX1Rz1j6eyFlX8Q8eON1AEO4Eos8L/CEhskVXButKAt9YhMOPhYxbcYMZFar2k7Qti+f5Tqj+n2akPU86FqVshInjHADBATJXPLWSa8kBj8Xqd1LK9SV3+CaH/KPav/2gaWMWGLJ67iwSosiLHJuUmxfpyOt1+UghT/Y66Z/bBX4MW2bARrOe6OuyZ80+DjssWNALz8liVCoGCyICVoH833LbTXAN2fdGEmGyLheu+fkFlx4/xErBdwYPIY3ZlCIL5IoGj/KSK/6gdOiwsbC6Rix/+1yq0/I3uFZbJbaOWf5BFCOgKPEfl5rQ0o8exv8ApcEWCU4+OMfCsHHLbvWl87pZLP5W9uweaH2I0yusOVGHdUeIFZIjweV5V1YH+xB8X9zpQ7z60cLps7RH09ihYtqj2sSFjoVQA4/atXfUoDjdPWCEvcWPtjPliUjqM8DlrAPA86Zwp0c6yNrkZp3Q2LDnZTYtBlZRkZjsZvwxcsSIYgCQE2kEg+xmAPAoOvRPp/idKiaYO8kzrcuRITZUe+UhR4Wxur3HgWTWsogEeJ0OVJVkGRJMY5IuQQWjV4ywPCe0WeLPg0Rw5pj5Z6Ni4VSGaZFiLU1RRkBnZz7dhSOo9jEEkUAedTxx+5stna4R32SPpp0qQRS5k3Euc/rEAmghsxAe48UxIB5AIGnWN6IP2N6o+s9ex+nQxhrA4jgijFu9ABVRfPHtF/Fj7i5XSfxEj75vTgjINQ0WcWVIMkl1uABGxBXu5ZqGutUlR57tuyr+pHRWTb1jB4ysYfxQbIeIAhlZaPIB8gr7d3PAIee3O4Is3GjyITaSC6sWp/mVq8MDwf216R4NpX2kEbWsWGHzYqjrKJciXt3NZ40eXpWS3qNtTiFidtA/BHAANbloclbHLJUd0ZWuzaNGvEE6uoZGDKwDKykEEHkEEcEEc3r5pRzzm5iRRvJIdqRqXZvsFBLHjngA6yzsDpv+KdRm6xIW9ONzFiRsD+VQAHsiqongfzFrPHLz3727JnYMuNFIsbSUNzLYoEEg/IuvI8aj9K6GnTcGLFiJO0cv4LHy7GvFk+P+taDUrLLrfVVRGG4KACXYkAKoFtZPA48/YayDpkMnW5ZpJi69PW0gjrbuYhlEnkgsl7rNiyorg1O7y7wwN6wyGTLIO1saA2jNa7fVogOQeAlnkmxYFR5u4uqSrsxcKLESrVpWU0LBXagpUNXalT5PgjStlEvBc/RHrJiGR0ydyZ8eQlAzWDHQBEfzQYFq/wDeD9asO4O7sqWSSPBw5cto7Ak4XHDAlWHqEgSMpqwp/wBQsVrOOpdu52LI/UzlRNOll6BjUpt2kAjbTH8oAANlSDurWwdudUhTCgGLGkcZiVlCncFsAkX/ADkEkFj5IN6LTFppmff4WuCs3U+rrHl5G4LFEvujjBsBVB9jcEmiOApNljqzwMjM6tjMH6bEuNJHabsgAH2t6XpqI7WmCi+CLvnka7z9sjqeeDMhOHh2KNgTTGt6+eUQAAkDltwsi60eL2gBeAOAB4r4FfbSSyJOhlF+D859N6bJgznG6tJPDEq7YxR9CQcbhvCnctMOB9yGI8Ft7RykycMI5E4idov4iqwOw/wzyCrn0ynu/U61zPgSaNopUWSNxTKwsEfqNYz0THTC6pn4Ke1CVmhUMxCgqGKhSPO1ls3/ACAc8VTC48tCzutlhL2uqkNjTT4jLZX0XOwEiv8AKPsq+SBV2edS4+sdVi53YWQFN8pJFI63yLVvTRtvA4I4+fmw0a6+KJFRH9RoXJ/xPAaAgiMSSwiaOvgGQx3X5zxYqyLvXGPsvoXUifwzKrk/lx5SjcAA1FIre3ke4J5+fOr0aX+7I0jEGT6asYMqCV2AXeVVwtBiLJsqKJ/6aRwNL3pKHpmRNjvPPkY4x1ng9T3yWGdZY4yK9WuDQArcg+xKth9bjzM5cnq+/Ex8Zv8AhYmhmCOxYlTK5UgkACxwDXwAwLh3xEUkwpV/MMkYp+LWcEcn4Cuoeq5IHjVhH0WT/aP1vXHNKE7LxuUasaem9dx8gH0J4ZgvDenIj19r2k1/XU7We5X0/wAeY3NFC5u79MWSfJJ4J/qTrpi9iJH/AJeVnxN4uPIY+3/Ttl3rXjnzwP1vVkQrxsftUXefaUXUcV8eXi/cjjyji9rD7+SCPkEjSP1HuzLgli6dHmxSzHaZMhoPfBHZ5m/iGN5GuNFFKWLAfmdTpd6j+Ix/XaLqmRk5MjRwBW3Qqsr0Vv8AiFbEQZvhRRu/Gm5JCqDZ4x90MWTCXjkmwIwJCpJVnspEim7ZzSgjyGNVft1cdB+mOem/NjyExc2bgwuokRYyUIRmIJDjaDYBHAArnS10TozZSAYuRJHjpIJJMhhcuTkCixKlyoRP5b+TfuPId4WyYJYyJJMmJiFmWUhpV4IEkbEqKutyH4FqAeNHzKb4yYzxzUeUUROzOunDzJMXPijTqEiLsyN7P661wLYnZythF2gkEBQQLrvq3kOOr9KmjQt42+1iCRJ7hx5IB8D9NXH1P6UsuA0wOyfE/jQyrwwo+9bAuiPcKI9yr+t/Mjpxzv8ADM0usSwD8S4bm96RsAG4AAI5Y1xz+muhY60cTy3v2W3eGAs2DkxkgAxObIBraCwNfex51B7W668nR4JyLePGNbiWswh1BY8E7iln96/XSZJ17L6llzNj4wy8OBgkSyP6cHqBgUllth6w4b+GSPay2ARzYR58nTMD8Jm+gqvjZAhlidmBezURAXhv4m7dYFUP103yLkL8UlATcPprRy4kZkeOTMxxkBy7EpOXkaGXgk7mTaPjiQk/bWx9p9ZbKxIpnUJIQVkQX7XVirAg8qeL2nkbgOfJqet9HhOQGMSh4QqxkgWoVVC7a4A+QP11XfS3qRaTqEBv+Hks6/YB2cUP6qT/AFGo4J3No7/rcHHDGX86/wCkrt3AXI611CeUsz4SxR4442r6itZqvIo0f9xPJoh00k9lZjf491WAAbZIlkJo3cfpqoHNUfUa+PgeObdtdOPz+zzcvUf0GvPVuhJn4U2JKdoetrAWVa7UgfNEX/cceddI1sgfcgf30v5HX9/UosfFlaRIBKczYPYrkIIFZvBYOr8A8G/saMlPRmK0+Xo+/RDuEzYBxpAyz4belIrBgwBLbL3eDwy18bKocaNL+DOvTu5fISHqMe6iePUY/awATKrAXZ95r82jXIdydmn9Y6jkRsqwYyygizI8oRF5og0rOTRsUpuj4+U3P7FfNf1OpZTzAAAQY9wwDyWDWS8tnabJUivn40PKvY1LuNGlurNcCz45+dZB1LHmlnlfqUUOP/C9PHjyFmfDBEhIeadWEe8jcBew0R443K78DqvJYxd09MwwIMCD8S+3/LwovVZgNpO+UXu+/wCZvy80a13WDquUhC4OLgsbG+aX1COOCiRqBdngtY4Ng6uum94R44WLKxvwAsgMNhxr/N/nLSpfNbwtm9N4Opuv2byZn/TvpGj7m6jPJmuykbP8uFLH8kan8wJamseRwCL1WnsfqWCKwZ1nhVQFgyvdt/5JECn5Y+FHAHu1publCON5CGYIpYhVLMaBNKo5Y8cAeTrJetd79REYLZeHiqDy/wCCzgD5oEyxMv8AajxpeT9gMOL1bqauqNi48SbwXZp2chPLBVEancR4N0DzRGjqndXUovydOjnH3jya+L8PCp/TSbgd/SAMZu4IlZmsBMEutUo4LIm3weAK+fk64dN7y6fNkSo3+ITG19KSGXLuQ7bmJiWWkpwxAXjawFDbZVrd/wCmbyZfdP8ArQ5kMWR0+WGQgGNDIilrJXgTCMk3QAW75+2qHvjqBbKx+o/hJcf0WEc5cxtuRrUMAjnlQWFmvKDmgNTn6VkZYluF83G3cL1BHgmiJBA9OaiWQDbzQs+PB197n7dkSF4fxkUkcw9KOLKHv3GvT2Sr7pGD7SAykAAWeC2iM4xkqN7Wy/VgQCCCDyCOQfsQfka+6WIury4EKrmIXjjG0ZENuCAdqmRSA0dgqAT5P24Gr3pnVYshN8MiyLZFrfkebBAI+PI+QfnXpxmpLRFprslaqe7YwcLIv+WMuP8AmT3p/ZlB1ba4Z2IJYnjIsSKUIuvzAjz8aZmHjv7q3qdCknUht6QSXVAn1oGuuOLvjVp0vv8AjcquTFNhOxpTOhWNyAC3py8oR5oFvt5saW+0Ifx3QJMZqaSNZMc2OA6HdFVcmrjo15GlDoXdmVtRcWQQTuCssmWyqksq0CEOxY3bZQKz7iNygG6J5ckVKh4ycTekN+Of20HWU4mf63qD8EgKgI0mLFPCFdBvNz4jTxEjdXwQSQwA418x+481AJFmz1jJjZPxeGs0TCTZQbKi2kKSeAFUgsBwb1zvGyvyEDvW4cedIFDT5PUXtNoLk+qzoAo5bhYWAa+Jr8ONLu+WGQYmdKuEYw8kjFGkaR5r3uCAQJAu2MMPy01G+NaB3LimWWFniihzYZo2DRTwOkktqyxuGCvvaFXZA+wE8WbF9cTsGfKyjmZ6whl4hgDF1UWWDOTYd+a8VxdeNHXY130UH4+IzdOgw3v0hLt9RXAI9D2SMoClgbb3ACzvrzerH/8AzOU0wkfqU9C/bHGsfmvHuYDkKfyn5+96bYu2ocWN3/gwRotsyoFAA/1Hi6/W9QE6VJn7fw0kkOLxvyChWSUMtgYyuntWiv8AFI5J9t0bm5KOxpP2LWU08SSI+fBlpPaejmNt9oZldUkSUe+/aTt8j4IrVblZ8s0eD0x8aWBDIu4vKkoeKEXtJG0N9yPbQRauxWx9E7Xx8TH/AA8MYERssrW24t+YvuvdfA5+ABqo6h9KumzMGbFVGBLXEzR8kgm9hHyOPt8aVfW9pkPijd0cQVVFjjRIo0/LHGu1R8XXya4s6Q+9+7QyT4sSF1r08ie2EUJY0odlRrNggjjnjk3Tufp3NGFGP1HIAHBGQkc4IFbQvCFPmzZJ48VrP+p9vPH1JMWcLHFLM+Q7o8oiyWFNGvpMzBJASbG4/m4ultcc4ylbdnVKdrjHQ1dS71gyJIyyvjM0Y2pkI0bN4B2lqV/cdo2n4OvnRsQYkmTkKs2RNle9YYkslYQFaj4FFxyxF2AATwZHcebjxYzvlxxyxJzsdA1sSKCfKkkKOCPHPGpf0w6Z+GwzkemI3zGMqRg2IoWLNCifZQGLAf7zdGxrrwPlLkhPq51iWOXSKr6WQmbqnU854Z4CFSNY5V2kbgGcMCPzD04yBfh+fI06a9dFwDjY7tI4kyMlzLK4FKWNClBshEUKigm6A/p5124k9tnkZmtJHqN6IP2N/wBtJv09a5Op/wDzCb/qNW3d/cqYOK87USPbGv8Aqcg7BVix8mjdA6qfpb0qaPDaacEPlytkEFdv5q5r9a3cAcEfGndckIr4M5/UfD3TdKlv/Kzkj215ErI13fFGLxXO79OfmtD6XGrEqyqw4YWAaKm1NH5B5v4rRrnyKpHXhdwRda8yxBgVYAgiiCLBB8gj5H6a9aNTKmc9yfTF4983SZPw8rn347EHGkDcPcTKVUkV8baWqF3pVj6zFjKIZJszoeQnvMRDyYrG15jUh7jJDDaCB5smudw1yyMZZFKuqup8qwBB/cHg6xqwMvk+pHUcONWyMOLNh8/i8NyUKAe5ioDC6DNdqvIHGnXtbuvE6ghkxnVipp1K7XUnn3KeRfPPINHng1Wz/TtYEc9MlOFI53EcyQsaoBonJVfj3KLFfPjS11jsti6yTxSwZfxn9PDuCwUUZYVX1BZA4CsPb5W+JuJpo2b0XHk5mhhevBkRWq/Nbga+NZ/3H9WOl9OLxY0STSDkrAqLFuP+pxxfABoEjgfFD71DKligaDJlTqssigQwRxjfIvK7plVmVUDhgZKAGw8ljxB6F9MnMn4jOjiMx4CrGixRrzSpGoAY8klm5v8AqTJL2tDJWVPSu8+qdVkLhvweIQQPTRCTR8Kzjduo1vAobfFg6cei9mpGd+2nYAPI3uleuPcx5/p48ccVphw+npGBtHI4v/wH2H6DUnWNloxoVe+e03ysMQQFVPqxu24n3KpO4GvPw1Hi1+9aRev9LxROxCzdLndt6uRtjvcX2na5iY/pY8LV8A7Jqn7h6errZUMp9rqRYI+LB4PP/hqkMnEyUOQgDqHUMf8Az4I8lB5fHO1+FskxN+Y3xS14NDxq5w+rwy2EkUsPzIfa680d6NTKb45GqzL6BPEd+HMQqg/8NKS0R48Ib3R8+OSBfwONVc3dcT+zqWG0ABIVpEMkfFGlk235H8tg8ffXZDLGXkhKDRZdqdR/C9bnx69uaonT5O9VZmLfIBIl4uhx9+FvqXZkozsvDQswVhnY+Mzt6MqlgHEnvUhgpK7rBO0jwQdXnVelJ1Ax5WNk7WiVtrwgFyxFqC1hlokWhH8xHF6qsbtlpcPHfMyJcfajJNuYKzK0jlA8jn2j3D2sD5rg+NcbFLCPqH4GIY8meyncQuD0y3ZXskr6js7R2xYFBXO0j51P6bFlSRMgA6fBIxdo4mZshyQoZpshmNMxWyVG4jgn51RdI6xBE/odLxTO3AabkJRuy8hBagf2B8DwLu4u2psja+dMbHiHHYpEAVAIc/nkN8/mr9wa0jnGHYyi2UvcvTYZhBDhpubGyBvSNTtUEbpd7kbd3tXgvd8cngPWB3Fl5uVktAY4cTEdo/fHvedxwQCXRUA8ghgQSu6wSB7wsBYkAijCIvwq0o8ea+fH66U+nYWT0tn9JWy8Riz+mu0Sxsb5UeHBAUGvPFAVR5Ms3NXHsqo8Syj6lit1B26nkyrTVj4mTCYokUtalyLim2tYEjHadoazxt0/Bz45kDwyJIh/K0bKymjRoqSDyCP6ayqH6rY+4wZUU2MrC9uRFuQ/ItKPyBR2nnUifs7DymGRiyHFdgf42G4CsSfLqDTAMOVUrz+wGuHIr/O1/gEaro1luV07uHFowZMOdGpsB1QOwLcbiaPg3w/A4B41Z9tfUmX1Gg6nCmJIqswdW3RtsBeQWCwRljKttLEm74tQZvC6uLTN5D/rMfqLk4+Qz4lPPPasqQUXjNALIxsLGBf85F7h970u96fVDJnVfSZunY7oTbi55vn+EALVTwA1qDuPJANSuxOy5IoUWVjvYh/TjpBwQyesyjdKR9ixUWRR86rDA19zewu9IoMXpWTN1DD6bmyrJHGoncCyWCozlWYj3kKCl+KJ+961D6iZzf4fluCVYRHaVJBHIqj5v9dU/cvbMhnimimMGRCGCSbA6srAgqwPlbv9tzcGxUNe68iEND1LG9eJht9bGjLowoBhLGT7SWIH8os8DjXq4JxSp9nL9RCbaa2hx6P1JciCKZPyyIHHINWLIJHFg2p/UHXTqGckMTyyHakalmP6Dnj7n4A+SQNZ327nTYbuMaPIlwQ24wzxOk0QN2ICxqUA2dvngfLWXHuDCizIvw7qZEcgkAkcg2tEEHXS80VG7OZYJOVVoQummbrGQMqc1hxOfQgO07iPlwBRr5Js/A451qGE+SPDMB/vP9+Dzrv0fo6Y6KqqF2igB4UfZf8A1zq1ixmbwOPvrzpSlJ2epGEYRo64EzHgql/JUVx/Um9GpWPBtFf30atG62QlV6OujRo0xgaNGjQAaNGjQB5EQstQsgAn5IFkAn5As/3OvRGjRoA5Piqfj+2o8nT/ALH++pujSuKYyk0VT4zDyNc9XOvDwg+QNTeP0UWT2L2R0uNvjafuvH/81U5vQTtIIWRT5UgG65FqeD9/nTe/Tx8GtR5MRh+2kcGh1NMyjrfYUUrF42fEl4BaH2ggVwyCgePtX3N1Wokn06WWbflZM+SovZG5qhz+Zgfd+4C+PtxrWJsZXFMAf+v99R06TGP5b/cnRzlVWbxQs42MsaKkahEXhVUUB+w1KixHbwrG/muP7+NMkcCr+VQK+w100ppWdKxJEJLAAEffkfbU6XFRh7lBv9Of7+dddekjJ4HOgBf6n2nHKu1lSRefbIoPnzRri/8Aw0g5/wBMWx3EmDLJiSfYksjfueT4J4O4cjgedbD+Fb7f94/89fRhseK/vWtpivizH+sN1WXEfGKQln9pmimKWo5NxkUN4BU0QPeOAL0vdu53S8NUV4sh8pdrOfTO4SUN0a8r7Q1oVIN8g7hreH7cUm9oH7EjQvba/tX+5tZ8eqSr9Cvj7Mg7U7Qny8187Mj2sxuKJ+SnjYz+K2rwARZNkgEc61iYSxjjz8n5OrBOmUKG0D7Aa6L0/wC5/wC7T8ZejVKKILxg+QD+41FfpMZ/lr9iRq7Xp4+SddBiL9tHxsPkRRR9JjHhLv72dWEHTP0C/wBBerFIwPAA1606xryI8no4x4qj4v8AfXbRo1RKibdho0aNaY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460" name="AutoShape 4" descr="data:image/jpeg;base64,/9j/4AAQSkZJRgABAQAAAQABAAD/2wCEAAkGBhIPEBQUEhQUFRQVFBQXFRAVFBQUFRYVFxUVFBYUFRUXHCYeGBojGRUUHy8gJCcpLCwsFR4xNTAqNSYrLCkBCQoKDgwOGg8PGikfHyQsKSkpLCwsKSwsKSwpLCwpLSkpKSkpKSkpLCkpKSkpKSwpLCkpLCkpLCksKSwpKSwsKf/AABEIAOEA4QMBIgACEQEDEQH/xAAcAAABBAMBAAAAAAAAAAAAAAAAAgMFBgEEBwj/xABIEAACAQIDBQQFCAcHAgcAAAABAgADEQQFIQYSMUFhB1FxgRMiMpGhFCNCUmJysdEIM5KyweHwFRZDc4KiwlSTFyQ0NVOD0v/EABoBAQEAAwEBAAAAAAAAAAAAAAABAgMEBQb/xAAnEQACAgEEAgEDBQAAAAAAAAAAAQIRAwQSITFBURMiYYEFIzJScf/aAAwDAQACEQMRAD8A7jCYDXmYAQhCAEIQgBOF/pA7KblSnjkGj2pVrfXAJpufFQV/0id0kJtps+MwwFfDkauh3D3VF9ZD+0B8YB5EEWsaJIJB0INiO48xFq0AeEUDGwYoQBYmTMAzMABO2fo94j5vFp3NSb3h1P4CcTnWP0fa9sViU5NRVv2agH/OAdzhCEAIQhACEIQAhCEAIQhACEIQAhCEA86bHdp+KwG6hPpaI/wXPAfYfivhqOk7XsxtvhcxUeicCpa5oPYVB36fSHUXnl1GjtLFshDKxVgbhgSCD3gjUGUp69hOJ7DdtLoVo48l0OgxNvXX/MA9odRr4ztGHxK1FDowZWAKupBBB4EEcRIQchCEAIGEIB5H7Sss+S5ti6YFh6ZnUfZqWqD96V5GnSv0hcu9HmaVOVWghv1Qsh+AWcyQwDZUxwRlY4sgHJkRAixKDM6Z2C1rZjUH1sO/wemf4TmYEvfYzUdc2o7oJBWqrWFwFNNjc92oWAekIQhACEIQAhCEAIQhACEIQAnPe0/tPXLVNCgQ2KYeK0VI0ZhzbuXzOlr7/aT2gJldAhCGxNQH0VPju8vSuPqjkOZ87easZinrOz1GLO5LM7G5LHUkmUE3/wCImZf9ZiP+4YSu2mZAbCtF3murxxWlKKIlz2D7Ta+V/Nkelw5NzSJsVJ4tTbl4HQ9OMpt4WgHqTZjbjCZkvzFT1+dF/VqD/TzHUXEsE8f4fENTYMjFWU3DKSCD3gjUGdc2M7bbAUseCQLAYlB63/2IOPivugh2SE1MszajikFShUSoh+kjA+R7j0M25Acc/SPyfew2GxAH6uo1Nj0cby/FD75wVJ7E2u2Zp5nhKmGqEqHtZwASrKQysAeOo4d155t2h7Nq2BxTUC6uF3SKgUjeDAEG19O7jylSb6JdFUSOiWvBbAki7OfIW/GTuB2Gw623lLfeJPwmxYZMweRI57RoM5sqlj3KCT7hLJlXZ7jK5F09GD9Kobf7RczqmS5dTprZEVfAAfhJhVsRN8dOvJqeZ+CoZJ2X4ahZq16z9zaIPBBx8zLxs9SShWUKqqpBWygAa8NB5RFo2XKkMOIN5v8AjW2kad7u2XmEaw1bfRW7wDHZ5h3hCEIAQhCAEISMz/aKhgKJq4hwqjgOLOeSovM/0bQDexWKSkjPUZURRdnYhVA7yToJyXa7t2VC1PAIHtp8pqA7vilPQnxa3hKFt52j4jNHKk+joA3SgDppwaofpN8BylOvKDczXNquLrNVrOXqObsx91ugA0AGk1ICEAxaEzCLA0GjivNcNFKZDI21aLBmurRxWgg5eLWN3igZSkpkudV8JUFTD1Gpv3qdCO5gdGHQz0xslmNfE4KjVxCBKrpdlFxpc7rWPs7y2a3K84X2cbLfKanpqi/N0zoDwZ+PmF0PiROyYTFPQFlN1+qeHl3TnnnjGVG6OCUo2Wic67UMsBqUao4sGQ/6bEH/AHGXLC59TfRvUPXh74ztNlVPF4Z97iqsyMDwYKbeI6ToxZI3aOfJjkuGcuy6k3A2tJWhhQeflOfLmuKvoyjruzf9NiG41n62sPwm567FH2I6HJL0X3DqoGpt5x/+1qCjV199z7hOd1MuLj1mZj1YmSWAwm4lgJzy/Uf6xOiP6b/aRb22gVvYVm6+yPjr8JpVswqNzCjuH5yNwtFxwNvKOFmHGxHTSc09Xln5r/DphosUOUr/ANOh7KZuKtIIT66AC3evI/wk9OPUcc9Jg6EhlNwZ0bZ3aVMWmtlqD2kJ+K34iZ4slqn2aM+Fxe5dE3CYvMzecoQjOJxSU13nIA6/w75X8y2kZvVo3X7Z4+Q5TOGOU+jCU1Hsa277QKOU0xvD0lZwfR0QbaD6Tn6K38zy5288bT7V4jMaxq13ueCoNERfqoOQ+J5y0dq2XPv065JNwUYnXXVlPn63unPpZx2OixluVmJiZgJrMjIELTImTKBMJmEgItXIj9OpGKlMqSCCCDYg6EHmCORgDIZG6DHVM1KdSbNNrygeBm1gcI1aoqJ7TEAefM9Oc1BL72d5LxrsPsp/yP8AD3zVmyfHFyNuLH8kqOj7P4VMPQSknBFtfmTxLHqTcyT9NIqiLCPiqZ5CnfLPV2beEbjgGNGnoQCbEWIBNiDxBiFa8yKk2KVGNWQGN2OpNql0PTUe6a6ZCKehF+stYa8RVoBpmpFSor3yRRyEzYcgJs5hljH2DY9x4Sp46riqLWam1if1gG8viSOHnMkzatrLGtQiJWrvTUwe84ux8pJUMNJJGVoZNC8ZakRJP0MS1KYsxNPDZlVpG6O6n7JNvMcDJT+/eLVbEIT9Ypr+NvhGBQCjlNWvQBOsLJKPTMHijLtEhlud1cW7ela5WxUWAABvewHlJB6NpXcJVFGsjcid1vBv52luencT3dDl34qfaPA12L48vHTKhtzlnp8FVAGoXfHinrfwI85xGekalDeBE4JtNlBwmKqUrWAYlfuNqv5eU2ahdM04X4Ii0LTJExech0GQZmYhKAtCEJAen9r+zTA5oCatMJVI0xNMBal/tG1nHRgfKcO2s7EMfgt56K/KqQ+lSB9IB9qlx/Z3p6chaAeJd0qSCCCNCDoQe4jlHUM9V7Y9nGCzRT6WmFrW9XE0wFqA8rng46NfynnvbPs5xeUv84N+iTZMSgO43cG+o3Q+RMxMiLyrCGvUVBzOp7hzM7Jl1JadNVTRVAAHhOcbL5bUp0PlJpP6MtuituncuOIDcOPPv0lwy/MrjjPK1k25V4R62jglG/LLKlaPLWkPSx4m4lW+oM4lKjtcbJKjU5R5lkcjzYp1zab1K0aXGmPbxEUte0SrAw3JkmSjPpt4x5cKCJrDDEnQx70b20MqkzOkxD5Wh4C3hEHAMvCMtmQRrMwBPAE2v4X4zaXMV75lvK4NGoWtoY4EA14x1CrNebVXAqy6aHvmXZJJIiajRmok3PkZB1ivQia2h5ILMKN0Ms2zmY/KKAufWHqt94c/MWPnI3E4XeBkNgMY2Cr71iUbR1HdyYdR+c6tHn+GfPTOXW4Pmx8drovKHXrzEovaRsv8oT0iD5xLkfaHNf65y/K61kWohBuL3HMTXr0g6z6HiSo+b5izzSyxBEvvaDsaaLGvSHqE/OKOR+t4d8ohWcMouLo64y3KzEyJi0UBMDITaEc3JmUHsWE5jiu3vBL7FLEN4img/eMg8w/SFb/BwqjrUqlv9qgfjIDtUbr0FqKVdQykWKsAykdxB0M87Yzt0zNz6rUqY7lpA/F96RGK7V80qccVUH3d1P3QI4FM9PDCIE3AqhLbvo90bu7w3d3hbpOP7b7I/wBm11q0Qfk1U23ePoqnHc+6RcjwI7pzjB9pWZUX3lxdW/MO3pFP+l7idKzLtRw+Z5UabKwxJCbygDcWojK28pJ9kgG3de00Z4RnB2dGCcoTVEOlWSGExJEh8G+8okjTE8Ro91Ml/S8xNnC4wcDxkXQqco6V5wuA/uTarfURRcrxFxIrC5gUNjwkomIVhobzanZr2tD+Eqi+h8jJCwkfTwgbWNYiu1LjqO+W2uw0pdGltds2cWqlLbyk6HS4NuHXSVw7PNTFt5wR1Il4wmZK02qlNKo9YAzammY3KPZz6gMXSPqsSPta/GSuX7TEncqXRu48D4GTlXLN06aj4j85H4vJUqDUTFqjdCafZMU7VCLHW2nWNlLGaGXYSpTsN64HAniPOSrtc3Mt2jCdXwa5p3kTmWCDSacTXqJeYNGO4iskzI4Ntx/1LHj9Rjz+6ZbKii28NQf6vK3icEGW03tmMNiQdwKWpd5+j0ueI6T1tHqq/bn+Dydbpk/3I/k3a+HV1swBB5Tlm1/ZpUpsamFUsh1NEasv3BzHTjO0pk5J5jy0knh8sROp7zPRyTg1TPLxqV8Hkl8MVJBBBHEEWI8RFJRnrHHZDhsQb1qFGoRwL00Y+8i81f7m4C9/kmHv/kp+U4zqPL3ooT1N/dbB/wDS4b/sUv8A8zEA8jGJMeZYgiQyGWiDHiIhhIBozbyzFFHFuelvwmqRBWsQe43katUZxdOzpWWvoJL0akhsjqioLjmBJSr6uh0njTVOj3IO1Zuq828PiAdDImlWvFLVF+M10Z3ZMVKE01xJpP0PETZwGLuLXm5WysVBLXoqbXZv5PmysLXkpVpLUBU8DKPicCaBuQfGSmWZ7awJv4zKL8Mk43zE080wuIwb7wVqtH6yC7p95OY6j3Tey7aBKi3VgR3g/j3Sw4XHK4kXnGxtHEE1KZNGr/8AIml/vDgZls8onyeJBhswLGxkuuGWovXvlDc4rBNatT315VU4HxHI+6TWW7WUzYb1j3NoZmnXYmt38SXqIaZsR5iZNUeMS+ZLUI1malDS4FvwtMq9GDjxyYveZCRK1LTby3AtXbT2RxbkP5yqLbo1OSirY9lOUema50UcT39BLVSohAAosBymMPQCKFXgI5PQx41Bfc8rLleR/YIQhNppCEIQAhCEA8cRthMI8WYMhoxJjhEQRIBpo2Y60aIkKXPZZjSCkn2gCB3CdFTDpVTUTmWVYsPSTkV0B8NJc9ncy1sTrPLzw5s9nBJUkJzHLzRJK3t3SIOPO8RaxH5XnQsThBWSc+2lojC1QSDZ9OF/WH8vwmEUmdEqSs28Fmu6wJlyyrNVYCxE5U+NqVNKakfabT4SRwmIena51HMafCJQoKSao62aNOupVpRdoNl8XhH9Jhz6WlzpH2h1Bm3k+0JNgTfrLhgc0VhY6iE/Zi7XRR8j2qD6G6sOKNoR+ctOHzzTjNfaTYilivnKdkqcd4c/G3GUHGV8XgX3aqEqD7Y1BHQ/nG30VST7OpJmK1NCAeh5zQzHZGnVBakAp+p9E+HdKtk20iPa7W6HQy54DOV0sRMl9yzSX8Sqpl9ai1vWA7u7zljy/NnRbOQRb+E3MRmKluXDWaWcZD6ZN9GCMNd24Ct0MqTXQnLdH6hn5dvn1eHfLfspmI3fRHQ8V6948ZyrE7R0sIt6hseG4NWJHEASs5n2lYhz8x8yBwYav7+C+Xvm/Apt2ebqZRra2enrwvPIeKz3EVm3qtarUPe9Rm/E6SY2X28xWX1VanUYpcFqLMSjjmCDwNuY1noHmHqWEjsgz2ljsOlei11ccOatzRhyYGSMhQhCEAIQhAPF94tXjV4oCQyHC0QTMhYv0BMllNdo2ZO5bspisSbUaNWp9xGI99rS7bNdhuMrVFOJAoUtC12VqhHMKqk2PU8Osg6K/sjshjMVR3qVCoyFjZ7WU20NmNgdQZLVcjxGAq2rLuNuhty4Y2N7eze3Azv1Glh8vwwUblGhRW1yQqqo5knrz5kzmfaPmWFrNTxFCvRq7wCMKdRXIIuykgG4FifdNOTFw2dWDP8AUosVkmYh1EZ2tycV6WguQQw8R/K8quVZqKdToZfcpxS1Vte84K2uj2INNWUKjhQqaDWJCDum9tdSOGr6aK43h48D+fnK82Pc+xvHwGnxlRg5VwbmJIpjeBt3d58pt5XtVY2Y2Mh6GVVa2rXHTiffJKlkIQajUytLySO6y4YHaS9rGS9PFU64s4BB4gznyZSRqGI84NtEcMwUkse4cR4zHazY5R/Ja8y2FoP6yep0BtI07JMhG5Ubw4zXXa/eHBpIZbm9RzvXAHhe0t+xHr2amYj5Mt2qtcH2dCZWs629qhNxW9ocvaI6nkPCOdoGbhKi21O6SepOgv5Cc+eqWJJ1JnRhx7ufB5+pzuP0+R2tiGdt5iSTzMFjYiwZ2o8t8ixFgxKxQmRCx7Iba4nLKm9Rb1Wtv0m1R7d45HqNZ6C2N27w+aU7odyqo9egT6w+0p+kvX32nl0TbwePq0WD0Xam6+y6kgi4sdRrqNJQevITl+wXa0tbDBcWR6akLVGFgxUf4hU8dNTbrpOnU6gYBgbggEHvB1BkAqEIQDztk3YRmFaxrGlQHc7bzfspcfES9ZL2C4OlY4ipUrn6o+aT3KSx/anT4SUWypU+yrKl4YVPN6p/5SXwWyWCofq8NQXqKSX/AGiLyWhLQswqgCw4d0JmUXtd20/s3AkU2tXr3p07cVFvXqeQ4dWEEOX9te3/AMtr/JaDXoUGO+wOlSsNCeqrqB1ue6cy/q8ISPkpuYbN6tP6Vx3Nr8eM6dsFmhdFe/EkMv1SD/XvnJgJZ9hc49BiVRiAlRgCTwDcj4cvdOfLjTVpcnZps7hOpPg6ZtvhBUNJrA23vjb8pWaBUcbCaO1e37PiCtFQadPeW7XuzAkFhbgNLCauVZnTxB9Zirk+wbWJ+yec55Y3GNs7o6mEpUi44SuqjlG8ZXD6LxmjRwoXhNpABOR5F4N1W7FejKoSTwEizlILMepPvkzV9ZbdbzWOIC6cTMVNsz4S5NUYML5TQxe0HobinqfgPPnHs5BNNrcbSrYhfUJ6H8JvjD2ack2uiIzXMGr1GZjc34zVESIoT1EqVI8WTcnbHFjgEaUx0GZIwYsTIMSIqUgsGKUxu8UDKB0mxV+aMCSOO7fW09PbH7XUcapRHDPTVSSAbFTwIPAnvA6TzFTMn9k8/wATg69JaFTdR6gG4blVYkC9r+dukA9R3hKn/fB+5Pc35wiiWWyEISFCEIQBnF4paSM7kKqglmPICeQ9pc5fG4utXckmpUZhfkt7Ko7gFCjynZe3na2pRRMGii1ZPSPV3mDDdeyqtjz3Te84UFgCQkzuRcIAkLFBYoCZgGLTI04TIEVaAWnZ3aQkinVOp0V/4N16yzNUHAanpOaU19/Kel9kdiqNGlSqON+oyIx3gN1WKgmy9Cec4MuluVxO/Dq9sal+Dl+KSqlPf3HK3tvAHdB7i3ASG9O7HnpyE9KvRVlKkAqRYqQCCO4iVDMOzSg771I+jvxTdDL5d0zWn2rgq1Sk+eDk1CsHG6ZYcs7JXxdAVVqou/veoytyJHES1YjsnQlSlYj611+K2OnhLtl2AFCklNdQotfv7z75lHFzyM2oTj9L5PJ22Gx9fK8QaNYct5HGqup5qenAjkR4SDE9bbb7HUs1wrUagAcXNKrzpvbQ9QeBHMeU8qZpltTDVqlGqu69NirL3EG3mOd+4idFUcN2a0WpiAYoQQeUzMQpiwZkQzFKJgQvKB5DNmk3cbEEEEcQQbgjwM1EMeRpQWL++GN+tS/Y/nCQXpYQQ9dwhCYlCaOc5zRwdE1q7inTWwLG51JsAANSSTwE3pybt72jprhkwgINVqiVGH1UUNYnqSRbwgHL+0Tah8xx71GG6E+aRL3sqM3Md5JMre7EAxwGUgkrElY9aYIigNgxYmCkwBIUcAi1WJWbuX4F69RKdNSzuwVVHEkmwEoLV2ZbGnMcWN4fM0rPVPIi/qp4sR7gZ6RAlf2H2UXLMItIWLn1qrj6Tka26DQDw6ywyAIQhACEIQAnIO3LYE1l+X0Fu9NQK6AatTHCr1KjQ9LHlOvxLoCCDqDoQdRaAeLLRQl77Wdgf7MxW/SH/lq5Y07f4bcWpeA4jp4GUQSFFiLWNiKUykHICJvMgygcWOiau9HkqSgehE70xAPYkJgGZMxBgm08ydrG06ZhmLNSsadJRSVx9PdLFn6gkm3QCXTtd7UxZ8Fg271r11PkaSEe5j5d84xKAilhMrBBQmZiZgARDdmbzEFFIs7d2KbFhE+XVR6zXWgDyXg1TxOoHS/fOO5Pl7YmvTpJ7VR1QeLEC89ZZdgVoUadJPZpoqL4KAB+EgNmEIQAhCEAIQhACEIQCL2l2epZhhqmHrD1XGjDijD2XXqD+XOeVNotn6uAxL0KwsyHiODLxV16Eaz1/Of9r+w/9oYT01Nfn6ALCw1enxen1P0h1uOcA83RULWmCYBgmKUxF4uAEUswIulTLsFUFmYgKo1LE8ABzMoC8J0f/wAEcZ3fEQgHoHn74xmf6ir/AJb/ALphCQHjp+JhCErIKEyIQkKKmYQlBgxQhCAWzsu/91wv+Yf3GnpsTMJAEIQgBCEIAQhCAEIQgBMGEIB44xv6xvvH8ZrtCEARHBMwgBOkdiP/AK4ef4TMJSHoKEISF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462" name="AutoShape 6" descr="data:image/jpeg;base64,/9j/4AAQSkZJRgABAQAAAQABAAD/2wCEAAkGBhIPEBQUEhQUFRQVFBQXFRAVFBQUFRYVFxUVFBYUFRUXHCYeGBojGRUUHy8gJCcpLCwsFR4xNTAqNSYrLCkBCQoKDgwOGg8PGikfHyQsKSkpLCwsKSwsKSwpLCwpLSkpKSkpKSkpLCkpKSkpKSwpLCkpLCkpLCksKSwpKSwsKf/AABEIAOEA4QMBIgACEQEDEQH/xAAcAAABBAMBAAAAAAAAAAAAAAAAAgMFBgEEBwj/xABIEAACAQIDBQQFCAcHAgcAAAABAgADEQQFIQYSMUFhB1FxgRMiMpGhFCNCUmJysdEIM5KyweHwFRZDc4KiwlSTFyQ0NVOD0v/EABoBAQEAAwEBAAAAAAAAAAAAAAABAgMEBQb/xAAnEQACAgEEAgEDBQAAAAAAAAAAAQIRAwQSITFBURMiYYEFIzJScf/aAAwDAQACEQMRAD8A7jCYDXmYAQhCAEIQgBOF/pA7KblSnjkGj2pVrfXAJpufFQV/0id0kJtps+MwwFfDkauh3D3VF9ZD+0B8YB5EEWsaJIJB0INiO48xFq0AeEUDGwYoQBYmTMAzMABO2fo94j5vFp3NSb3h1P4CcTnWP0fa9sViU5NRVv2agH/OAdzhCEAIQhACEIQAhCEAIQhACEIQAhCEA86bHdp+KwG6hPpaI/wXPAfYfivhqOk7XsxtvhcxUeicCpa5oPYVB36fSHUXnl1GjtLFshDKxVgbhgSCD3gjUGUp69hOJ7DdtLoVo48l0OgxNvXX/MA9odRr4ztGHxK1FDowZWAKupBBB4EEcRIQchCEAIGEIB5H7Sss+S5ti6YFh6ZnUfZqWqD96V5GnSv0hcu9HmaVOVWghv1Qsh+AWcyQwDZUxwRlY4sgHJkRAixKDM6Z2C1rZjUH1sO/wemf4TmYEvfYzUdc2o7oJBWqrWFwFNNjc92oWAekIQhACEIQAhCEAIQhACEIQAnPe0/tPXLVNCgQ2KYeK0VI0ZhzbuXzOlr7/aT2gJldAhCGxNQH0VPju8vSuPqjkOZ87easZinrOz1GLO5LM7G5LHUkmUE3/wCImZf9ZiP+4YSu2mZAbCtF3murxxWlKKIlz2D7Ta+V/Nkelw5NzSJsVJ4tTbl4HQ9OMpt4WgHqTZjbjCZkvzFT1+dF/VqD/TzHUXEsE8f4fENTYMjFWU3DKSCD3gjUGdc2M7bbAUseCQLAYlB63/2IOPivugh2SE1MszajikFShUSoh+kjA+R7j0M25Acc/SPyfew2GxAH6uo1Nj0cby/FD75wVJ7E2u2Zp5nhKmGqEqHtZwASrKQysAeOo4d155t2h7Nq2BxTUC6uF3SKgUjeDAEG19O7jylSb6JdFUSOiWvBbAki7OfIW/GTuB2Gw623lLfeJPwmxYZMweRI57RoM5sqlj3KCT7hLJlXZ7jK5F09GD9Kobf7RczqmS5dTprZEVfAAfhJhVsRN8dOvJqeZ+CoZJ2X4ahZq16z9zaIPBBx8zLxs9SShWUKqqpBWygAa8NB5RFo2XKkMOIN5v8AjW2kad7u2XmEaw1bfRW7wDHZ5h3hCEIAQhCAEISMz/aKhgKJq4hwqjgOLOeSovM/0bQDexWKSkjPUZURRdnYhVA7yToJyXa7t2VC1PAIHtp8pqA7vilPQnxa3hKFt52j4jNHKk+joA3SgDppwaofpN8BylOvKDczXNquLrNVrOXqObsx91ugA0AGk1ICEAxaEzCLA0GjivNcNFKZDI21aLBmurRxWgg5eLWN3igZSkpkudV8JUFTD1Gpv3qdCO5gdGHQz0xslmNfE4KjVxCBKrpdlFxpc7rWPs7y2a3K84X2cbLfKanpqi/N0zoDwZ+PmF0PiROyYTFPQFlN1+qeHl3TnnnjGVG6OCUo2Wic67UMsBqUao4sGQ/6bEH/AHGXLC59TfRvUPXh74ztNlVPF4Z97iqsyMDwYKbeI6ToxZI3aOfJjkuGcuy6k3A2tJWhhQeflOfLmuKvoyjruzf9NiG41n62sPwm567FH2I6HJL0X3DqoGpt5x/+1qCjV199z7hOd1MuLj1mZj1YmSWAwm4lgJzy/Uf6xOiP6b/aRb22gVvYVm6+yPjr8JpVswqNzCjuH5yNwtFxwNvKOFmHGxHTSc09Xln5r/DphosUOUr/ANOh7KZuKtIIT66AC3evI/wk9OPUcc9Jg6EhlNwZ0bZ3aVMWmtlqD2kJ+K34iZ4slqn2aM+Fxe5dE3CYvMzecoQjOJxSU13nIA6/w75X8y2kZvVo3X7Z4+Q5TOGOU+jCU1Hsa277QKOU0xvD0lZwfR0QbaD6Tn6K38zy5288bT7V4jMaxq13ueCoNERfqoOQ+J5y0dq2XPv065JNwUYnXXVlPn63unPpZx2OixluVmJiZgJrMjIELTImTKBMJmEgItXIj9OpGKlMqSCCCDYg6EHmCORgDIZG6DHVM1KdSbNNrygeBm1gcI1aoqJ7TEAefM9Oc1BL72d5LxrsPsp/yP8AD3zVmyfHFyNuLH8kqOj7P4VMPQSknBFtfmTxLHqTcyT9NIqiLCPiqZ5CnfLPV2beEbjgGNGnoQCbEWIBNiDxBiFa8yKk2KVGNWQGN2OpNql0PTUe6a6ZCKehF+stYa8RVoBpmpFSor3yRRyEzYcgJs5hljH2DY9x4Sp46riqLWam1if1gG8viSOHnMkzatrLGtQiJWrvTUwe84ux8pJUMNJJGVoZNC8ZakRJP0MS1KYsxNPDZlVpG6O6n7JNvMcDJT+/eLVbEIT9Ypr+NvhGBQCjlNWvQBOsLJKPTMHijLtEhlud1cW7ela5WxUWAABvewHlJB6NpXcJVFGsjcid1vBv52luencT3dDl34qfaPA12L48vHTKhtzlnp8FVAGoXfHinrfwI85xGekalDeBE4JtNlBwmKqUrWAYlfuNqv5eU2ahdM04X4Ii0LTJExech0GQZmYhKAtCEJAen9r+zTA5oCatMJVI0xNMBal/tG1nHRgfKcO2s7EMfgt56K/KqQ+lSB9IB9qlx/Z3p6chaAeJd0qSCCCNCDoQe4jlHUM9V7Y9nGCzRT6WmFrW9XE0wFqA8rng46NfynnvbPs5xeUv84N+iTZMSgO43cG+o3Q+RMxMiLyrCGvUVBzOp7hzM7Jl1JadNVTRVAAHhOcbL5bUp0PlJpP6MtuituncuOIDcOPPv0lwy/MrjjPK1k25V4R62jglG/LLKlaPLWkPSx4m4lW+oM4lKjtcbJKjU5R5lkcjzYp1zab1K0aXGmPbxEUte0SrAw3JkmSjPpt4x5cKCJrDDEnQx70b20MqkzOkxD5Wh4C3hEHAMvCMtmQRrMwBPAE2v4X4zaXMV75lvK4NGoWtoY4EA14x1CrNebVXAqy6aHvmXZJJIiajRmok3PkZB1ivQia2h5ILMKN0Ms2zmY/KKAufWHqt94c/MWPnI3E4XeBkNgMY2Cr71iUbR1HdyYdR+c6tHn+GfPTOXW4Pmx8drovKHXrzEovaRsv8oT0iD5xLkfaHNf65y/K61kWohBuL3HMTXr0g6z6HiSo+b5izzSyxBEvvaDsaaLGvSHqE/OKOR+t4d8ohWcMouLo64y3KzEyJi0UBMDITaEc3JmUHsWE5jiu3vBL7FLEN4img/eMg8w/SFb/BwqjrUqlv9qgfjIDtUbr0FqKVdQykWKsAykdxB0M87Yzt0zNz6rUqY7lpA/F96RGK7V80qccVUH3d1P3QI4FM9PDCIE3AqhLbvo90bu7w3d3hbpOP7b7I/wBm11q0Qfk1U23ePoqnHc+6RcjwI7pzjB9pWZUX3lxdW/MO3pFP+l7idKzLtRw+Z5UabKwxJCbygDcWojK28pJ9kgG3de00Z4RnB2dGCcoTVEOlWSGExJEh8G+8okjTE8Ro91Ml/S8xNnC4wcDxkXQqco6V5wuA/uTarfURRcrxFxIrC5gUNjwkomIVhobzanZr2tD+Eqi+h8jJCwkfTwgbWNYiu1LjqO+W2uw0pdGltds2cWqlLbyk6HS4NuHXSVw7PNTFt5wR1Il4wmZK02qlNKo9YAzammY3KPZz6gMXSPqsSPta/GSuX7TEncqXRu48D4GTlXLN06aj4j85H4vJUqDUTFqjdCafZMU7VCLHW2nWNlLGaGXYSpTsN64HAniPOSrtc3Mt2jCdXwa5p3kTmWCDSacTXqJeYNGO4iskzI4Ntx/1LHj9Rjz+6ZbKii28NQf6vK3icEGW03tmMNiQdwKWpd5+j0ueI6T1tHqq/bn+Dydbpk/3I/k3a+HV1swBB5Tlm1/ZpUpsamFUsh1NEasv3BzHTjO0pk5J5jy0knh8sROp7zPRyTg1TPLxqV8Hkl8MVJBBBHEEWI8RFJRnrHHZDhsQb1qFGoRwL00Y+8i81f7m4C9/kmHv/kp+U4zqPL3ooT1N/dbB/wDS4b/sUv8A8zEA8jGJMeZYgiQyGWiDHiIhhIBozbyzFFHFuelvwmqRBWsQe43katUZxdOzpWWvoJL0akhsjqioLjmBJSr6uh0njTVOj3IO1Zuq828PiAdDImlWvFLVF+M10Z3ZMVKE01xJpP0PETZwGLuLXm5WysVBLXoqbXZv5PmysLXkpVpLUBU8DKPicCaBuQfGSmWZ7awJv4zKL8Mk43zE080wuIwb7wVqtH6yC7p95OY6j3Tey7aBKi3VgR3g/j3Sw4XHK4kXnGxtHEE1KZNGr/8AIml/vDgZls8onyeJBhswLGxkuuGWovXvlDc4rBNatT315VU4HxHI+6TWW7WUzYb1j3NoZmnXYmt38SXqIaZsR5iZNUeMS+ZLUI1malDS4FvwtMq9GDjxyYveZCRK1LTby3AtXbT2RxbkP5yqLbo1OSirY9lOUema50UcT39BLVSohAAosBymMPQCKFXgI5PQx41Bfc8rLleR/YIQhNppCEIQAhCEA8cRthMI8WYMhoxJjhEQRIBpo2Y60aIkKXPZZjSCkn2gCB3CdFTDpVTUTmWVYsPSTkV0B8NJc9ncy1sTrPLzw5s9nBJUkJzHLzRJK3t3SIOPO8RaxH5XnQsThBWSc+2lojC1QSDZ9OF/WH8vwmEUmdEqSs28Fmu6wJlyyrNVYCxE5U+NqVNKakfabT4SRwmIena51HMafCJQoKSao62aNOupVpRdoNl8XhH9Jhz6WlzpH2h1Bm3k+0JNgTfrLhgc0VhY6iE/Zi7XRR8j2qD6G6sOKNoR+ctOHzzTjNfaTYilivnKdkqcd4c/G3GUHGV8XgX3aqEqD7Y1BHQ/nG30VST7OpJmK1NCAeh5zQzHZGnVBakAp+p9E+HdKtk20iPa7W6HQy54DOV0sRMl9yzSX8Sqpl9ai1vWA7u7zljy/NnRbOQRb+E3MRmKluXDWaWcZD6ZN9GCMNd24Ct0MqTXQnLdH6hn5dvn1eHfLfspmI3fRHQ8V6948ZyrE7R0sIt6hseG4NWJHEASs5n2lYhz8x8yBwYav7+C+Xvm/Apt2ebqZRra2enrwvPIeKz3EVm3qtarUPe9Rm/E6SY2X28xWX1VanUYpcFqLMSjjmCDwNuY1noHmHqWEjsgz2ljsOlei11ccOatzRhyYGSMhQhCEAIQhAPF94tXjV4oCQyHC0QTMhYv0BMllNdo2ZO5bspisSbUaNWp9xGI99rS7bNdhuMrVFOJAoUtC12VqhHMKqk2PU8Osg6K/sjshjMVR3qVCoyFjZ7WU20NmNgdQZLVcjxGAq2rLuNuhty4Y2N7eze3Azv1Glh8vwwUblGhRW1yQqqo5knrz5kzmfaPmWFrNTxFCvRq7wCMKdRXIIuykgG4FifdNOTFw2dWDP8AUosVkmYh1EZ2tycV6WguQQw8R/K8quVZqKdToZfcpxS1Vte84K2uj2INNWUKjhQqaDWJCDum9tdSOGr6aK43h48D+fnK82Pc+xvHwGnxlRg5VwbmJIpjeBt3d58pt5XtVY2Y2Mh6GVVa2rXHTiffJKlkIQajUytLySO6y4YHaS9rGS9PFU64s4BB4gznyZSRqGI84NtEcMwUkse4cR4zHazY5R/Ja8y2FoP6yep0BtI07JMhG5Ubw4zXXa/eHBpIZbm9RzvXAHhe0t+xHr2amYj5Mt2qtcH2dCZWs629qhNxW9ocvaI6nkPCOdoGbhKi21O6SepOgv5Cc+eqWJJ1JnRhx7ufB5+pzuP0+R2tiGdt5iSTzMFjYiwZ2o8t8ixFgxKxQmRCx7Iba4nLKm9Rb1Wtv0m1R7d45HqNZ6C2N27w+aU7odyqo9egT6w+0p+kvX32nl0TbwePq0WD0Xam6+y6kgi4sdRrqNJQevITl+wXa0tbDBcWR6akLVGFgxUf4hU8dNTbrpOnU6gYBgbggEHvB1BkAqEIQDztk3YRmFaxrGlQHc7bzfspcfES9ZL2C4OlY4ipUrn6o+aT3KSx/anT4SUWypU+yrKl4YVPN6p/5SXwWyWCofq8NQXqKSX/AGiLyWhLQswqgCw4d0JmUXtd20/s3AkU2tXr3p07cVFvXqeQ4dWEEOX9te3/AMtr/JaDXoUGO+wOlSsNCeqrqB1ue6cy/q8ISPkpuYbN6tP6Vx3Nr8eM6dsFmhdFe/EkMv1SD/XvnJgJZ9hc49BiVRiAlRgCTwDcj4cvdOfLjTVpcnZps7hOpPg6ZtvhBUNJrA23vjb8pWaBUcbCaO1e37PiCtFQadPeW7XuzAkFhbgNLCauVZnTxB9Zirk+wbWJ+yec55Y3GNs7o6mEpUi44SuqjlG8ZXD6LxmjRwoXhNpABOR5F4N1W7FejKoSTwEizlILMepPvkzV9ZbdbzWOIC6cTMVNsz4S5NUYML5TQxe0HobinqfgPPnHs5BNNrcbSrYhfUJ6H8JvjD2ack2uiIzXMGr1GZjc34zVESIoT1EqVI8WTcnbHFjgEaUx0GZIwYsTIMSIqUgsGKUxu8UDKB0mxV+aMCSOO7fW09PbH7XUcapRHDPTVSSAbFTwIPAnvA6TzFTMn9k8/wATg69JaFTdR6gG4blVYkC9r+dukA9R3hKn/fB+5Pc35wiiWWyEISFCEIQBnF4paSM7kKqglmPICeQ9pc5fG4utXckmpUZhfkt7Ko7gFCjynZe3na2pRRMGii1ZPSPV3mDDdeyqtjz3Te84UFgCQkzuRcIAkLFBYoCZgGLTI04TIEVaAWnZ3aQkinVOp0V/4N16yzNUHAanpOaU19/Kel9kdiqNGlSqON+oyIx3gN1WKgmy9Cec4MuluVxO/Dq9sal+Dl+KSqlPf3HK3tvAHdB7i3ASG9O7HnpyE9KvRVlKkAqRYqQCCO4iVDMOzSg771I+jvxTdDL5d0zWn2rgq1Sk+eDk1CsHG6ZYcs7JXxdAVVqou/veoytyJHES1YjsnQlSlYj611+K2OnhLtl2AFCklNdQotfv7z75lHFzyM2oTj9L5PJ22Gx9fK8QaNYct5HGqup5qenAjkR4SDE9bbb7HUs1wrUagAcXNKrzpvbQ9QeBHMeU8qZpltTDVqlGqu69NirL3EG3mOd+4idFUcN2a0WpiAYoQQeUzMQpiwZkQzFKJgQvKB5DNmk3cbEEEEcQQbgjwM1EMeRpQWL++GN+tS/Y/nCQXpYQQ9dwhCYlCaOc5zRwdE1q7inTWwLG51JsAANSSTwE3pybt72jprhkwgINVqiVGH1UUNYnqSRbwgHL+0Tah8xx71GG6E+aRL3sqM3Md5JMre7EAxwGUgkrElY9aYIigNgxYmCkwBIUcAi1WJWbuX4F69RKdNSzuwVVHEkmwEoLV2ZbGnMcWN4fM0rPVPIi/qp4sR7gZ6RAlf2H2UXLMItIWLn1qrj6Tka26DQDw6ywyAIQhACEIQAnIO3LYE1l+X0Fu9NQK6AatTHCr1KjQ9LHlOvxLoCCDqDoQdRaAeLLRQl77Wdgf7MxW/SH/lq5Y07f4bcWpeA4jp4GUQSFFiLWNiKUykHICJvMgygcWOiau9HkqSgehE70xAPYkJgGZMxBgm08ydrG06ZhmLNSsadJRSVx9PdLFn6gkm3QCXTtd7UxZ8Fg271r11PkaSEe5j5d84xKAilhMrBBQmZiZgARDdmbzEFFIs7d2KbFhE+XVR6zXWgDyXg1TxOoHS/fOO5Pl7YmvTpJ7VR1QeLEC89ZZdgVoUadJPZpoqL4KAB+EgNmEIQAhCEAIQhACEIQCL2l2epZhhqmHrD1XGjDijD2XXqD+XOeVNotn6uAxL0KwsyHiODLxV16Eaz1/Of9r+w/9oYT01Nfn6ALCw1enxen1P0h1uOcA83RULWmCYBgmKUxF4uAEUswIulTLsFUFmYgKo1LE8ABzMoC8J0f/wAEcZ3fEQgHoHn74xmf6ir/AJb/ALphCQHjp+JhCErIKEyIQkKKmYQlBgxQhCAWzsu/91wv+Yf3GnpsTMJAEIQgBCEIAQhCAEIQgBMGEIB44xv6xvvH8ZrtCEARHBMwgBOkdiP/AK4ef4TMJSHoKEISF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571481"/>
            <a:ext cx="81038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MX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Definición de Control interno </a:t>
            </a:r>
            <a:endParaRPr lang="es-MX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357686" y="2857496"/>
            <a:ext cx="45005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Sistema </a:t>
            </a:r>
            <a:r>
              <a:rPr lang="es-MX" sz="2400" b="1" dirty="0" smtClean="0"/>
              <a:t>conformado por un conjunto de procedimientos que interrelacionadas entre si, tienen por objetivo proteger los activos de </a:t>
            </a:r>
            <a:r>
              <a:rPr lang="es-MX" sz="2400" b="1" smtClean="0"/>
              <a:t>la organización. </a:t>
            </a:r>
            <a:endParaRPr lang="es-MX" sz="2400" b="1" dirty="0"/>
          </a:p>
        </p:txBody>
      </p:sp>
      <p:pic>
        <p:nvPicPr>
          <p:cNvPr id="1026" name="Picture 2" descr="http://cra.gov.co/apc-aa-files/36666164373034386433323930303464/lu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3657816" cy="242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963619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4932746"/>
            <a:ext cx="3500462" cy="192525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Control  Contable</a:t>
            </a:r>
            <a:endParaRPr lang="es-MX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785926"/>
            <a:ext cx="8503920" cy="3286148"/>
          </a:xfrm>
        </p:spPr>
        <p:txBody>
          <a:bodyPr>
            <a:normAutofit fontScale="92500"/>
          </a:bodyPr>
          <a:lstStyle/>
          <a:p>
            <a:r>
              <a:rPr lang="es-MX" b="1" dirty="0" smtClean="0"/>
              <a:t>Plan </a:t>
            </a:r>
            <a:r>
              <a:rPr lang="es-MX" b="1" dirty="0"/>
              <a:t>de </a:t>
            </a:r>
            <a:r>
              <a:rPr lang="es-MX" b="1" dirty="0" smtClean="0"/>
              <a:t>organización</a:t>
            </a:r>
          </a:p>
          <a:p>
            <a:pPr>
              <a:buNone/>
            </a:pPr>
            <a:endParaRPr lang="es-MX" b="1" dirty="0" smtClean="0"/>
          </a:p>
          <a:p>
            <a:r>
              <a:rPr lang="es-MX" b="1" dirty="0" smtClean="0"/>
              <a:t>Procedimientos </a:t>
            </a:r>
            <a:r>
              <a:rPr lang="es-MX" b="1" dirty="0"/>
              <a:t>relacionados principal </a:t>
            </a:r>
            <a:endParaRPr lang="es-MX" b="1" dirty="0" smtClean="0"/>
          </a:p>
          <a:p>
            <a:pPr>
              <a:buNone/>
            </a:pPr>
            <a:endParaRPr lang="es-MX" b="1" dirty="0" smtClean="0"/>
          </a:p>
          <a:p>
            <a:r>
              <a:rPr lang="es-MX" b="1" dirty="0" smtClean="0"/>
              <a:t>Para salvaguardia </a:t>
            </a:r>
            <a:r>
              <a:rPr lang="es-MX" b="1" dirty="0"/>
              <a:t>de los activos de la empresa </a:t>
            </a:r>
            <a:r>
              <a:rPr lang="es-MX" b="1" dirty="0" smtClean="0"/>
              <a:t> </a:t>
            </a:r>
          </a:p>
          <a:p>
            <a:pPr>
              <a:buNone/>
            </a:pPr>
            <a:endParaRPr lang="es-MX" b="1" dirty="0" smtClean="0"/>
          </a:p>
          <a:p>
            <a:r>
              <a:rPr lang="es-MX" b="1" dirty="0" smtClean="0"/>
              <a:t>La </a:t>
            </a:r>
            <a:r>
              <a:rPr lang="es-MX" b="1" dirty="0"/>
              <a:t>confiabilidad de los registros </a:t>
            </a:r>
            <a:r>
              <a:rPr lang="es-MX" b="1" dirty="0" smtClean="0"/>
              <a:t>financieros</a:t>
            </a:r>
            <a:r>
              <a:rPr lang="es-MX" b="1" dirty="0"/>
              <a:t>.  </a:t>
            </a:r>
            <a:endParaRPr lang="es-MX" b="1" dirty="0" smtClean="0"/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357166"/>
            <a:ext cx="8485090" cy="558948"/>
          </a:xfrm>
        </p:spPr>
        <p:txBody>
          <a:bodyPr>
            <a:normAutofit/>
          </a:bodyPr>
          <a:lstStyle/>
          <a:p>
            <a:r>
              <a:rPr lang="es-MX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Seguridad razonable de que: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s-MX" b="1" i="1" dirty="0" smtClean="0"/>
              <a:t>Las operaciones se ejecuten de acuerdo con la autorización general o específica de la administración.</a:t>
            </a:r>
          </a:p>
          <a:p>
            <a:pPr marL="514350" indent="-514350">
              <a:buFont typeface="+mj-lt"/>
              <a:buAutoNum type="alphaLcParenR"/>
            </a:pPr>
            <a:r>
              <a:rPr lang="es-MX" b="1" i="1" dirty="0" smtClean="0"/>
              <a:t>Se registren las operaciones como sean necesarias </a:t>
            </a:r>
          </a:p>
          <a:p>
            <a:pPr marL="514350" indent="-514350">
              <a:buFont typeface="+mj-lt"/>
              <a:buAutoNum type="alphaLcParenR"/>
            </a:pPr>
            <a:r>
              <a:rPr lang="es-MX" b="1" i="1" dirty="0" smtClean="0"/>
              <a:t>El acceso a los activos se permite solo de acuerdo con la autorización de la administración.</a:t>
            </a:r>
          </a:p>
          <a:p>
            <a:pPr marL="514350" indent="-514350">
              <a:buFont typeface="+mj-lt"/>
              <a:buAutoNum type="alphaLcParenR"/>
            </a:pPr>
            <a:r>
              <a:rPr lang="es-MX" b="1" i="1" dirty="0" smtClean="0"/>
              <a:t>Los activos registrados en la contabilidad se comparan a intervalos razonables con los activos existentes.</a:t>
            </a:r>
          </a:p>
          <a:p>
            <a:pPr marL="514350" indent="-514350">
              <a:buNone/>
            </a:pPr>
            <a:r>
              <a:rPr lang="es-MX" b="1" i="1" dirty="0" smtClean="0"/>
              <a:t>          </a:t>
            </a:r>
            <a:endParaRPr lang="es-MX" dirty="0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428604"/>
            <a:ext cx="8556528" cy="1200136"/>
          </a:xfrm>
        </p:spPr>
        <p:txBody>
          <a:bodyPr>
            <a:noAutofit/>
          </a:bodyPr>
          <a:lstStyle/>
          <a:p>
            <a:r>
              <a:rPr lang="es-MX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CONTROL INTERNO DE LA CUENTA DE CAJA</a:t>
            </a:r>
            <a:endParaRPr lang="es-MX" sz="4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000240"/>
            <a:ext cx="8503920" cy="3643338"/>
          </a:xfrm>
        </p:spPr>
        <p:txBody>
          <a:bodyPr/>
          <a:lstStyle/>
          <a:p>
            <a:r>
              <a:rPr lang="es-MX" dirty="0"/>
              <a:t>Es el plan de organización entre el sistema de contabilidad, funciones de empleos y procedimientos coordinados que tiene por objeto obtener información segura, salvaguardar el efectivo en caja </a:t>
            </a:r>
            <a:r>
              <a:rPr lang="es-MX" dirty="0" smtClean="0"/>
              <a:t>así </a:t>
            </a:r>
            <a:r>
              <a:rPr lang="es-MX" dirty="0"/>
              <a:t>como fomentar la eficiencia de operaciones y adición de la política administrativa de cualquier empresa.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64030221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71480"/>
            <a:ext cx="8043890" cy="939784"/>
          </a:xfrm>
        </p:spPr>
        <p:txBody>
          <a:bodyPr>
            <a:noAutofit/>
          </a:bodyPr>
          <a:lstStyle/>
          <a:p>
            <a:r>
              <a:rPr lang="es-MX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Principios de control interno de caja: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4374248"/>
          </a:xfrm>
        </p:spPr>
        <p:txBody>
          <a:bodyPr>
            <a:normAutofit/>
          </a:bodyPr>
          <a:lstStyle/>
          <a:p>
            <a:r>
              <a:rPr lang="es-MX" dirty="0"/>
              <a:t>- Separación de funciones de autorización, ejecución, custodia y registro de </a:t>
            </a:r>
            <a:r>
              <a:rPr lang="es-MX" dirty="0" smtClean="0"/>
              <a:t>caja.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	</a:t>
            </a:r>
          </a:p>
          <a:p>
            <a:r>
              <a:rPr lang="es-MX" dirty="0"/>
              <a:t>- En cada operación de caja </a:t>
            </a:r>
            <a:r>
              <a:rPr lang="es-MX" dirty="0" smtClean="0"/>
              <a:t>deben </a:t>
            </a:r>
            <a:r>
              <a:rPr lang="es-MX" dirty="0"/>
              <a:t>intervenir por lo menos dos personas.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- Ninguna persona que interviene en caja </a:t>
            </a:r>
            <a:r>
              <a:rPr lang="es-MX" dirty="0" smtClean="0"/>
              <a:t>debe </a:t>
            </a:r>
            <a:r>
              <a:rPr lang="es-MX" dirty="0"/>
              <a:t>de tener acceso a los registros contables que controle su actividad.</a:t>
            </a:r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69228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752" y="1527048"/>
            <a:ext cx="8413652" cy="2830646"/>
          </a:xfrm>
        </p:spPr>
        <p:txBody>
          <a:bodyPr/>
          <a:lstStyle/>
          <a:p>
            <a:r>
              <a:rPr lang="es-MX" dirty="0" smtClean="0"/>
              <a:t>- El trabajo de empleados de caja será de complemento no de revisión.</a:t>
            </a:r>
          </a:p>
          <a:p>
            <a:endParaRPr lang="es-MX" dirty="0" smtClean="0"/>
          </a:p>
          <a:p>
            <a:r>
              <a:rPr lang="es-MX" dirty="0" smtClean="0"/>
              <a:t>- La función de registro de operaciones de caja será exclusiva del departamento de contabilidad.</a:t>
            </a:r>
          </a:p>
        </p:txBody>
      </p:sp>
      <p:pic>
        <p:nvPicPr>
          <p:cNvPr id="5" name="4 Imagen" descr="or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4071942"/>
            <a:ext cx="2524126" cy="25241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47714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642918"/>
            <a:ext cx="8501122" cy="1428760"/>
          </a:xfrm>
        </p:spPr>
        <p:txBody>
          <a:bodyPr>
            <a:noAutofit/>
          </a:bodyPr>
          <a:lstStyle/>
          <a:p>
            <a:r>
              <a:rPr lang="es-MX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Objetivos del control interno de caja:</a:t>
            </a:r>
            <a:br>
              <a:rPr lang="es-MX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</a:br>
            <a:endParaRPr lang="es-MX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928802"/>
            <a:ext cx="8503920" cy="3116398"/>
          </a:xfrm>
        </p:spPr>
        <p:txBody>
          <a:bodyPr>
            <a:normAutofit/>
          </a:bodyPr>
          <a:lstStyle/>
          <a:p>
            <a:r>
              <a:rPr lang="es-MX" dirty="0"/>
              <a:t>- Evitar o prevenir fraudes de </a:t>
            </a:r>
            <a:r>
              <a:rPr lang="es-MX" dirty="0" smtClean="0"/>
              <a:t>caja.</a:t>
            </a:r>
          </a:p>
          <a:p>
            <a:endParaRPr lang="es-MX" dirty="0"/>
          </a:p>
          <a:p>
            <a:r>
              <a:rPr lang="es-MX" dirty="0" smtClean="0"/>
              <a:t>- </a:t>
            </a:r>
            <a:r>
              <a:rPr lang="es-MX" dirty="0"/>
              <a:t>Promover la eficiencia del personal de </a:t>
            </a:r>
            <a:r>
              <a:rPr lang="es-MX" dirty="0" smtClean="0"/>
              <a:t>caja.</a:t>
            </a:r>
            <a:endParaRPr lang="es-MX" dirty="0"/>
          </a:p>
          <a:p>
            <a:endParaRPr lang="es-MX" dirty="0"/>
          </a:p>
          <a:p>
            <a:r>
              <a:rPr lang="es-MX" dirty="0"/>
              <a:t>- Proteger y salvaguardar el efectivo en </a:t>
            </a:r>
            <a:r>
              <a:rPr lang="es-MX" dirty="0" smtClean="0"/>
              <a:t>caja.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224134260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- Descubrir malversaciones.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- Localizar errores de caja.</a:t>
            </a:r>
          </a:p>
          <a:p>
            <a:pPr marL="0" indent="0">
              <a:buNone/>
            </a:pPr>
            <a:r>
              <a:rPr lang="es-MX" dirty="0" smtClean="0"/>
              <a:t> </a:t>
            </a:r>
          </a:p>
          <a:p>
            <a:r>
              <a:rPr lang="es-MX" dirty="0" smtClean="0"/>
              <a:t>- Detectar desperdicios y filtraciones de caja.</a:t>
            </a:r>
          </a:p>
          <a:p>
            <a:pPr marL="0" indent="0">
              <a:buNone/>
            </a:pPr>
            <a:r>
              <a:rPr lang="es-MX" dirty="0" smtClean="0"/>
              <a:t> </a:t>
            </a:r>
          </a:p>
          <a:p>
            <a:r>
              <a:rPr lang="es-MX" dirty="0" smtClean="0"/>
              <a:t>- Obtener información administrativa contable oportuna de la cuenta de caja.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13578693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es-MX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Control para cada origen de entradas a caja </a:t>
            </a:r>
            <a:r>
              <a:rPr lang="es-MX" dirty="0" smtClean="0"/>
              <a:t>: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A) Cobros por ventas de contado directo.</a:t>
            </a:r>
          </a:p>
          <a:p>
            <a:r>
              <a:rPr lang="es-MX" dirty="0"/>
              <a:t>B) Cobros por ventas de contado C.O.D (cobro o devolver) en plaza.</a:t>
            </a:r>
          </a:p>
          <a:p>
            <a:r>
              <a:rPr lang="es-MX" dirty="0"/>
              <a:t>C) Cobros por ventas de contado C.O.D fuera de plaza.</a:t>
            </a:r>
          </a:p>
          <a:p>
            <a:r>
              <a:rPr lang="es-MX" dirty="0"/>
              <a:t>D) Cobros por ventas a crédito en plaza.</a:t>
            </a:r>
          </a:p>
          <a:p>
            <a:r>
              <a:rPr lang="es-MX" dirty="0"/>
              <a:t>E) Cobros por ventas a crédito fuera de plaza.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872097766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752" y="1857364"/>
            <a:ext cx="8503920" cy="4241684"/>
          </a:xfrm>
        </p:spPr>
        <p:txBody>
          <a:bodyPr/>
          <a:lstStyle/>
          <a:p>
            <a:r>
              <a:rPr lang="es-MX" dirty="0"/>
              <a:t>Cobros a empleados y </a:t>
            </a:r>
            <a:r>
              <a:rPr lang="es-MX" dirty="0" smtClean="0"/>
              <a:t>deudores.</a:t>
            </a:r>
          </a:p>
          <a:p>
            <a:r>
              <a:rPr lang="es-MX" dirty="0"/>
              <a:t>Entradas diversas a </a:t>
            </a:r>
            <a:r>
              <a:rPr lang="es-MX" dirty="0" smtClean="0"/>
              <a:t>caja.</a:t>
            </a:r>
          </a:p>
          <a:p>
            <a:r>
              <a:rPr lang="es-MX" dirty="0"/>
              <a:t>Creación de un fondo fijo de </a:t>
            </a:r>
            <a:r>
              <a:rPr lang="es-MX" dirty="0" smtClean="0"/>
              <a:t>caja.</a:t>
            </a:r>
          </a:p>
          <a:p>
            <a:r>
              <a:rPr lang="es-MX" dirty="0" smtClean="0"/>
              <a:t>Cortes y arqueos de caja periódicos y de sorpresa.</a:t>
            </a:r>
          </a:p>
          <a:p>
            <a:r>
              <a:rPr lang="es-MX" dirty="0" smtClean="0"/>
              <a:t>Afianzamiento del personal de caja.</a:t>
            </a:r>
          </a:p>
          <a:p>
            <a:pPr>
              <a:buNone/>
            </a:pPr>
            <a:endParaRPr lang="es-MX" dirty="0" smtClean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es-MX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Control </a:t>
            </a:r>
            <a:r>
              <a:rPr lang="es-MX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interno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5" name="4 Imagen" descr="http://t2.gstatic.com/images?q=tbn:ANd9GcQhtY7KNp5qOXefV6oPp50U7Z2tHG4x9IphBFj_AIVWVoCYnLO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714860"/>
            <a:ext cx="3000396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3158912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CONTROL INTERNO DE BANCOS</a:t>
            </a:r>
          </a:p>
        </p:txBody>
      </p:sp>
      <p:sp>
        <p:nvSpPr>
          <p:cNvPr id="4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Los principales aspectos del control interno relativos al manejo de </a:t>
            </a:r>
            <a:r>
              <a:rPr lang="es-MX" dirty="0" smtClean="0"/>
              <a:t>la cuenta de Bancos, </a:t>
            </a:r>
            <a:r>
              <a:rPr lang="es-MX" dirty="0"/>
              <a:t>cuyo cumplimiento deben vigilarse, son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r>
              <a:rPr lang="es-MX" b="1" dirty="0"/>
              <a:t>Separación de labores.</a:t>
            </a:r>
            <a:r>
              <a:rPr lang="es-MX" dirty="0"/>
              <a:t> Deben ser personas diferentes las que </a:t>
            </a:r>
            <a:r>
              <a:rPr lang="es-MX" dirty="0" smtClean="0"/>
              <a:t>expidan </a:t>
            </a:r>
            <a:r>
              <a:rPr lang="es-MX" dirty="0"/>
              <a:t>cheques, operen auxiliares y </a:t>
            </a:r>
            <a:r>
              <a:rPr lang="es-MX" dirty="0" smtClean="0"/>
              <a:t>registros </a:t>
            </a:r>
            <a:r>
              <a:rPr lang="es-MX" dirty="0"/>
              <a:t>y efectúen conciliaciones.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FIudW_--KDQ/UEZpckyrscI/AAAAAAAAAHQ/e0DRlEDKC9s/s1600/recurs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4932040" cy="364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 rot="19372115">
            <a:off x="2626697" y="2922096"/>
            <a:ext cx="623760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Elementos del </a:t>
            </a:r>
          </a:p>
          <a:p>
            <a:pPr algn="ctr"/>
            <a:r>
              <a:rPr lang="es-E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control interno</a:t>
            </a:r>
            <a:endParaRPr lang="es-E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59253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124" y="4500570"/>
            <a:ext cx="1428750" cy="173355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980729"/>
            <a:ext cx="8258204" cy="3234090"/>
          </a:xfrm>
        </p:spPr>
        <p:txBody>
          <a:bodyPr>
            <a:normAutofit/>
          </a:bodyPr>
          <a:lstStyle/>
          <a:p>
            <a:r>
              <a:rPr lang="es-MX" b="1" dirty="0"/>
              <a:t>Fianzas.</a:t>
            </a:r>
            <a:r>
              <a:rPr lang="es-MX" dirty="0"/>
              <a:t> El personal que maneja </a:t>
            </a:r>
            <a:r>
              <a:rPr lang="es-MX" dirty="0" smtClean="0"/>
              <a:t>las </a:t>
            </a:r>
            <a:r>
              <a:rPr lang="es-MX" dirty="0"/>
              <a:t>cuentas bancarias </a:t>
            </a:r>
            <a:r>
              <a:rPr lang="es-MX" dirty="0" smtClean="0"/>
              <a:t>debe </a:t>
            </a:r>
            <a:r>
              <a:rPr lang="es-MX" dirty="0"/>
              <a:t>estar </a:t>
            </a:r>
            <a:r>
              <a:rPr lang="es-MX" dirty="0" smtClean="0"/>
              <a:t>afianzado </a:t>
            </a:r>
            <a:r>
              <a:rPr lang="es-MX" dirty="0"/>
              <a:t>para garantizar posibles desfalcos por malos manejos</a:t>
            </a:r>
            <a:r>
              <a:rPr lang="es-MX" dirty="0" smtClean="0"/>
              <a:t>.</a:t>
            </a:r>
          </a:p>
          <a:p>
            <a:endParaRPr lang="es-MX" dirty="0" smtClean="0"/>
          </a:p>
          <a:p>
            <a:r>
              <a:rPr lang="es-MX" b="1" dirty="0"/>
              <a:t> Firmas mancomunadas.</a:t>
            </a:r>
            <a:r>
              <a:rPr lang="es-MX" dirty="0"/>
              <a:t> </a:t>
            </a:r>
            <a:r>
              <a:rPr lang="es-MX" dirty="0" smtClean="0"/>
              <a:t>Los </a:t>
            </a:r>
            <a:r>
              <a:rPr lang="es-MX" dirty="0"/>
              <a:t>cheques deberán expedirse siempre con dos firmas, definiendo -así se sugiere- una que invariablemente deberá ir.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64137294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es-MX" b="1" dirty="0"/>
              <a:t>Firmas autorizadas.</a:t>
            </a:r>
            <a:r>
              <a:rPr lang="es-MX" dirty="0"/>
              <a:t> Se deberá contar con un registro de firmas autorizadas para firmar cheques, así como la forma en que podrán ir mancomunadamente.</a:t>
            </a:r>
          </a:p>
          <a:p>
            <a:r>
              <a:rPr lang="es-MX" b="1" dirty="0" smtClean="0"/>
              <a:t>Conciliaciones </a:t>
            </a:r>
            <a:r>
              <a:rPr lang="es-MX" b="1" dirty="0"/>
              <a:t>bancarias.</a:t>
            </a:r>
            <a:r>
              <a:rPr lang="es-MX" dirty="0"/>
              <a:t> Las cuentas bancarias deberán conciliarse -invariablemente- cada mes y mantener debidamente depuradas las partidas en conciliación.</a:t>
            </a:r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3111242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Revisar que lo que este en la póliza, en el estado de cuenta y en el documento sea lo mismo.</a:t>
            </a:r>
          </a:p>
          <a:p>
            <a:pPr marL="0" indent="0">
              <a:buNone/>
            </a:pPr>
            <a:r>
              <a:rPr lang="es-MX" dirty="0" smtClean="0"/>
              <a:t> </a:t>
            </a:r>
          </a:p>
          <a:p>
            <a:r>
              <a:rPr lang="es-MX" dirty="0" smtClean="0"/>
              <a:t>Revisará los cheques no presentados al cobro durante un período excesivamente largo se investigue el motivo. Después de 30 días se cancelan los cheques. 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488" y="2786058"/>
            <a:ext cx="3412992" cy="500066"/>
          </a:xfrm>
        </p:spPr>
        <p:txBody>
          <a:bodyPr>
            <a:noAutofit/>
          </a:bodyPr>
          <a:lstStyle/>
          <a:p>
            <a:r>
              <a:rPr lang="es-MX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ELEMENTOS del control interno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714348" y="5072074"/>
            <a:ext cx="350046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200" dirty="0" smtClean="0">
                <a:solidFill>
                  <a:schemeClr val="tx1"/>
                </a:solidFill>
              </a:rPr>
              <a:t>Entrenamiento, Eficiencia y Moralidad del Personal</a:t>
            </a:r>
            <a:endParaRPr lang="es-MX" sz="2200" dirty="0">
              <a:solidFill>
                <a:schemeClr val="tx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072066" y="5072074"/>
            <a:ext cx="3429024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200" dirty="0" smtClean="0">
                <a:solidFill>
                  <a:schemeClr val="tx1"/>
                </a:solidFill>
              </a:rPr>
              <a:t>Sistemas de contabilidad</a:t>
            </a:r>
            <a:endParaRPr lang="es-MX" sz="2200" dirty="0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6429388" y="3000372"/>
            <a:ext cx="2500330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200" dirty="0" smtClean="0">
                <a:solidFill>
                  <a:schemeClr val="tx1"/>
                </a:solidFill>
              </a:rPr>
              <a:t>Catálogo de Cuentas</a:t>
            </a:r>
            <a:endParaRPr lang="es-MX" sz="2200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28596" y="357166"/>
            <a:ext cx="2357454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200" dirty="0" smtClean="0">
                <a:solidFill>
                  <a:schemeClr val="tx1"/>
                </a:solidFill>
              </a:rPr>
              <a:t>Estados Financieros </a:t>
            </a:r>
            <a:endParaRPr lang="es-MX" sz="2200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929322" y="285728"/>
            <a:ext cx="2500330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200" dirty="0" smtClean="0">
                <a:solidFill>
                  <a:schemeClr val="tx1"/>
                </a:solidFill>
              </a:rPr>
              <a:t>Organización</a:t>
            </a:r>
          </a:p>
        </p:txBody>
      </p:sp>
      <p:cxnSp>
        <p:nvCxnSpPr>
          <p:cNvPr id="10" name="9 Conector angular"/>
          <p:cNvCxnSpPr/>
          <p:nvPr/>
        </p:nvCxnSpPr>
        <p:spPr>
          <a:xfrm flipH="1">
            <a:off x="2786050" y="3143248"/>
            <a:ext cx="642942" cy="642942"/>
          </a:xfrm>
          <a:prstGeom prst="bentConnector3">
            <a:avLst>
              <a:gd name="adj1" fmla="val -688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angular"/>
          <p:cNvCxnSpPr/>
          <p:nvPr/>
        </p:nvCxnSpPr>
        <p:spPr>
          <a:xfrm rot="16200000" flipH="1">
            <a:off x="5643570" y="3214686"/>
            <a:ext cx="642942" cy="642942"/>
          </a:xfrm>
          <a:prstGeom prst="bentConnector3">
            <a:avLst>
              <a:gd name="adj1" fmla="val 10032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rot="5400000">
            <a:off x="3411531" y="3875091"/>
            <a:ext cx="677867" cy="642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10800000">
            <a:off x="3428992" y="1285860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V="1">
            <a:off x="5000628" y="1285860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26 Imagen" descr="caj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8" y="5701393"/>
            <a:ext cx="1214446" cy="1156607"/>
          </a:xfrm>
          <a:prstGeom prst="rect">
            <a:avLst/>
          </a:prstGeom>
        </p:spPr>
      </p:pic>
      <p:pic>
        <p:nvPicPr>
          <p:cNvPr id="28" name="27 Imagen" descr="ca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786454"/>
            <a:ext cx="1704732" cy="1071546"/>
          </a:xfrm>
          <a:prstGeom prst="rect">
            <a:avLst/>
          </a:prstGeom>
        </p:spPr>
      </p:pic>
      <p:sp>
        <p:nvSpPr>
          <p:cNvPr id="15" name="14 Rectángulo redondeado"/>
          <p:cNvSpPr/>
          <p:nvPr/>
        </p:nvSpPr>
        <p:spPr>
          <a:xfrm>
            <a:off x="285720" y="2857496"/>
            <a:ext cx="2357454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200" dirty="0" smtClean="0">
                <a:solidFill>
                  <a:schemeClr val="tx1"/>
                </a:solidFill>
              </a:rPr>
              <a:t>Supervisión y Vigilancia </a:t>
            </a:r>
            <a:endParaRPr lang="es-MX" sz="2200" dirty="0">
              <a:solidFill>
                <a:schemeClr val="tx1"/>
              </a:solidFill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 rot="16200000" flipH="1">
            <a:off x="4822033" y="3893347"/>
            <a:ext cx="704062" cy="632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9552" y="764704"/>
            <a:ext cx="770485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PRINCIPIOS </a:t>
            </a:r>
          </a:p>
          <a:p>
            <a:pPr algn="ctr"/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DEL CONTROL</a:t>
            </a:r>
          </a:p>
          <a:p>
            <a:pPr algn="ctr"/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INTERNO </a:t>
            </a:r>
            <a:endParaRPr lang="es-E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3071810"/>
            <a:ext cx="3094502" cy="280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360282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230300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Se deben establecer por escrito </a:t>
            </a:r>
            <a:r>
              <a:rPr lang="es-MX" dirty="0" smtClean="0"/>
              <a:t>las responsabilidades </a:t>
            </a:r>
            <a:r>
              <a:rPr lang="es-MX" dirty="0"/>
              <a:t>de cada cargo y hacerlas conocer a los interesados. </a:t>
            </a:r>
            <a:r>
              <a:rPr lang="es-MX" dirty="0" smtClean="0"/>
              <a:t>Por ejemplo</a:t>
            </a:r>
            <a:r>
              <a:rPr lang="es-MX" dirty="0"/>
              <a:t>: la responsabilidad de autorizar los pagos recaerá en una sola persona</a:t>
            </a:r>
            <a:r>
              <a:rPr lang="es-MX" dirty="0" smtClean="0"/>
              <a:t>, quien </a:t>
            </a:r>
            <a:r>
              <a:rPr lang="es-MX" dirty="0"/>
              <a:t>tenga conocimiento de ella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599702" y="548681"/>
            <a:ext cx="575837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Responsabilidad</a:t>
            </a:r>
          </a:p>
          <a:p>
            <a:pPr algn="ctr"/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delimitada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7031" y="3482986"/>
            <a:ext cx="3960440" cy="265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929707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965" y="2924944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Debe existir </a:t>
            </a:r>
            <a:r>
              <a:rPr lang="es-MX" dirty="0" smtClean="0"/>
              <a:t>una adecuada </a:t>
            </a:r>
            <a:r>
              <a:rPr lang="es-MX" dirty="0"/>
              <a:t>segregación de funciones y deberes, de modo que una sola </a:t>
            </a:r>
            <a:r>
              <a:rPr lang="es-MX" dirty="0" smtClean="0"/>
              <a:t>persona no </a:t>
            </a:r>
            <a:r>
              <a:rPr lang="es-MX" dirty="0"/>
              <a:t>controle todo el proceso de una operación. Por ejemplo: el cajero no </a:t>
            </a:r>
            <a:r>
              <a:rPr lang="es-MX" dirty="0" smtClean="0"/>
              <a:t>debe ser </a:t>
            </a:r>
            <a:r>
              <a:rPr lang="es-MX" dirty="0"/>
              <a:t>correntista, ni tenedor de libros, que son funciones incompatibles y </a:t>
            </a:r>
            <a:r>
              <a:rPr lang="es-MX" dirty="0" smtClean="0"/>
              <a:t>deben ser </a:t>
            </a:r>
            <a:r>
              <a:rPr lang="es-MX" dirty="0"/>
              <a:t>desempeñadas por distintas personas.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210649" y="260648"/>
            <a:ext cx="66474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Separación </a:t>
            </a:r>
          </a:p>
          <a:p>
            <a:pPr algn="ctr"/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 funciones de </a:t>
            </a:r>
          </a:p>
          <a:p>
            <a:pPr algn="ctr"/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carácter incompatible</a:t>
            </a:r>
            <a:endParaRPr lang="es-E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3056"/>
            <a:ext cx="296449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52287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2136339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Se debe seleccionar y capacitar adecuadamente a los empleados, para aumentar la eficiencia y economía en sus labores. Por ejemplo: el cargo de contador debe ser desempeñado por una persona que posea título profesional y la experiencia correspondiente a su nivel de responsabilidad.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0" y="928670"/>
            <a:ext cx="9127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Servidores hábiles y </a:t>
            </a:r>
            <a:r>
              <a:rPr lang="es-MX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capacitados</a:t>
            </a:r>
            <a:endParaRPr lang="es-MX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1698" y="3345816"/>
            <a:ext cx="3022550" cy="314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90272287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2136339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 </a:t>
            </a:r>
          </a:p>
          <a:p>
            <a:r>
              <a:rPr lang="es-MX" dirty="0"/>
              <a:t>Consiste en la </a:t>
            </a:r>
            <a:r>
              <a:rPr lang="es-MX" dirty="0" smtClean="0"/>
              <a:t>verificación periódica </a:t>
            </a:r>
            <a:r>
              <a:rPr lang="es-MX" dirty="0"/>
              <a:t>y sorpresiva de las operaciones; deben aplicarse para asegurar </a:t>
            </a:r>
            <a:r>
              <a:rPr lang="es-MX" dirty="0" smtClean="0"/>
              <a:t>la corrección </a:t>
            </a:r>
            <a:r>
              <a:rPr lang="es-MX" dirty="0"/>
              <a:t>en las operaciones. Por ejemplo: comparar con otra persona el </a:t>
            </a:r>
            <a:r>
              <a:rPr lang="es-MX" dirty="0" smtClean="0"/>
              <a:t>total cobrado </a:t>
            </a:r>
            <a:r>
              <a:rPr lang="es-MX" dirty="0"/>
              <a:t>diario con el total depositado en bancos.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95536" y="404664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Aplicación de pruebas continuas de exactitud</a:t>
            </a:r>
            <a:endParaRPr lang="es-MX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3988" y="3861048"/>
            <a:ext cx="423931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295693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1734</TotalTime>
  <Words>663</Words>
  <Application>Microsoft Office PowerPoint</Application>
  <PresentationFormat>Presentación en pantalla (4:3)</PresentationFormat>
  <Paragraphs>143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Civil</vt:lpstr>
      <vt:lpstr>CONTROL  INTERNO:  EFECTIVO</vt:lpstr>
      <vt:lpstr>Diapositiva 2</vt:lpstr>
      <vt:lpstr>Diapositiva 3</vt:lpstr>
      <vt:lpstr>ELEMENTOS del control interno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OBJETIVOS DEL CONTROL INTERNO</vt:lpstr>
      <vt:lpstr>Diapositiva 16</vt:lpstr>
      <vt:lpstr>Diapositiva 17</vt:lpstr>
      <vt:lpstr>Diapositiva 18</vt:lpstr>
      <vt:lpstr>Control  Administrativo</vt:lpstr>
      <vt:lpstr>Control  Contable</vt:lpstr>
      <vt:lpstr>Seguridad razonable de que:</vt:lpstr>
      <vt:lpstr>CONTROL INTERNO DE LA CUENTA DE CAJA</vt:lpstr>
      <vt:lpstr>Principios de control interno de caja:</vt:lpstr>
      <vt:lpstr>Diapositiva 24</vt:lpstr>
      <vt:lpstr>Objetivos del control interno de caja: </vt:lpstr>
      <vt:lpstr>Diapositiva 26</vt:lpstr>
      <vt:lpstr>Control para cada origen de entradas a caja : </vt:lpstr>
      <vt:lpstr>Control interno </vt:lpstr>
      <vt:lpstr>CONTROL INTERNO DE BANCOS</vt:lpstr>
      <vt:lpstr>Diapositiva 30</vt:lpstr>
      <vt:lpstr>Diapositiva 31</vt:lpstr>
      <vt:lpstr>Diapositiva 32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 INTERNO : EFECTIVO</dc:title>
  <dc:creator>Maribel</dc:creator>
  <cp:lastModifiedBy>Maribel</cp:lastModifiedBy>
  <cp:revision>9</cp:revision>
  <dcterms:created xsi:type="dcterms:W3CDTF">2013-03-02T04:11:08Z</dcterms:created>
  <dcterms:modified xsi:type="dcterms:W3CDTF">2013-03-04T16:04:34Z</dcterms:modified>
</cp:coreProperties>
</file>