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329" r:id="rId3"/>
    <p:sldId id="260" r:id="rId4"/>
    <p:sldId id="261" r:id="rId5"/>
    <p:sldId id="330" r:id="rId6"/>
    <p:sldId id="262" r:id="rId7"/>
    <p:sldId id="328" r:id="rId8"/>
    <p:sldId id="312" r:id="rId9"/>
    <p:sldId id="313" r:id="rId10"/>
    <p:sldId id="316" r:id="rId11"/>
    <p:sldId id="317" r:id="rId12"/>
    <p:sldId id="318" r:id="rId13"/>
    <p:sldId id="319" r:id="rId14"/>
    <p:sldId id="331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1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66165" autoAdjust="0"/>
  </p:normalViewPr>
  <p:slideViewPr>
    <p:cSldViewPr snapToGrid="0">
      <p:cViewPr varScale="1">
        <p:scale>
          <a:sx n="90" d="100"/>
          <a:sy n="90" d="100"/>
        </p:scale>
        <p:origin x="84" y="2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Meneses" userId="b38ea2ce59453753" providerId="LiveId" clId="{6083BE48-4790-4023-8DE8-592618EEC8A0}"/>
    <pc:docChg chg="undo custSel addSld delSld modSld">
      <pc:chgData name="Erika Meneses" userId="b38ea2ce59453753" providerId="LiveId" clId="{6083BE48-4790-4023-8DE8-592618EEC8A0}" dt="2017-10-09T17:18:05.381" v="46" actId="6549"/>
      <pc:docMkLst>
        <pc:docMk/>
      </pc:docMkLst>
      <pc:sldChg chg="modSp">
        <pc:chgData name="Erika Meneses" userId="b38ea2ce59453753" providerId="LiveId" clId="{6083BE48-4790-4023-8DE8-592618EEC8A0}" dt="2017-10-09T17:13:47.528" v="6" actId="20577"/>
        <pc:sldMkLst>
          <pc:docMk/>
          <pc:sldMk cId="2264066636" sldId="259"/>
        </pc:sldMkLst>
        <pc:spChg chg="mod">
          <ac:chgData name="Erika Meneses" userId="b38ea2ce59453753" providerId="LiveId" clId="{6083BE48-4790-4023-8DE8-592618EEC8A0}" dt="2017-10-09T17:13:47.528" v="6" actId="20577"/>
          <ac:spMkLst>
            <pc:docMk/>
            <pc:sldMk cId="2264066636" sldId="259"/>
            <ac:spMk id="2" creationId="{00000000-0000-0000-0000-000000000000}"/>
          </ac:spMkLst>
        </pc:spChg>
      </pc:sldChg>
      <pc:sldChg chg="del">
        <pc:chgData name="Erika Meneses" userId="b38ea2ce59453753" providerId="LiveId" clId="{6083BE48-4790-4023-8DE8-592618EEC8A0}" dt="2017-10-09T17:11:38.415" v="3" actId="2696"/>
        <pc:sldMkLst>
          <pc:docMk/>
          <pc:sldMk cId="3673547258" sldId="263"/>
        </pc:sldMkLst>
      </pc:sldChg>
      <pc:sldChg chg="modTransition">
        <pc:chgData name="Erika Meneses" userId="b38ea2ce59453753" providerId="LiveId" clId="{6083BE48-4790-4023-8DE8-592618EEC8A0}" dt="2017-10-09T17:12:24.076" v="4"/>
        <pc:sldMkLst>
          <pc:docMk/>
          <pc:sldMk cId="3576103222" sldId="280"/>
        </pc:sldMkLst>
      </pc:sldChg>
      <pc:sldChg chg="add del">
        <pc:chgData name="Erika Meneses" userId="b38ea2ce59453753" providerId="LiveId" clId="{6083BE48-4790-4023-8DE8-592618EEC8A0}" dt="2017-10-09T17:11:31.588" v="2" actId="2696"/>
        <pc:sldMkLst>
          <pc:docMk/>
          <pc:sldMk cId="1963132281" sldId="281"/>
        </pc:sldMkLst>
      </pc:sldChg>
      <pc:sldChg chg="modSp">
        <pc:chgData name="Erika Meneses" userId="b38ea2ce59453753" providerId="LiveId" clId="{6083BE48-4790-4023-8DE8-592618EEC8A0}" dt="2017-10-09T17:13:50.515" v="7" actId="20577"/>
        <pc:sldMkLst>
          <pc:docMk/>
          <pc:sldMk cId="344648964" sldId="286"/>
        </pc:sldMkLst>
        <pc:spChg chg="mod">
          <ac:chgData name="Erika Meneses" userId="b38ea2ce59453753" providerId="LiveId" clId="{6083BE48-4790-4023-8DE8-592618EEC8A0}" dt="2017-10-09T17:13:50.515" v="7" actId="20577"/>
          <ac:spMkLst>
            <pc:docMk/>
            <pc:sldMk cId="344648964" sldId="286"/>
            <ac:spMk id="2" creationId="{00000000-0000-0000-0000-000000000000}"/>
          </ac:spMkLst>
        </pc:spChg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1931257816" sldId="294"/>
        </pc:sldMkLst>
      </pc:sldChg>
      <pc:sldChg chg="del">
        <pc:chgData name="Erika Meneses" userId="b38ea2ce59453753" providerId="LiveId" clId="{6083BE48-4790-4023-8DE8-592618EEC8A0}" dt="2017-10-09T17:10:58.053" v="0" actId="2696"/>
        <pc:sldMkLst>
          <pc:docMk/>
          <pc:sldMk cId="3978556512" sldId="294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1954328614" sldId="295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704524945" sldId="296"/>
        </pc:sldMkLst>
      </pc:sldChg>
      <pc:sldChg chg="modSp add">
        <pc:chgData name="Erika Meneses" userId="b38ea2ce59453753" providerId="LiveId" clId="{6083BE48-4790-4023-8DE8-592618EEC8A0}" dt="2017-10-09T17:18:05.381" v="46" actId="6549"/>
        <pc:sldMkLst>
          <pc:docMk/>
          <pc:sldMk cId="1559124061" sldId="297"/>
        </pc:sldMkLst>
        <pc:spChg chg="mod">
          <ac:chgData name="Erika Meneses" userId="b38ea2ce59453753" providerId="LiveId" clId="{6083BE48-4790-4023-8DE8-592618EEC8A0}" dt="2017-10-09T17:18:05.381" v="46" actId="6549"/>
          <ac:spMkLst>
            <pc:docMk/>
            <pc:sldMk cId="1559124061" sldId="297"/>
            <ac:spMk id="2" creationId="{00000000-0000-0000-0000-000000000000}"/>
          </ac:spMkLst>
        </pc:spChg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2159533432" sldId="298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387365256" sldId="299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794858127" sldId="300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3296970756" sldId="301"/>
        </pc:sldMkLst>
      </pc:sldChg>
      <pc:sldChg chg="add">
        <pc:chgData name="Erika Meneses" userId="b38ea2ce59453753" providerId="LiveId" clId="{6083BE48-4790-4023-8DE8-592618EEC8A0}" dt="2017-10-09T17:13:22.377" v="5"/>
        <pc:sldMkLst>
          <pc:docMk/>
          <pc:sldMk cId="3546035325" sldId="302"/>
        </pc:sldMkLst>
      </pc:sldChg>
      <pc:sldChg chg="modSp add">
        <pc:chgData name="Erika Meneses" userId="b38ea2ce59453753" providerId="LiveId" clId="{6083BE48-4790-4023-8DE8-592618EEC8A0}" dt="2017-10-09T17:17:52.068" v="45" actId="6549"/>
        <pc:sldMkLst>
          <pc:docMk/>
          <pc:sldMk cId="4147030093" sldId="303"/>
        </pc:sldMkLst>
        <pc:spChg chg="mod">
          <ac:chgData name="Erika Meneses" userId="b38ea2ce59453753" providerId="LiveId" clId="{6083BE48-4790-4023-8DE8-592618EEC8A0}" dt="2017-10-09T17:17:52.068" v="45" actId="6549"/>
          <ac:spMkLst>
            <pc:docMk/>
            <pc:sldMk cId="4147030093" sldId="303"/>
            <ac:spMk id="2" creationId="{00000000-0000-0000-0000-000000000000}"/>
          </ac:spMkLst>
        </pc:spChg>
      </pc:sldChg>
      <pc:sldChg chg="modSp add">
        <pc:chgData name="Erika Meneses" userId="b38ea2ce59453753" providerId="LiveId" clId="{6083BE48-4790-4023-8DE8-592618EEC8A0}" dt="2017-10-09T17:17:48.858" v="44" actId="6549"/>
        <pc:sldMkLst>
          <pc:docMk/>
          <pc:sldMk cId="1975143299" sldId="304"/>
        </pc:sldMkLst>
        <pc:spChg chg="mod">
          <ac:chgData name="Erika Meneses" userId="b38ea2ce59453753" providerId="LiveId" clId="{6083BE48-4790-4023-8DE8-592618EEC8A0}" dt="2017-10-09T17:17:48.858" v="44" actId="6549"/>
          <ac:spMkLst>
            <pc:docMk/>
            <pc:sldMk cId="1975143299" sldId="304"/>
            <ac:spMk id="2" creationId="{00000000-0000-0000-0000-000000000000}"/>
          </ac:spMkLst>
        </pc:spChg>
        <pc:spChg chg="mod">
          <ac:chgData name="Erika Meneses" userId="b38ea2ce59453753" providerId="LiveId" clId="{6083BE48-4790-4023-8DE8-592618EEC8A0}" dt="2017-10-09T17:15:55.906" v="32" actId="20577"/>
          <ac:spMkLst>
            <pc:docMk/>
            <pc:sldMk cId="1975143299" sldId="304"/>
            <ac:spMk id="3" creationId="{00000000-0000-0000-0000-000000000000}"/>
          </ac:spMkLst>
        </pc:spChg>
      </pc:sldChg>
      <pc:sldChg chg="modSp add">
        <pc:chgData name="Erika Meneses" userId="b38ea2ce59453753" providerId="LiveId" clId="{6083BE48-4790-4023-8DE8-592618EEC8A0}" dt="2017-10-09T17:17:46.325" v="43" actId="6549"/>
        <pc:sldMkLst>
          <pc:docMk/>
          <pc:sldMk cId="1096920387" sldId="305"/>
        </pc:sldMkLst>
        <pc:spChg chg="mod">
          <ac:chgData name="Erika Meneses" userId="b38ea2ce59453753" providerId="LiveId" clId="{6083BE48-4790-4023-8DE8-592618EEC8A0}" dt="2017-10-09T17:17:46.325" v="43" actId="6549"/>
          <ac:spMkLst>
            <pc:docMk/>
            <pc:sldMk cId="1096920387" sldId="305"/>
            <ac:spMk id="2" creationId="{00000000-0000-0000-0000-000000000000}"/>
          </ac:spMkLst>
        </pc:spChg>
        <pc:spChg chg="mod">
          <ac:chgData name="Erika Meneses" userId="b38ea2ce59453753" providerId="LiveId" clId="{6083BE48-4790-4023-8DE8-592618EEC8A0}" dt="2017-10-09T17:16:38.836" v="37" actId="403"/>
          <ac:spMkLst>
            <pc:docMk/>
            <pc:sldMk cId="1096920387" sldId="305"/>
            <ac:spMk id="3" creationId="{00000000-0000-0000-0000-000000000000}"/>
          </ac:spMkLst>
        </pc:spChg>
      </pc:sldChg>
      <pc:sldChg chg="add del">
        <pc:chgData name="Erika Meneses" userId="b38ea2ce59453753" providerId="LiveId" clId="{6083BE48-4790-4023-8DE8-592618EEC8A0}" dt="2017-10-09T17:16:46.576" v="38" actId="2696"/>
        <pc:sldMkLst>
          <pc:docMk/>
          <pc:sldMk cId="3001712970" sldId="306"/>
        </pc:sldMkLst>
      </pc:sldChg>
      <pc:sldChg chg="add del">
        <pc:chgData name="Erika Meneses" userId="b38ea2ce59453753" providerId="LiveId" clId="{6083BE48-4790-4023-8DE8-592618EEC8A0}" dt="2017-10-09T17:16:52.891" v="39" actId="2696"/>
        <pc:sldMkLst>
          <pc:docMk/>
          <pc:sldMk cId="3699445548" sldId="307"/>
        </pc:sldMkLst>
      </pc:sldChg>
      <pc:sldChg chg="add del">
        <pc:chgData name="Erika Meneses" userId="b38ea2ce59453753" providerId="LiveId" clId="{6083BE48-4790-4023-8DE8-592618EEC8A0}" dt="2017-10-09T17:16:57.936" v="40" actId="2696"/>
        <pc:sldMkLst>
          <pc:docMk/>
          <pc:sldMk cId="616286579" sldId="308"/>
        </pc:sldMkLst>
      </pc:sldChg>
      <pc:sldChg chg="add del">
        <pc:chgData name="Erika Meneses" userId="b38ea2ce59453753" providerId="LiveId" clId="{6083BE48-4790-4023-8DE8-592618EEC8A0}" dt="2017-10-09T17:17:03.658" v="41" actId="2696"/>
        <pc:sldMkLst>
          <pc:docMk/>
          <pc:sldMk cId="1713477357" sldId="309"/>
        </pc:sldMkLst>
      </pc:sldChg>
      <pc:sldChg chg="modSp add">
        <pc:chgData name="Erika Meneses" userId="b38ea2ce59453753" providerId="LiveId" clId="{6083BE48-4790-4023-8DE8-592618EEC8A0}" dt="2017-10-09T17:14:31.494" v="9"/>
        <pc:sldMkLst>
          <pc:docMk/>
          <pc:sldMk cId="1892699609" sldId="310"/>
        </pc:sldMkLst>
        <pc:spChg chg="mod">
          <ac:chgData name="Erika Meneses" userId="b38ea2ce59453753" providerId="LiveId" clId="{6083BE48-4790-4023-8DE8-592618EEC8A0}" dt="2017-10-09T17:14:31.494" v="9"/>
          <ac:spMkLst>
            <pc:docMk/>
            <pc:sldMk cId="1892699609" sldId="310"/>
            <ac:spMk id="3" creationId="{00000000-0000-0000-0000-000000000000}"/>
          </ac:spMkLst>
        </pc:spChg>
      </pc:sldChg>
      <pc:sldChg chg="add">
        <pc:chgData name="Erika Meneses" userId="b38ea2ce59453753" providerId="LiveId" clId="{6083BE48-4790-4023-8DE8-592618EEC8A0}" dt="2017-10-09T17:17:38.586" v="42"/>
        <pc:sldMkLst>
          <pc:docMk/>
          <pc:sldMk cId="3629435655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C3AB3-1EDB-4E37-A5C0-060AB37D856D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800-9B67-4239-8F51-BB1EFEBE7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4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 sistema de administración de base de datos distribuida debe realizar todas las funciones de un sistema de administración de base de datos centralizado, y manejar todas las funciones necesarias impuestas por la distribución de los datos y procesamiento. Y debe realizar estas funciones adicionales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transparentemente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el usuario. Las funciones transparentes de acceso a los datos del sistema de administración de base de datos distribuida se ilustran en la figura 1.</a:t>
            </a:r>
            <a:endParaRPr lang="es-MX" dirty="0"/>
          </a:p>
          <a:p>
            <a:endParaRPr lang="es-MX" dirty="0"/>
          </a:p>
          <a:p>
            <a:br>
              <a:rPr lang="es-MX" dirty="0"/>
            </a:b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base de datos lógica mostrada en la figura 1 se compone de dos fragmentos, A1 y A2, localizados en los sitios 1 y 2, respectivamente. Maria puede consultar la base de datos como si fuera local, y también Tomás. Ambos usuarios "ven" sólo una base de datos lógica y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tienen que saber los nombres de los fragmentos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De hecho, los usuarios ni siquiera necesitan saber que la base de datos esta dividida en dos fragmentos distintos,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 necesitan saber la ubicación de éstos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070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208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514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968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834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have</a:t>
            </a:r>
            <a:r>
              <a:rPr lang="es-ES" sz="1200" b="0" i="0" u="none" strike="noStrike" baseline="0" dirty="0"/>
              <a:t> a web of </a:t>
            </a:r>
            <a:r>
              <a:rPr lang="es-ES" sz="1200" b="0" i="0" u="none" strike="noStrike" baseline="0" dirty="0" err="1"/>
              <a:t>information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whose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nodes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very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small</a:t>
            </a:r>
            <a:r>
              <a:rPr lang="es-ES" sz="1200" b="0" i="0" u="none" strike="noStrike" baseline="0" dirty="0"/>
              <a:t> (</a:t>
            </a:r>
            <a:r>
              <a:rPr lang="es-ES" sz="1200" b="0" i="0" u="none" strike="noStrike" baseline="0" dirty="0" err="1"/>
              <a:t>nothing</a:t>
            </a:r>
            <a:r>
              <a:rPr lang="es-ES" sz="1200" b="0" i="0" u="none" strike="noStrike" baseline="0" dirty="0"/>
              <a:t> more </a:t>
            </a:r>
            <a:r>
              <a:rPr lang="es-ES" sz="1200" b="0" i="0" u="none" strike="noStrike" baseline="0" dirty="0" err="1"/>
              <a:t>than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name</a:t>
            </a:r>
            <a:r>
              <a:rPr lang="es-ES" sz="1200" b="0" i="0" u="none" strike="noStrike" baseline="0" dirty="0"/>
              <a:t>) </a:t>
            </a:r>
            <a:r>
              <a:rPr lang="es-ES" sz="1200" b="0" i="0" u="none" strike="noStrike" baseline="0" dirty="0" err="1"/>
              <a:t>but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there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is</a:t>
            </a:r>
            <a:r>
              <a:rPr lang="es-ES" sz="1200" b="0" i="0" u="none" strike="noStrike" baseline="0" dirty="0"/>
              <a:t> a </a:t>
            </a:r>
            <a:r>
              <a:rPr lang="es-ES" sz="1200" b="0" i="0" u="none" strike="noStrike" baseline="0" dirty="0" err="1"/>
              <a:t>rich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 of </a:t>
            </a:r>
            <a:r>
              <a:rPr lang="es-ES" sz="1200" b="0" i="0" u="none" strike="noStrike" baseline="0" dirty="0" err="1"/>
              <a:t>interconnections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between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them</a:t>
            </a:r>
            <a:r>
              <a:rPr lang="es-ES" sz="1200" b="0" i="0" u="none" strike="noStrike" baseline="0" dirty="0"/>
              <a:t>. </a:t>
            </a:r>
            <a:r>
              <a:rPr lang="es-ES" sz="1200" b="0" i="0" u="none" strike="noStrike" baseline="0" dirty="0" err="1"/>
              <a:t>With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this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, </a:t>
            </a:r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can </a:t>
            </a:r>
            <a:r>
              <a:rPr lang="es-ES" sz="1200" b="0" i="0" u="none" strike="noStrike" baseline="0" dirty="0" err="1"/>
              <a:t>ask</a:t>
            </a:r>
            <a:endParaRPr lang="es-ES" sz="1200" b="0" i="0" u="none" strike="noStrike" baseline="0" dirty="0"/>
          </a:p>
          <a:p>
            <a:r>
              <a:rPr lang="es-ES" sz="1200" b="0" i="0" u="none" strike="noStrike" baseline="0" dirty="0" err="1"/>
              <a:t>questions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such</a:t>
            </a:r>
            <a:r>
              <a:rPr lang="es-ES" sz="1200" b="0" i="0" u="none" strike="noStrike" baseline="0" dirty="0"/>
              <a:t> as “</a:t>
            </a:r>
            <a:r>
              <a:rPr lang="es-ES" sz="1200" b="0" i="0" u="none" strike="noStrike" baseline="0" dirty="0" err="1"/>
              <a:t>find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books</a:t>
            </a:r>
            <a:r>
              <a:rPr lang="es-ES" sz="1200" b="0" i="0" u="none" strike="noStrike" baseline="0" dirty="0"/>
              <a:t> in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Databases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category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that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written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someone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whom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friend</a:t>
            </a:r>
            <a:r>
              <a:rPr lang="es-ES" sz="1200" b="0" i="0" u="none" strike="noStrike" baseline="0" dirty="0"/>
              <a:t> of mine </a:t>
            </a:r>
            <a:r>
              <a:rPr lang="es-ES" sz="1200" b="0" i="0" u="none" strike="noStrike" baseline="0" dirty="0" err="1"/>
              <a:t>likes</a:t>
            </a:r>
            <a:r>
              <a:rPr lang="es-ES" sz="1200" b="0" i="0" u="none" strike="noStrike" baseline="0" dirty="0"/>
              <a:t>.”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76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have</a:t>
            </a:r>
            <a:r>
              <a:rPr lang="es-ES" sz="1200" b="0" i="0" u="none" strike="noStrike" baseline="0" dirty="0"/>
              <a:t> a web of </a:t>
            </a:r>
            <a:r>
              <a:rPr lang="es-ES" sz="1200" b="0" i="0" u="none" strike="noStrike" baseline="0" dirty="0" err="1"/>
              <a:t>information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whose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nodes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very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small</a:t>
            </a:r>
            <a:r>
              <a:rPr lang="es-ES" sz="1200" b="0" i="0" u="none" strike="noStrike" baseline="0" dirty="0"/>
              <a:t> (</a:t>
            </a:r>
            <a:r>
              <a:rPr lang="es-ES" sz="1200" b="0" i="0" u="none" strike="noStrike" baseline="0" dirty="0" err="1"/>
              <a:t>nothing</a:t>
            </a:r>
            <a:r>
              <a:rPr lang="es-ES" sz="1200" b="0" i="0" u="none" strike="noStrike" baseline="0" dirty="0"/>
              <a:t> more </a:t>
            </a:r>
            <a:r>
              <a:rPr lang="es-ES" sz="1200" b="0" i="0" u="none" strike="noStrike" baseline="0" dirty="0" err="1"/>
              <a:t>than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name</a:t>
            </a:r>
            <a:r>
              <a:rPr lang="es-ES" sz="1200" b="0" i="0" u="none" strike="noStrike" baseline="0" dirty="0"/>
              <a:t>) </a:t>
            </a:r>
            <a:r>
              <a:rPr lang="es-ES" sz="1200" b="0" i="0" u="none" strike="noStrike" baseline="0" dirty="0" err="1"/>
              <a:t>but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there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is</a:t>
            </a:r>
            <a:r>
              <a:rPr lang="es-ES" sz="1200" b="0" i="0" u="none" strike="noStrike" baseline="0" dirty="0"/>
              <a:t> a </a:t>
            </a:r>
            <a:r>
              <a:rPr lang="es-ES" sz="1200" b="0" i="0" u="none" strike="noStrike" baseline="0" dirty="0" err="1"/>
              <a:t>rich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 of </a:t>
            </a:r>
            <a:r>
              <a:rPr lang="es-ES" sz="1200" b="0" i="0" u="none" strike="noStrike" baseline="0" dirty="0" err="1"/>
              <a:t>interconnections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between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them</a:t>
            </a:r>
            <a:r>
              <a:rPr lang="es-ES" sz="1200" b="0" i="0" u="none" strike="noStrike" baseline="0" dirty="0"/>
              <a:t>. </a:t>
            </a:r>
            <a:r>
              <a:rPr lang="es-ES" sz="1200" b="0" i="0" u="none" strike="noStrike" baseline="0" dirty="0" err="1"/>
              <a:t>With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this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, </a:t>
            </a:r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can </a:t>
            </a:r>
            <a:r>
              <a:rPr lang="es-ES" sz="1200" b="0" i="0" u="none" strike="noStrike" baseline="0" dirty="0" err="1"/>
              <a:t>ask</a:t>
            </a:r>
            <a:endParaRPr lang="es-ES" sz="1200" b="0" i="0" u="none" strike="noStrike" baseline="0" dirty="0"/>
          </a:p>
          <a:p>
            <a:r>
              <a:rPr lang="es-ES" sz="1200" b="0" i="0" u="none" strike="noStrike" baseline="0" dirty="0" err="1"/>
              <a:t>questions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such</a:t>
            </a:r>
            <a:r>
              <a:rPr lang="es-ES" sz="1200" b="0" i="0" u="none" strike="noStrike" baseline="0" dirty="0"/>
              <a:t> as “</a:t>
            </a:r>
            <a:r>
              <a:rPr lang="es-ES" sz="1200" b="0" i="0" u="none" strike="noStrike" baseline="0" dirty="0" err="1"/>
              <a:t>find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books</a:t>
            </a:r>
            <a:r>
              <a:rPr lang="es-ES" sz="1200" b="0" i="0" u="none" strike="noStrike" baseline="0" dirty="0"/>
              <a:t> in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Databases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category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that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written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someone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whom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friend</a:t>
            </a:r>
            <a:r>
              <a:rPr lang="es-ES" sz="1200" b="0" i="0" u="none" strike="noStrike" baseline="0" dirty="0"/>
              <a:t> of mine </a:t>
            </a:r>
            <a:r>
              <a:rPr lang="es-ES" sz="1200" b="0" i="0" u="none" strike="noStrike" baseline="0" dirty="0" err="1"/>
              <a:t>likes</a:t>
            </a:r>
            <a:r>
              <a:rPr lang="es-ES" sz="1200" b="0" i="0" u="none" strike="noStrike" baseline="0" dirty="0"/>
              <a:t>.”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94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have</a:t>
            </a:r>
            <a:r>
              <a:rPr lang="es-ES" sz="1200" b="0" i="0" u="none" strike="noStrike" baseline="0" dirty="0"/>
              <a:t> a web of </a:t>
            </a:r>
            <a:r>
              <a:rPr lang="es-ES" sz="1200" b="0" i="0" u="none" strike="noStrike" baseline="0" dirty="0" err="1"/>
              <a:t>information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whose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nodes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very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small</a:t>
            </a:r>
            <a:r>
              <a:rPr lang="es-ES" sz="1200" b="0" i="0" u="none" strike="noStrike" baseline="0" dirty="0"/>
              <a:t> (</a:t>
            </a:r>
            <a:r>
              <a:rPr lang="es-ES" sz="1200" b="0" i="0" u="none" strike="noStrike" baseline="0" dirty="0" err="1"/>
              <a:t>nothing</a:t>
            </a:r>
            <a:r>
              <a:rPr lang="es-ES" sz="1200" b="0" i="0" u="none" strike="noStrike" baseline="0" dirty="0"/>
              <a:t> more </a:t>
            </a:r>
            <a:r>
              <a:rPr lang="es-ES" sz="1200" b="0" i="0" u="none" strike="noStrike" baseline="0" dirty="0" err="1"/>
              <a:t>than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name</a:t>
            </a:r>
            <a:r>
              <a:rPr lang="es-ES" sz="1200" b="0" i="0" u="none" strike="noStrike" baseline="0" dirty="0"/>
              <a:t>) </a:t>
            </a:r>
            <a:r>
              <a:rPr lang="es-ES" sz="1200" b="0" i="0" u="none" strike="noStrike" baseline="0" dirty="0" err="1"/>
              <a:t>but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there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is</a:t>
            </a:r>
            <a:r>
              <a:rPr lang="es-ES" sz="1200" b="0" i="0" u="none" strike="noStrike" baseline="0" dirty="0"/>
              <a:t> a </a:t>
            </a:r>
            <a:r>
              <a:rPr lang="es-ES" sz="1200" b="0" i="0" u="none" strike="noStrike" baseline="0" dirty="0" err="1"/>
              <a:t>rich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 of </a:t>
            </a:r>
            <a:r>
              <a:rPr lang="es-ES" sz="1200" b="0" i="0" u="none" strike="noStrike" baseline="0" dirty="0" err="1"/>
              <a:t>interconnections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between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them</a:t>
            </a:r>
            <a:r>
              <a:rPr lang="es-ES" sz="1200" b="0" i="0" u="none" strike="noStrike" baseline="0" dirty="0"/>
              <a:t>. </a:t>
            </a:r>
            <a:r>
              <a:rPr lang="es-ES" sz="1200" b="0" i="0" u="none" strike="noStrike" baseline="0" dirty="0" err="1"/>
              <a:t>With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this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, </a:t>
            </a:r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can </a:t>
            </a:r>
            <a:r>
              <a:rPr lang="es-ES" sz="1200" b="0" i="0" u="none" strike="noStrike" baseline="0" dirty="0" err="1"/>
              <a:t>ask</a:t>
            </a:r>
            <a:endParaRPr lang="es-ES" sz="1200" b="0" i="0" u="none" strike="noStrike" baseline="0" dirty="0"/>
          </a:p>
          <a:p>
            <a:r>
              <a:rPr lang="es-ES" sz="1200" b="0" i="0" u="none" strike="noStrike" baseline="0" dirty="0" err="1"/>
              <a:t>questions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such</a:t>
            </a:r>
            <a:r>
              <a:rPr lang="es-ES" sz="1200" b="0" i="0" u="none" strike="noStrike" baseline="0" dirty="0"/>
              <a:t> as “</a:t>
            </a:r>
            <a:r>
              <a:rPr lang="es-ES" sz="1200" b="0" i="0" u="none" strike="noStrike" baseline="0" dirty="0" err="1"/>
              <a:t>find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books</a:t>
            </a:r>
            <a:r>
              <a:rPr lang="es-ES" sz="1200" b="0" i="0" u="none" strike="noStrike" baseline="0" dirty="0"/>
              <a:t> in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Databases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category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that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written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someone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whom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friend</a:t>
            </a:r>
            <a:r>
              <a:rPr lang="es-ES" sz="1200" b="0" i="0" u="none" strike="noStrike" baseline="0" dirty="0"/>
              <a:t> of mine </a:t>
            </a:r>
            <a:r>
              <a:rPr lang="es-ES" sz="1200" b="0" i="0" u="none" strike="noStrike" baseline="0" dirty="0" err="1"/>
              <a:t>likes</a:t>
            </a:r>
            <a:r>
              <a:rPr lang="es-ES" sz="1200" b="0" i="0" u="none" strike="noStrike" baseline="0" dirty="0"/>
              <a:t>.”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15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have</a:t>
            </a:r>
            <a:r>
              <a:rPr lang="es-ES" sz="1200" b="0" i="0" u="none" strike="noStrike" baseline="0" dirty="0"/>
              <a:t> a web of </a:t>
            </a:r>
            <a:r>
              <a:rPr lang="es-ES" sz="1200" b="0" i="0" u="none" strike="noStrike" baseline="0" dirty="0" err="1"/>
              <a:t>information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whose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nodes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very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small</a:t>
            </a:r>
            <a:r>
              <a:rPr lang="es-ES" sz="1200" b="0" i="0" u="none" strike="noStrike" baseline="0" dirty="0"/>
              <a:t> (</a:t>
            </a:r>
            <a:r>
              <a:rPr lang="es-ES" sz="1200" b="0" i="0" u="none" strike="noStrike" baseline="0" dirty="0" err="1"/>
              <a:t>nothing</a:t>
            </a:r>
            <a:r>
              <a:rPr lang="es-ES" sz="1200" b="0" i="0" u="none" strike="noStrike" baseline="0" dirty="0"/>
              <a:t> more </a:t>
            </a:r>
            <a:r>
              <a:rPr lang="es-ES" sz="1200" b="0" i="0" u="none" strike="noStrike" baseline="0" dirty="0" err="1"/>
              <a:t>than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name</a:t>
            </a:r>
            <a:r>
              <a:rPr lang="es-ES" sz="1200" b="0" i="0" u="none" strike="noStrike" baseline="0" dirty="0"/>
              <a:t>) </a:t>
            </a:r>
            <a:r>
              <a:rPr lang="es-ES" sz="1200" b="0" i="0" u="none" strike="noStrike" baseline="0" dirty="0" err="1"/>
              <a:t>but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there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is</a:t>
            </a:r>
            <a:r>
              <a:rPr lang="es-ES" sz="1200" b="0" i="0" u="none" strike="noStrike" baseline="0" dirty="0"/>
              <a:t> a </a:t>
            </a:r>
            <a:r>
              <a:rPr lang="es-ES" sz="1200" b="0" i="0" u="none" strike="noStrike" baseline="0" dirty="0" err="1"/>
              <a:t>rich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 of </a:t>
            </a:r>
            <a:r>
              <a:rPr lang="es-ES" sz="1200" b="0" i="0" u="none" strike="noStrike" baseline="0" dirty="0" err="1"/>
              <a:t>interconnections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between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them</a:t>
            </a:r>
            <a:r>
              <a:rPr lang="es-ES" sz="1200" b="0" i="0" u="none" strike="noStrike" baseline="0" dirty="0"/>
              <a:t>. </a:t>
            </a:r>
            <a:r>
              <a:rPr lang="es-ES" sz="1200" b="0" i="0" u="none" strike="noStrike" baseline="0" dirty="0" err="1"/>
              <a:t>With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this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structure</a:t>
            </a:r>
            <a:r>
              <a:rPr lang="es-ES" sz="1200" b="0" i="0" u="none" strike="noStrike" baseline="0" dirty="0"/>
              <a:t>, </a:t>
            </a:r>
            <a:r>
              <a:rPr lang="es-ES" sz="1200" b="0" i="0" u="none" strike="noStrike" baseline="0" dirty="0" err="1"/>
              <a:t>we</a:t>
            </a:r>
            <a:r>
              <a:rPr lang="es-ES" sz="1200" b="0" i="0" u="none" strike="noStrike" baseline="0" dirty="0"/>
              <a:t> can </a:t>
            </a:r>
            <a:r>
              <a:rPr lang="es-ES" sz="1200" b="0" i="0" u="none" strike="noStrike" baseline="0" dirty="0" err="1"/>
              <a:t>ask</a:t>
            </a:r>
            <a:endParaRPr lang="es-ES" sz="1200" b="0" i="0" u="none" strike="noStrike" baseline="0" dirty="0"/>
          </a:p>
          <a:p>
            <a:r>
              <a:rPr lang="es-ES" sz="1200" b="0" i="0" u="none" strike="noStrike" baseline="0" dirty="0" err="1"/>
              <a:t>questions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such</a:t>
            </a:r>
            <a:r>
              <a:rPr lang="es-ES" sz="1200" b="0" i="0" u="none" strike="noStrike" baseline="0" dirty="0"/>
              <a:t> as “</a:t>
            </a:r>
            <a:r>
              <a:rPr lang="es-ES" sz="1200" b="0" i="0" u="none" strike="noStrike" baseline="0" dirty="0" err="1"/>
              <a:t>find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books</a:t>
            </a:r>
            <a:r>
              <a:rPr lang="es-ES" sz="1200" b="0" i="0" u="none" strike="noStrike" baseline="0" dirty="0"/>
              <a:t> in </a:t>
            </a:r>
            <a:r>
              <a:rPr lang="es-ES" sz="1200" b="0" i="0" u="none" strike="noStrike" baseline="0" dirty="0" err="1"/>
              <a:t>the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Databases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category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that</a:t>
            </a:r>
            <a:r>
              <a:rPr lang="es-ES" sz="1200" b="0" i="0" u="none" strike="noStrike" baseline="0" dirty="0"/>
              <a:t> are </a:t>
            </a:r>
            <a:r>
              <a:rPr lang="es-ES" sz="1200" b="0" i="0" u="none" strike="noStrike" baseline="0" dirty="0" err="1"/>
              <a:t>written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by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someone</a:t>
            </a:r>
            <a:r>
              <a:rPr lang="es-ES" sz="1200" b="0" i="0" u="none" strike="noStrike" baseline="0" dirty="0"/>
              <a:t> </a:t>
            </a:r>
            <a:r>
              <a:rPr lang="es-ES" sz="1200" b="0" i="0" u="none" strike="noStrike" baseline="0" dirty="0" err="1"/>
              <a:t>whom</a:t>
            </a:r>
            <a:r>
              <a:rPr lang="es-ES" sz="1200" b="0" i="0" u="none" strike="noStrike" baseline="0" dirty="0"/>
              <a:t> a</a:t>
            </a:r>
          </a:p>
          <a:p>
            <a:r>
              <a:rPr lang="es-ES" sz="1200" b="0" i="0" u="none" strike="noStrike" baseline="0" dirty="0" err="1"/>
              <a:t>friend</a:t>
            </a:r>
            <a:r>
              <a:rPr lang="es-ES" sz="1200" b="0" i="0" u="none" strike="noStrike" baseline="0" dirty="0"/>
              <a:t> of mine </a:t>
            </a:r>
            <a:r>
              <a:rPr lang="es-ES" sz="1200" b="0" i="0" u="none" strike="noStrike" baseline="0" dirty="0" err="1"/>
              <a:t>likes</a:t>
            </a:r>
            <a:r>
              <a:rPr lang="es-ES" sz="1200" b="0" i="0" u="none" strike="noStrike" baseline="0" dirty="0"/>
              <a:t>.”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743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242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 sistema de administración de base de datos distribuida debe realizar todas las funciones de un sistema de administración de base de datos centralizado, y manejar todas las funciones necesarias impuestas por la distribución de los datos y procesamiento. Y debe realizar estas funciones adicionales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transparentemente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el usuario. Las funciones transparentes de acceso a los datos del sistema de administración de base de datos distribuida se ilustran en la figura 1.</a:t>
            </a:r>
            <a:endParaRPr lang="es-MX" dirty="0"/>
          </a:p>
          <a:p>
            <a:endParaRPr lang="es-MX" dirty="0"/>
          </a:p>
          <a:p>
            <a:br>
              <a:rPr lang="es-MX" dirty="0"/>
            </a:b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base de datos lógica mostrada en la figura 1 se compone de dos fragmentos, A1 y A2, localizados en los sitios 1 y 2, respectivamente. Maria puede consultar la base de datos como si fuera local, y también Tomás. Ambos usuarios "ven" sólo una base de datos lógica y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tienen que saber los nombres de los fragmentos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De hecho, los usuarios ni siquiera necesitan saber que la base de datos esta dividida en dos fragmentos distintos,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 necesitan saber la ubicación de éstos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18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13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01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005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02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427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95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98800-9B67-4239-8F51-BB1EFEBE737D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75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Facultad</a:t>
            </a:r>
            <a:r>
              <a:rPr lang="en-US" dirty="0"/>
              <a:t> de </a:t>
            </a:r>
            <a:r>
              <a:rPr lang="en-US" dirty="0" err="1"/>
              <a:t>estadística</a:t>
            </a:r>
            <a:r>
              <a:rPr lang="en-US" dirty="0"/>
              <a:t> e </a:t>
            </a:r>
            <a:r>
              <a:rPr lang="en-US" dirty="0" err="1"/>
              <a:t>informática</a:t>
            </a:r>
            <a:endParaRPr lang="en-US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8212" y="6398324"/>
            <a:ext cx="492214" cy="426586"/>
          </a:xfrm>
          <a:prstGeom prst="rect">
            <a:avLst/>
          </a:prstGeom>
        </p:spPr>
      </p:pic>
      <p:sp>
        <p:nvSpPr>
          <p:cNvPr id="12" name="CuadroTexto 11"/>
          <p:cNvSpPr txBox="1"/>
          <p:nvPr userDrawn="1"/>
        </p:nvSpPr>
        <p:spPr>
          <a:xfrm>
            <a:off x="3752698" y="6459785"/>
            <a:ext cx="360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bg1"/>
                </a:solidFill>
              </a:rPr>
              <a:t>Facultad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Estadística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Informática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3752698" y="6459785"/>
            <a:ext cx="360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bg1"/>
                </a:solidFill>
              </a:rPr>
              <a:t>Facultad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Estadística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Informática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Facultad</a:t>
            </a:r>
            <a:r>
              <a:rPr lang="en-US" dirty="0"/>
              <a:t> de </a:t>
            </a:r>
            <a:r>
              <a:rPr lang="en-US" dirty="0" err="1"/>
              <a:t>estadística</a:t>
            </a:r>
            <a:r>
              <a:rPr lang="en-US" dirty="0"/>
              <a:t> e </a:t>
            </a:r>
            <a:r>
              <a:rPr lang="en-US" dirty="0" err="1"/>
              <a:t>informática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98212" y="6398324"/>
            <a:ext cx="492214" cy="4265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TECNOLOGÍAS </a:t>
            </a:r>
            <a:r>
              <a:rPr lang="es-MX"/>
              <a:t>DE INFORMACIÓN </a:t>
            </a:r>
            <a:r>
              <a:rPr lang="es-MX" dirty="0"/>
              <a:t>PARA LA INNOVACIÓN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00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Características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3200" dirty="0">
                <a:cs typeface="Calibri"/>
              </a:rPr>
              <a:t>Tienen una estructura distribuida, es decir, los mismos datos son guardados en distintos servidores (redundancia).</a:t>
            </a: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605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BD relacionales vs BD no estructuradas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La principal diferencia radica en la manera de guardar los datos.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Las bases de datos no estructuradas o NoSQL (Not Only SQL) no almacenan tablas ni usan un lenguaje de consulta.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Los datos se almacenan ‘de un recibo’.</a:t>
            </a: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221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Porqué bases de datos no estructuradas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Los sistemas Web y sistemas de información actuales pesentan diferentes desafío a los sistemas tradicionales: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400" dirty="0">
                <a:cs typeface="Calibri"/>
              </a:rPr>
              <a:t>Datos a gran escala.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400" dirty="0">
                <a:cs typeface="Calibri"/>
              </a:rPr>
              <a:t>Lectura y escritura con gran frecuencia.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400" dirty="0">
                <a:cs typeface="Calibri"/>
              </a:rPr>
              <a:t>Cambios en el esquema de datos (estructura de los datos) con frecuencia.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400" dirty="0">
                <a:cs typeface="Calibri"/>
              </a:rPr>
              <a:t>Las aplicaciones sociales no necesitan el mismo nivel ACID (</a:t>
            </a:r>
            <a:r>
              <a:rPr lang="es-MX" sz="2400" dirty="0"/>
              <a:t>Atomicidad, Consistencia, Aislamiento y Durabilidad</a:t>
            </a:r>
            <a:r>
              <a:rPr lang="es-MX" sz="2400" dirty="0">
                <a:cs typeface="Calibri"/>
              </a:rPr>
              <a:t>).</a:t>
            </a: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605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600" b="1" dirty="0">
                <a:cs typeface="Calibri" panose="020F0502020204030204"/>
              </a:rPr>
              <a:t>Por qué bases de datos no estructuradas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3200" dirty="0">
                <a:cs typeface="Calibri"/>
              </a:rPr>
              <a:t>Algunos de estos desafíos son: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El costo para mantener el rendimiento de la base de datos relacional es muy alto.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Se generan muchos datos temporales, por ejemplo, carritos de compra, personalización de portales.</a:t>
            </a:r>
          </a:p>
          <a:p>
            <a:pPr marL="566420" lvl="2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El almacén de datos contiene mucho texto, imágenes, etc.</a:t>
            </a:r>
          </a:p>
          <a:p>
            <a:pPr marL="566420" lvl="2">
              <a:buFont typeface="Wingdings" panose="05000000000000000000" pitchFamily="2" charset="2"/>
              <a:buChar char="v"/>
            </a:pPr>
            <a:endParaRPr lang="es-MX" sz="2000" dirty="0">
              <a:cs typeface="Calibri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153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</p:spTree>
    <p:extLst>
      <p:ext uri="{BB962C8B-B14F-4D97-AF65-F5344CB8AC3E}">
        <p14:creationId xmlns:p14="http://schemas.microsoft.com/office/powerpoint/2010/main" val="376762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3206582"/>
            <a:ext cx="10058400" cy="3137067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 algn="ctr">
              <a:buNone/>
            </a:pPr>
            <a:r>
              <a:rPr lang="es-MX" sz="4800" b="1" dirty="0">
                <a:cs typeface="Calibri" panose="020F0502020204030204"/>
              </a:rPr>
              <a:t>¿Cómo se clasifican?</a:t>
            </a:r>
            <a:endParaRPr lang="es-MX" sz="4000" dirty="0">
              <a:cs typeface="Calibri"/>
            </a:endParaRPr>
          </a:p>
          <a:p>
            <a:pPr marL="566420" lvl="2" algn="ctr">
              <a:buFont typeface="Wingdings" panose="05000000000000000000" pitchFamily="2" charset="2"/>
              <a:buChar char="v"/>
            </a:pPr>
            <a:endParaRPr lang="es-MX" sz="3200" dirty="0">
              <a:cs typeface="Calibri"/>
            </a:endParaRPr>
          </a:p>
          <a:p>
            <a:pPr marL="200660" lvl="1" indent="0" algn="ctr">
              <a:buNone/>
            </a:pPr>
            <a:endParaRPr lang="es-MX" sz="60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 algn="ctr">
              <a:buNone/>
            </a:pPr>
            <a:endParaRPr lang="es-MX" sz="60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345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Autofit/>
          </a:bodyPr>
          <a:lstStyle/>
          <a:p>
            <a:pPr marL="200660" lvl="1" indent="0">
              <a:buNone/>
            </a:pPr>
            <a:r>
              <a:rPr lang="es-MX" sz="3200" dirty="0">
                <a:solidFill>
                  <a:schemeClr val="tx1"/>
                </a:solidFill>
                <a:cs typeface="Calibri" panose="020F0502020204030204"/>
              </a:rPr>
              <a:t>Un modelo de datos es un conjunto de conceptos que sirven para describir la estructura de una base de datos: los datos, las relaciones entre los datos y las restricciones que deben cumplirse sobre los datos.​</a:t>
            </a:r>
          </a:p>
          <a:p>
            <a:pPr marL="200660" lvl="1" indent="0">
              <a:buNone/>
            </a:pPr>
            <a:endParaRPr lang="es-MX" sz="3200" dirty="0">
              <a:solidFill>
                <a:schemeClr val="tx1"/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3200" dirty="0">
              <a:solidFill>
                <a:schemeClr val="tx1"/>
              </a:solidFill>
              <a:cs typeface="Calibri" panose="020F0502020204030204"/>
            </a:endParaRPr>
          </a:p>
          <a:p>
            <a:pPr marL="200660" lvl="1" indent="0">
              <a:buNone/>
            </a:pPr>
            <a:r>
              <a:rPr lang="es-MX" sz="3200">
                <a:solidFill>
                  <a:schemeClr val="tx1"/>
                </a:solidFill>
                <a:cs typeface="Calibri" panose="020F0502020204030204"/>
              </a:rPr>
              <a:t>“El modelo a través del cuál percibimos y manipulamos los datos”</a:t>
            </a:r>
            <a:endParaRPr lang="es-MX" sz="3200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0593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Modelos de datos de: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Documentos.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Clave-valor.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Grafos.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Orientados a columnas.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Orientados a objetos.</a:t>
            </a:r>
          </a:p>
          <a:p>
            <a:pPr marL="200660" lvl="1" indent="0">
              <a:buNone/>
            </a:pPr>
            <a:endParaRPr lang="es-MX" sz="2800" dirty="0">
              <a:cs typeface="Calibri"/>
            </a:endParaRPr>
          </a:p>
          <a:p>
            <a:pPr marL="200660" lvl="1" indent="0">
              <a:buNone/>
            </a:pPr>
            <a:endParaRPr lang="es-MX" sz="2800" dirty="0">
              <a:cs typeface="Calibri"/>
            </a:endParaRPr>
          </a:p>
          <a:p>
            <a:pPr marL="383540" lvl="1">
              <a:buFont typeface="Wingdings" panose="05000000000000000000" pitchFamily="2" charset="2"/>
              <a:buChar char="v"/>
            </a:pPr>
            <a:endParaRPr lang="es-MX" sz="2800" dirty="0">
              <a:cs typeface="Calibri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1877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s-MX" sz="28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201168" lvl="1" indent="0">
              <a:buNone/>
            </a:pP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Imagen 6" descr="Captura de pantalla 2019-04-29 a la(s) 15.12.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3788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645696" y="515568"/>
            <a:ext cx="465236" cy="276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659783" y="2441020"/>
            <a:ext cx="465236" cy="276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176827" y="3989227"/>
            <a:ext cx="465236" cy="276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5045172" y="5234136"/>
            <a:ext cx="600523" cy="336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773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0585"/>
            <a:ext cx="5451171" cy="4491982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ES_tradnl" sz="2800" dirty="0">
                <a:cs typeface="Calibri" panose="020F0502020204030204"/>
              </a:rPr>
              <a:t>Bases de datos de Grafos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Registros pequeños con conexiones complejas.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Con esta estructura podemos hacer preguntas como:</a:t>
            </a:r>
          </a:p>
          <a:p>
            <a:pPr marL="200660" lvl="1" indent="0">
              <a:buNone/>
            </a:pPr>
            <a:r>
              <a:rPr lang="es-MX" sz="2400" dirty="0">
                <a:solidFill>
                  <a:srgbClr val="000090"/>
                </a:solidFill>
                <a:cs typeface="Calibri"/>
              </a:rPr>
              <a:t>“ Encuentra los libros, en la categoría Bases de Datos, que les gusten a mis amigos”</a:t>
            </a:r>
            <a:r>
              <a:rPr lang="es-MX" sz="2400" dirty="0">
                <a:cs typeface="Calibri"/>
              </a:rPr>
              <a:t>.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Son ideales para almacenar datos con relaciones complejas, como redes sociales, preferencias de productos, etc.</a:t>
            </a:r>
          </a:p>
          <a:p>
            <a:pPr marL="200660" lvl="1" indent="0">
              <a:buNone/>
            </a:pPr>
            <a:endParaRPr lang="es-MX" sz="40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5" name="Imagen 4" descr="Captura de pantalla 2019-04-29 a la(s) 16.17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759" y="1953815"/>
            <a:ext cx="6375441" cy="490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Bases de Datos Distribuidas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554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0585"/>
            <a:ext cx="5451171" cy="4491982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ES_tradnl" sz="2800" dirty="0">
                <a:cs typeface="Calibri" panose="020F0502020204030204"/>
              </a:rPr>
              <a:t>Bases de datos de Grafos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Son nodos conectados por “arcos”.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Son ideales en ambientes donde el rendimiento de las consultas es la prioridad, sobre la rapidez de escritura.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2400" dirty="0">
                <a:cs typeface="Calibri"/>
              </a:rPr>
              <a:t>En muchas ocasiones los datos se encuentran anvegando los bordes: </a:t>
            </a:r>
            <a:r>
              <a:rPr lang="es-MX" sz="2400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“Todas las cosas que a Anna y Bárbara les gusta”</a:t>
            </a:r>
          </a:p>
          <a:p>
            <a:pPr marL="200660" lvl="1" indent="0">
              <a:buNone/>
            </a:pPr>
            <a:endParaRPr lang="es-MX" sz="40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5" name="Imagen 4" descr="Captura de pantalla 2019-04-29 a la(s) 16.17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759" y="1953815"/>
            <a:ext cx="6375441" cy="490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69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0585"/>
            <a:ext cx="6064784" cy="4491982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ES_tradnl" sz="3600" b="1" dirty="0">
                <a:cs typeface="Calibri" panose="020F0502020204030204"/>
              </a:rPr>
              <a:t>ACCESO A DATOS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3200" dirty="0">
                <a:cs typeface="Calibri"/>
              </a:rPr>
              <a:t>Clave-Valor</a:t>
            </a:r>
          </a:p>
          <a:p>
            <a:pPr marL="726440" lvl="2" indent="-342900">
              <a:buFont typeface="Arial"/>
              <a:buChar char="•"/>
            </a:pPr>
            <a:r>
              <a:rPr lang="es-MX" sz="2800" dirty="0">
                <a:cs typeface="Calibri"/>
              </a:rPr>
              <a:t>La aplicación puede leer la información del cliente y todos los datos relacionados a través de la llave (key).</a:t>
            </a:r>
          </a:p>
          <a:p>
            <a:pPr marL="726440" lvl="2" indent="-342900">
              <a:buFont typeface="Arial"/>
              <a:buChar char="•"/>
            </a:pPr>
            <a:r>
              <a:rPr lang="es-MX" sz="2800" dirty="0">
                <a:cs typeface="Calibri"/>
              </a:rPr>
              <a:t>Si el requerimiento es leer las órdenes o productos vendidos en cada orden, se debe acceder a el objeto completo por cada cliente.</a:t>
            </a:r>
          </a:p>
          <a:p>
            <a:pPr marL="543560" lvl="1" indent="-342900">
              <a:buFont typeface="Wingdings" charset="2"/>
              <a:buChar char="u"/>
            </a:pPr>
            <a:endParaRPr lang="es-MX" sz="3200" dirty="0">
              <a:cs typeface="Calibri"/>
            </a:endParaRPr>
          </a:p>
          <a:p>
            <a:pPr marL="200660" lvl="1" indent="0">
              <a:buNone/>
            </a:pPr>
            <a:endParaRPr lang="es-MX" sz="48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4" name="Imagen 3" descr="dataAccessclave_va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748" y="1802805"/>
            <a:ext cx="5151913" cy="505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6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0585"/>
            <a:ext cx="6064784" cy="4491982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ES_tradnl" sz="3600" b="1" dirty="0">
                <a:cs typeface="Calibri" panose="020F0502020204030204"/>
              </a:rPr>
              <a:t>ACCESO A DATOS</a:t>
            </a:r>
          </a:p>
          <a:p>
            <a:pPr marL="543560" lvl="1" indent="-342900">
              <a:buFont typeface="Wingdings" charset="2"/>
              <a:buChar char="u"/>
            </a:pPr>
            <a:r>
              <a:rPr lang="es-MX" sz="3200" dirty="0">
                <a:cs typeface="Calibri"/>
              </a:rPr>
              <a:t>Clave-Valor</a:t>
            </a:r>
          </a:p>
          <a:p>
            <a:pPr marL="726440" lvl="2" indent="-342900">
              <a:buFont typeface="Arial"/>
              <a:buChar char="•"/>
            </a:pPr>
            <a:r>
              <a:rPr lang="es-MX" sz="2800">
                <a:cs typeface="Calibri"/>
              </a:rPr>
              <a:t>Esta división ayuda en consultas como “Qué ordenes contienen un producto determinado”.</a:t>
            </a:r>
            <a:endParaRPr lang="es-MX" sz="2800" dirty="0">
              <a:cs typeface="Calibri"/>
            </a:endParaRPr>
          </a:p>
          <a:p>
            <a:pPr marL="543560" lvl="1" indent="-342900">
              <a:buFont typeface="Wingdings" charset="2"/>
              <a:buChar char="u"/>
            </a:pPr>
            <a:endParaRPr lang="es-MX" sz="3200" dirty="0">
              <a:cs typeface="Calibri"/>
            </a:endParaRPr>
          </a:p>
          <a:p>
            <a:pPr marL="200660" lvl="1" indent="0">
              <a:buNone/>
            </a:pPr>
            <a:endParaRPr lang="es-MX" sz="48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5" name="Imagen 4" descr="accesoClave-valo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07" y="1795124"/>
            <a:ext cx="3845917" cy="506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4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ctr">
            <a:noAutofit/>
          </a:bodyPr>
          <a:lstStyle/>
          <a:p>
            <a:pPr algn="ctr"/>
            <a:r>
              <a:rPr lang="es-MX" sz="6600" b="1" dirty="0"/>
              <a:t>Gracias por su atención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362943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Distribuidas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s-MX" sz="4000" dirty="0">
                <a:solidFill>
                  <a:schemeClr val="accent2">
                    <a:lumMod val="50000"/>
                  </a:schemeClr>
                </a:solidFill>
              </a:rPr>
              <a:t>Definición</a:t>
            </a:r>
            <a:endParaRPr lang="es-MX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800" dirty="0"/>
              <a:t>Una </a:t>
            </a:r>
            <a:r>
              <a:rPr lang="es-MX" sz="2800" b="1" dirty="0"/>
              <a:t>Base de Datos Distribuida</a:t>
            </a:r>
            <a:r>
              <a:rPr lang="es-MX" sz="2800" dirty="0"/>
              <a:t> o por sus siglas en inglés </a:t>
            </a:r>
            <a:r>
              <a:rPr lang="es-MX" sz="2800" b="1" dirty="0"/>
              <a:t>DDB</a:t>
            </a:r>
            <a:r>
              <a:rPr lang="es-MX" sz="2800" dirty="0"/>
              <a:t> (</a:t>
            </a:r>
            <a:r>
              <a:rPr lang="es-MX" sz="2800" dirty="0" err="1"/>
              <a:t>Distributed</a:t>
            </a:r>
            <a:r>
              <a:rPr lang="es-MX" sz="2800" dirty="0"/>
              <a:t> </a:t>
            </a:r>
            <a:r>
              <a:rPr lang="es-MX" sz="2800" dirty="0" err="1"/>
              <a:t>Database</a:t>
            </a:r>
            <a:r>
              <a:rPr lang="es-MX" sz="2800" dirty="0"/>
              <a:t>), la podemos entender como una base de datos tradicional, dividida en diferentes partes físicamente dispersas y que se acceden de forma lógica, tal como se accede a una base de datos centralizada por medio de un Sistema de Administración de Bases de Datos.</a:t>
            </a:r>
          </a:p>
        </p:txBody>
      </p:sp>
    </p:spTree>
    <p:extLst>
      <p:ext uri="{BB962C8B-B14F-4D97-AF65-F5344CB8AC3E}">
        <p14:creationId xmlns:p14="http://schemas.microsoft.com/office/powerpoint/2010/main" val="106013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Distribuidas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s-MX" sz="4000" dirty="0">
                <a:solidFill>
                  <a:schemeClr val="accent2">
                    <a:lumMod val="50000"/>
                  </a:schemeClr>
                </a:solidFill>
              </a:rPr>
              <a:t>Definición</a:t>
            </a:r>
            <a:endParaRPr lang="es-MX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800" dirty="0"/>
              <a:t>Un </a:t>
            </a:r>
            <a:r>
              <a:rPr lang="es-MX" sz="2800" b="1" dirty="0"/>
              <a:t>sistema de administración de bases de datos distribuida</a:t>
            </a:r>
            <a:r>
              <a:rPr lang="es-MX" sz="2800" dirty="0"/>
              <a:t> o por sus siglas en inglés </a:t>
            </a:r>
            <a:r>
              <a:rPr lang="es-MX" sz="2800" b="1" dirty="0"/>
              <a:t>DDBMS</a:t>
            </a:r>
            <a:r>
              <a:rPr lang="es-MX" sz="2800" dirty="0"/>
              <a:t> (</a:t>
            </a:r>
            <a:r>
              <a:rPr lang="es-MX" sz="2800" dirty="0" err="1"/>
              <a:t>Distributed</a:t>
            </a:r>
            <a:r>
              <a:rPr lang="es-MX" sz="2800" dirty="0"/>
              <a:t> </a:t>
            </a:r>
            <a:r>
              <a:rPr lang="es-MX" sz="2800" dirty="0" err="1"/>
              <a:t>Database</a:t>
            </a:r>
            <a:r>
              <a:rPr lang="es-MX" sz="2800" dirty="0"/>
              <a:t> </a:t>
            </a:r>
            <a:r>
              <a:rPr lang="es-MX" sz="2800" dirty="0" err="1"/>
              <a:t>Managment</a:t>
            </a:r>
            <a:r>
              <a:rPr lang="es-MX" sz="2800" dirty="0"/>
              <a:t> </a:t>
            </a:r>
            <a:r>
              <a:rPr lang="es-MX" sz="2800" dirty="0" err="1"/>
              <a:t>System</a:t>
            </a:r>
            <a:r>
              <a:rPr lang="es-MX" sz="2800" dirty="0"/>
              <a:t>), </a:t>
            </a:r>
            <a:r>
              <a:rPr lang="es-MX" sz="2800" b="1" dirty="0"/>
              <a:t>rige el almacenamiento y procesamiento de datos </a:t>
            </a:r>
            <a:r>
              <a:rPr lang="es-MX" sz="2800" dirty="0"/>
              <a:t>lógicamente relacionados a través de sistemas de computadoras interconectadas en las cuáles, tanto las funciones de datos como de procesamiento, </a:t>
            </a:r>
            <a:r>
              <a:rPr lang="es-MX" sz="2800" b="1" dirty="0"/>
              <a:t>se distribuyen entre varios sitios </a:t>
            </a:r>
            <a:r>
              <a:rPr lang="es-MX" sz="2800" dirty="0"/>
              <a:t>(</a:t>
            </a:r>
            <a:r>
              <a:rPr lang="es-MX" sz="2800" dirty="0" err="1"/>
              <a:t>Rob</a:t>
            </a:r>
            <a:r>
              <a:rPr lang="es-MX" sz="2800" dirty="0"/>
              <a:t>, Peter 2004).</a:t>
            </a:r>
          </a:p>
        </p:txBody>
      </p:sp>
    </p:spTree>
    <p:extLst>
      <p:ext uri="{BB962C8B-B14F-4D97-AF65-F5344CB8AC3E}">
        <p14:creationId xmlns:p14="http://schemas.microsoft.com/office/powerpoint/2010/main" val="302896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Distribuidas</a:t>
            </a:r>
          </a:p>
        </p:txBody>
      </p:sp>
      <p:pic>
        <p:nvPicPr>
          <p:cNvPr id="3" name="Picture 2" descr="Bases de Datos Distribuidas: Popularidad, Uso y Tipos">
            <a:extLst>
              <a:ext uri="{FF2B5EF4-FFF2-40B4-BE49-F238E27FC236}">
                <a16:creationId xmlns:a16="http://schemas.microsoft.com/office/drawing/2014/main" id="{0BF9CEA7-F5A1-4B9D-A787-9C955F697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561975"/>
            <a:ext cx="10772775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1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Distribuidas</a:t>
            </a:r>
          </a:p>
        </p:txBody>
      </p:sp>
      <p:pic>
        <p:nvPicPr>
          <p:cNvPr id="1026" name="Picture 2" descr="C:\Users\Erika\Documents\ErikaUV\Personal\FEI\BDA\peca-bd\Bases de Datos Distribuidas\imagesgral\1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39" y="2000559"/>
            <a:ext cx="6669405" cy="42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99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Bases de Datos No relacionales o No estructuradas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53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1982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Historia y definición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Aparecieron en los años 90 con el nombre “open-source relational database” por Carlo Strozzi, no usaba SQL como lenguaje de consulta, sino que se accedía a través de scripts.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El término NoSQL surgió en el año 2009, ideado por el desarrollador Eric Evans.</a:t>
            </a:r>
          </a:p>
          <a:p>
            <a:pPr marL="383540" lvl="1">
              <a:buFont typeface="Wingdings" panose="05000000000000000000" pitchFamily="2" charset="2"/>
              <a:buChar char="v"/>
            </a:pPr>
            <a:r>
              <a:rPr lang="es-MX" sz="2800" dirty="0">
                <a:cs typeface="Calibri"/>
              </a:rPr>
              <a:t>Aunque el término no es oficial, responde a las bases de datos con las siguientes características:</a:t>
            </a:r>
          </a:p>
          <a:p>
            <a:pPr marL="200660" lvl="1" indent="0" algn="ctr">
              <a:buNone/>
            </a:pPr>
            <a:r>
              <a:rPr lang="es-MX" sz="2800" b="1" dirty="0">
                <a:cs typeface="Calibri"/>
              </a:rPr>
              <a:t>Open-source, distributed, nonrelational databases</a:t>
            </a:r>
          </a:p>
          <a:p>
            <a:pPr marL="383540" lvl="1">
              <a:buFont typeface="Wingdings" panose="05000000000000000000" pitchFamily="2" charset="2"/>
              <a:buChar char="v"/>
            </a:pPr>
            <a:endParaRPr lang="es-MX" sz="2800" dirty="0">
              <a:cs typeface="Calibri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71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de datos no estructuradas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66121" y="3093082"/>
            <a:ext cx="10538438" cy="17543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5400" dirty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Bases de datos de Código abierto, Distribuidas, No relacionales</a:t>
            </a:r>
          </a:p>
        </p:txBody>
      </p:sp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178"/>
          </a:xfrm>
        </p:spPr>
        <p:txBody>
          <a:bodyPr vert="horz" lIns="0" tIns="45720" rIns="0" bIns="45720" rtlCol="0" anchor="t">
            <a:normAutofit/>
          </a:bodyPr>
          <a:lstStyle/>
          <a:p>
            <a:pPr marL="200660" lvl="1" indent="0">
              <a:buNone/>
            </a:pPr>
            <a:r>
              <a:rPr lang="es-MX" sz="3200" b="1" dirty="0">
                <a:cs typeface="Calibri" panose="020F0502020204030204"/>
              </a:rPr>
              <a:t>Bases de datos NoSQL</a:t>
            </a:r>
            <a:endParaRPr lang="es-MX" sz="2800" b="1" dirty="0">
              <a:cs typeface="Calibri"/>
            </a:endParaRPr>
          </a:p>
          <a:p>
            <a:pPr marL="383540" lvl="1">
              <a:buFont typeface="Wingdings" panose="05000000000000000000" pitchFamily="2" charset="2"/>
              <a:buChar char="v"/>
            </a:pPr>
            <a:endParaRPr lang="es-MX" sz="2800" dirty="0">
              <a:cs typeface="Calibri"/>
            </a:endParaRPr>
          </a:p>
          <a:p>
            <a:pPr marL="200660" lvl="1" indent="0">
              <a:buNone/>
            </a:pPr>
            <a:endParaRPr lang="es-MX" sz="4400" dirty="0">
              <a:solidFill>
                <a:schemeClr val="accent2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03582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2909</TotalTime>
  <Words>1380</Words>
  <Application>Microsoft Office PowerPoint</Application>
  <PresentationFormat>Panorámica</PresentationFormat>
  <Paragraphs>123</Paragraphs>
  <Slides>23</Slides>
  <Notes>18</Notes>
  <HiddenSlides>8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Retrospección</vt:lpstr>
      <vt:lpstr>TECNOLOGÍAS DE INFORMACIÓN PARA LA INNOVACIÓN</vt:lpstr>
      <vt:lpstr>Bases de Datos Distribuidas</vt:lpstr>
      <vt:lpstr>Bases de Datos Distribuidas</vt:lpstr>
      <vt:lpstr>Bases de Datos Distribuidas</vt:lpstr>
      <vt:lpstr>Bases de Datos Distribuidas</vt:lpstr>
      <vt:lpstr>Bases de Datos Distribuidas</vt:lpstr>
      <vt:lpstr>Bases de Datos No relacionales o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Bases de datos no estructuradas</vt:lpstr>
      <vt:lpstr>Presentación de PowerPoint</vt:lpstr>
      <vt:lpstr>Bases de datos no estructuradas</vt:lpstr>
      <vt:lpstr>Bases de datos no estructuradas</vt:lpstr>
      <vt:lpstr>Bases de datos no estructuradas</vt:lpstr>
      <vt:lpstr>Bases de datos no estructuradas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DE INFORMACIÓN PARA LA INNOVACIÓN</dc:title>
  <dc:creator>Erika Meneses</dc:creator>
  <cp:lastModifiedBy>Meneses Rico Erika</cp:lastModifiedBy>
  <cp:revision>219</cp:revision>
  <dcterms:created xsi:type="dcterms:W3CDTF">2017-02-21T04:16:38Z</dcterms:created>
  <dcterms:modified xsi:type="dcterms:W3CDTF">2021-10-07T22:24:24Z</dcterms:modified>
</cp:coreProperties>
</file>