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58" r:id="rId5"/>
    <p:sldId id="261" r:id="rId6"/>
    <p:sldId id="259" r:id="rId7"/>
    <p:sldId id="262" r:id="rId8"/>
    <p:sldId id="263" r:id="rId9"/>
    <p:sldId id="264" r:id="rId10"/>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0" d="100"/>
          <a:sy n="40" d="100"/>
        </p:scale>
        <p:origin x="138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a:t>Haga clic para modificar el estilo de título del patrón</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30" name="Date Placeholder 29"/>
          <p:cNvSpPr>
            <a:spLocks noGrp="1"/>
          </p:cNvSpPr>
          <p:nvPr>
            <p:ph type="dt" sz="half" idx="10"/>
          </p:nvPr>
        </p:nvSpPr>
        <p:spPr/>
        <p:txBody>
          <a:bodyPr/>
          <a:lstStyle/>
          <a:p>
            <a:fld id="{7187BB4E-B882-4C8B-A240-87AEFB86952C}" type="datetimeFigureOut">
              <a:rPr lang="es-MX" smtClean="0"/>
              <a:t>07/09/2017</a:t>
            </a:fld>
            <a:endParaRPr lang="es-MX"/>
          </a:p>
        </p:txBody>
      </p:sp>
      <p:sp>
        <p:nvSpPr>
          <p:cNvPr id="19" name="Footer Placeholder 18"/>
          <p:cNvSpPr>
            <a:spLocks noGrp="1"/>
          </p:cNvSpPr>
          <p:nvPr>
            <p:ph type="ftr" sz="quarter" idx="11"/>
          </p:nvPr>
        </p:nvSpPr>
        <p:spPr/>
        <p:txBody>
          <a:bodyPr/>
          <a:lstStyle/>
          <a:p>
            <a:endParaRPr lang="es-MX"/>
          </a:p>
        </p:txBody>
      </p:sp>
      <p:sp>
        <p:nvSpPr>
          <p:cNvPr id="27" name="Slide Number Placeholder 26"/>
          <p:cNvSpPr>
            <a:spLocks noGrp="1"/>
          </p:cNvSpPr>
          <p:nvPr>
            <p:ph type="sldNum" sz="quarter" idx="12"/>
          </p:nvPr>
        </p:nvSpPr>
        <p:spPr/>
        <p:txBody>
          <a:bodyPr/>
          <a:lstStyle/>
          <a:p>
            <a:fld id="{ECB9017F-0E34-4A2B-8429-29448369307D}" type="slidenum">
              <a:rPr lang="es-MX" smtClean="0"/>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a:t>Haga clic para modificar el estilo de título del patrón</a:t>
            </a:r>
            <a:endParaRPr kumimoji="0" lang="en-US"/>
          </a:p>
        </p:txBody>
      </p:sp>
      <p:sp>
        <p:nvSpPr>
          <p:cNvPr id="3" name="Content Placeholder 2"/>
          <p:cNvSpPr>
            <a:spLocks noGrp="1"/>
          </p:cNvSpPr>
          <p:nvPr>
            <p:ph idx="1"/>
          </p:nvPr>
        </p:nvSpPr>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Date Placeholder 3"/>
          <p:cNvSpPr>
            <a:spLocks noGrp="1"/>
          </p:cNvSpPr>
          <p:nvPr>
            <p:ph type="dt" sz="half" idx="10"/>
          </p:nvPr>
        </p:nvSpPr>
        <p:spPr/>
        <p:txBody>
          <a:bodyPr/>
          <a:lstStyle/>
          <a:p>
            <a:fld id="{7187BB4E-B882-4C8B-A240-87AEFB86952C}" type="datetimeFigureOut">
              <a:rPr lang="es-MX" smtClean="0"/>
              <a:t>07/09/2017</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CB9017F-0E34-4A2B-8429-29448369307D}"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a:t>Haga clic para modificar el estilo de título del patrón</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4" name="Date Placeholder 3"/>
          <p:cNvSpPr>
            <a:spLocks noGrp="1"/>
          </p:cNvSpPr>
          <p:nvPr>
            <p:ph type="dt" sz="half" idx="10"/>
          </p:nvPr>
        </p:nvSpPr>
        <p:spPr/>
        <p:txBody>
          <a:bodyPr/>
          <a:lstStyle/>
          <a:p>
            <a:fld id="{7187BB4E-B882-4C8B-A240-87AEFB86952C}" type="datetimeFigureOut">
              <a:rPr lang="es-MX" smtClean="0"/>
              <a:t>07/09/2017</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CB9017F-0E34-4A2B-8429-29448369307D}" type="slidenum">
              <a:rPr lang="es-MX" smtClean="0"/>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s-ES"/>
              <a:t>Haga clic para modificar el estilo de título del patrón</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Date Placeholder 4"/>
          <p:cNvSpPr>
            <a:spLocks noGrp="1"/>
          </p:cNvSpPr>
          <p:nvPr>
            <p:ph type="dt" sz="half" idx="10"/>
          </p:nvPr>
        </p:nvSpPr>
        <p:spPr/>
        <p:txBody>
          <a:bodyPr/>
          <a:lstStyle/>
          <a:p>
            <a:fld id="{7187BB4E-B882-4C8B-A240-87AEFB86952C}" type="datetimeFigureOut">
              <a:rPr lang="es-MX" smtClean="0"/>
              <a:t>07/09/2017</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ECB9017F-0E34-4A2B-8429-29448369307D}" type="slidenum">
              <a:rPr lang="es-MX" smtClean="0"/>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s-ES"/>
              <a:t>Haga clic para modificar el estilo de título del patrón</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7" name="Date Placeholder 6"/>
          <p:cNvSpPr>
            <a:spLocks noGrp="1"/>
          </p:cNvSpPr>
          <p:nvPr>
            <p:ph type="dt" sz="half" idx="10"/>
          </p:nvPr>
        </p:nvSpPr>
        <p:spPr/>
        <p:txBody>
          <a:bodyPr/>
          <a:lstStyle/>
          <a:p>
            <a:fld id="{7187BB4E-B882-4C8B-A240-87AEFB86952C}" type="datetimeFigureOut">
              <a:rPr lang="es-MX" smtClean="0"/>
              <a:t>07/09/2017</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ECB9017F-0E34-4A2B-8429-29448369307D}"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a:t>Haga clic para modificar el estilo de título del patrón</a:t>
            </a:r>
            <a:endParaRPr kumimoji="0" lang="en-US"/>
          </a:p>
        </p:txBody>
      </p:sp>
      <p:sp>
        <p:nvSpPr>
          <p:cNvPr id="3" name="Date Placeholder 2"/>
          <p:cNvSpPr>
            <a:spLocks noGrp="1"/>
          </p:cNvSpPr>
          <p:nvPr>
            <p:ph type="dt" sz="half" idx="10"/>
          </p:nvPr>
        </p:nvSpPr>
        <p:spPr/>
        <p:txBody>
          <a:bodyPr/>
          <a:lstStyle/>
          <a:p>
            <a:fld id="{7187BB4E-B882-4C8B-A240-87AEFB86952C}" type="datetimeFigureOut">
              <a:rPr lang="es-MX" smtClean="0"/>
              <a:t>07/09/2017</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ECB9017F-0E34-4A2B-8429-29448369307D}"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87BB4E-B882-4C8B-A240-87AEFB86952C}" type="datetimeFigureOut">
              <a:rPr lang="es-MX" smtClean="0"/>
              <a:t>07/09/2017</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ECB9017F-0E34-4A2B-8429-29448369307D}"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a:t>Haga clic para modificar el estilo de título del patrón</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a:t>Haga clic para modificar el estilo de texto del patrón</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Date Placeholder 4"/>
          <p:cNvSpPr>
            <a:spLocks noGrp="1"/>
          </p:cNvSpPr>
          <p:nvPr>
            <p:ph type="dt" sz="half" idx="10"/>
          </p:nvPr>
        </p:nvSpPr>
        <p:spPr/>
        <p:txBody>
          <a:bodyPr/>
          <a:lstStyle/>
          <a:p>
            <a:fld id="{7187BB4E-B882-4C8B-A240-87AEFB86952C}" type="datetimeFigureOut">
              <a:rPr lang="es-MX" smtClean="0"/>
              <a:t>07/09/2017</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ECB9017F-0E34-4A2B-8429-29448369307D}" type="slidenum">
              <a:rPr lang="es-MX" smtClean="0"/>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a:t>Haga clic para modificar el estilo de título del patrón</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a:t>Haga clic para modificar el estilo de texto del patrón</a:t>
            </a:r>
          </a:p>
        </p:txBody>
      </p:sp>
      <p:sp>
        <p:nvSpPr>
          <p:cNvPr id="5" name="Date Placeholder 4"/>
          <p:cNvSpPr>
            <a:spLocks noGrp="1"/>
          </p:cNvSpPr>
          <p:nvPr>
            <p:ph type="dt" sz="half" idx="10"/>
          </p:nvPr>
        </p:nvSpPr>
        <p:spPr/>
        <p:txBody>
          <a:bodyPr/>
          <a:lstStyle/>
          <a:p>
            <a:fld id="{7187BB4E-B882-4C8B-A240-87AEFB86952C}" type="datetimeFigureOut">
              <a:rPr lang="es-MX" smtClean="0"/>
              <a:t>07/09/2017</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a:xfrm>
            <a:off x="8077200" y="6356350"/>
            <a:ext cx="609600" cy="365125"/>
          </a:xfrm>
        </p:spPr>
        <p:txBody>
          <a:bodyPr/>
          <a:lstStyle/>
          <a:p>
            <a:fld id="{ECB9017F-0E34-4A2B-8429-29448369307D}" type="slidenum">
              <a:rPr lang="es-MX" smtClean="0"/>
              <a:t>‹Nº›</a:t>
            </a:fld>
            <a:endParaRPr lang="es-MX"/>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a:t>Haga clic en el icono para agregar una imagen</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a:t>Haga clic para modificar el estilo de título del patrón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Date Placeholder 3"/>
          <p:cNvSpPr>
            <a:spLocks noGrp="1"/>
          </p:cNvSpPr>
          <p:nvPr>
            <p:ph type="dt" sz="half" idx="10"/>
          </p:nvPr>
        </p:nvSpPr>
        <p:spPr/>
        <p:txBody>
          <a:bodyPr/>
          <a:lstStyle/>
          <a:p>
            <a:fld id="{7187BB4E-B882-4C8B-A240-87AEFB86952C}" type="datetimeFigureOut">
              <a:rPr lang="es-MX" smtClean="0"/>
              <a:t>07/09/2017</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CB9017F-0E34-4A2B-8429-29448369307D}"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s-ES"/>
              <a:t>Haga clic para modificar el estilo de título del patrón</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Date Placeholder 3"/>
          <p:cNvSpPr>
            <a:spLocks noGrp="1"/>
          </p:cNvSpPr>
          <p:nvPr>
            <p:ph type="dt" sz="half" idx="10"/>
          </p:nvPr>
        </p:nvSpPr>
        <p:spPr/>
        <p:txBody>
          <a:bodyPr/>
          <a:lstStyle/>
          <a:p>
            <a:fld id="{7187BB4E-B882-4C8B-A240-87AEFB86952C}" type="datetimeFigureOut">
              <a:rPr lang="es-MX" smtClean="0"/>
              <a:t>07/09/2017</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CB9017F-0E34-4A2B-8429-29448369307D}"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a:t>Haga clic para modificar el estilo de título del patrón</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187BB4E-B882-4C8B-A240-87AEFB86952C}" type="datetimeFigureOut">
              <a:rPr lang="es-MX" smtClean="0"/>
              <a:t>07/09/2017</a:t>
            </a:fld>
            <a:endParaRPr lang="es-MX"/>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MX"/>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CB9017F-0E34-4A2B-8429-29448369307D}" type="slidenum">
              <a:rPr lang="es-MX" smtClean="0"/>
              <a:t>‹Nº›</a:t>
            </a:fld>
            <a:endParaRPr lang="es-MX"/>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MX" dirty="0"/>
              <a:t>Cuarta generación de las computadoras</a:t>
            </a:r>
          </a:p>
        </p:txBody>
      </p:sp>
      <p:sp>
        <p:nvSpPr>
          <p:cNvPr id="3" name="2 Subtítulo"/>
          <p:cNvSpPr>
            <a:spLocks noGrp="1"/>
          </p:cNvSpPr>
          <p:nvPr>
            <p:ph type="subTitle" idx="1"/>
          </p:nvPr>
        </p:nvSpPr>
        <p:spPr/>
        <p:txBody>
          <a:bodyPr>
            <a:normAutofit lnSpcReduction="10000"/>
          </a:bodyPr>
          <a:lstStyle/>
          <a:p>
            <a:endParaRPr lang="es-MX" dirty="0"/>
          </a:p>
          <a:p>
            <a:r>
              <a:rPr lang="es-MX" sz="3600" dirty="0"/>
              <a:t>Mariana Luna González</a:t>
            </a:r>
          </a:p>
          <a:p>
            <a:r>
              <a:rPr lang="es-MX" sz="3600" dirty="0"/>
              <a:t>Erick Jair Reyes Hernández</a:t>
            </a:r>
          </a:p>
          <a:p>
            <a:endParaRPr lang="es-MX" sz="3600" dirty="0"/>
          </a:p>
          <a:p>
            <a:endParaRPr lang="es-MX" dirty="0"/>
          </a:p>
        </p:txBody>
      </p:sp>
      <p:pic>
        <p:nvPicPr>
          <p:cNvPr id="1028" name="Picture 4" descr="Resultado de imagen para apple ii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15" y="3068960"/>
            <a:ext cx="3282861"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01537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wipe(down)">
                                      <p:cBhvr>
                                        <p:cTn id="12" dur="580">
                                          <p:stCondLst>
                                            <p:cond delay="0"/>
                                          </p:stCondLst>
                                        </p:cTn>
                                        <p:tgtEl>
                                          <p:spTgt spid="1028"/>
                                        </p:tgtEl>
                                      </p:cBhvr>
                                    </p:animEffect>
                                    <p:anim calcmode="lin" valueType="num">
                                      <p:cBhvr>
                                        <p:cTn id="13"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8" dur="26">
                                          <p:stCondLst>
                                            <p:cond delay="650"/>
                                          </p:stCondLst>
                                        </p:cTn>
                                        <p:tgtEl>
                                          <p:spTgt spid="1028"/>
                                        </p:tgtEl>
                                      </p:cBhvr>
                                      <p:to x="100000" y="60000"/>
                                    </p:animScale>
                                    <p:animScale>
                                      <p:cBhvr>
                                        <p:cTn id="19" dur="166" decel="50000">
                                          <p:stCondLst>
                                            <p:cond delay="676"/>
                                          </p:stCondLst>
                                        </p:cTn>
                                        <p:tgtEl>
                                          <p:spTgt spid="1028"/>
                                        </p:tgtEl>
                                      </p:cBhvr>
                                      <p:to x="100000" y="100000"/>
                                    </p:animScale>
                                    <p:animScale>
                                      <p:cBhvr>
                                        <p:cTn id="20" dur="26">
                                          <p:stCondLst>
                                            <p:cond delay="1312"/>
                                          </p:stCondLst>
                                        </p:cTn>
                                        <p:tgtEl>
                                          <p:spTgt spid="1028"/>
                                        </p:tgtEl>
                                      </p:cBhvr>
                                      <p:to x="100000" y="80000"/>
                                    </p:animScale>
                                    <p:animScale>
                                      <p:cBhvr>
                                        <p:cTn id="21" dur="166" decel="50000">
                                          <p:stCondLst>
                                            <p:cond delay="1338"/>
                                          </p:stCondLst>
                                        </p:cTn>
                                        <p:tgtEl>
                                          <p:spTgt spid="1028"/>
                                        </p:tgtEl>
                                      </p:cBhvr>
                                      <p:to x="100000" y="100000"/>
                                    </p:animScale>
                                    <p:animScale>
                                      <p:cBhvr>
                                        <p:cTn id="22" dur="26">
                                          <p:stCondLst>
                                            <p:cond delay="1642"/>
                                          </p:stCondLst>
                                        </p:cTn>
                                        <p:tgtEl>
                                          <p:spTgt spid="1028"/>
                                        </p:tgtEl>
                                      </p:cBhvr>
                                      <p:to x="100000" y="90000"/>
                                    </p:animScale>
                                    <p:animScale>
                                      <p:cBhvr>
                                        <p:cTn id="23" dur="166" decel="50000">
                                          <p:stCondLst>
                                            <p:cond delay="1668"/>
                                          </p:stCondLst>
                                        </p:cTn>
                                        <p:tgtEl>
                                          <p:spTgt spid="1028"/>
                                        </p:tgtEl>
                                      </p:cBhvr>
                                      <p:to x="100000" y="100000"/>
                                    </p:animScale>
                                    <p:animScale>
                                      <p:cBhvr>
                                        <p:cTn id="24" dur="26">
                                          <p:stCondLst>
                                            <p:cond delay="1808"/>
                                          </p:stCondLst>
                                        </p:cTn>
                                        <p:tgtEl>
                                          <p:spTgt spid="1028"/>
                                        </p:tgtEl>
                                      </p:cBhvr>
                                      <p:to x="100000" y="95000"/>
                                    </p:animScale>
                                    <p:animScale>
                                      <p:cBhvr>
                                        <p:cTn id="25" dur="166" decel="50000">
                                          <p:stCondLst>
                                            <p:cond delay="1834"/>
                                          </p:stCondLst>
                                        </p:cTn>
                                        <p:tgtEl>
                                          <p:spTgt spid="1028"/>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barn(inVertical)">
                                      <p:cBhvr>
                                        <p:cTn id="30" dur="5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barn(inVertical)">
                                      <p:cBhvr>
                                        <p:cTn id="3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60648"/>
            <a:ext cx="8229600" cy="1143000"/>
          </a:xfrm>
        </p:spPr>
        <p:txBody>
          <a:bodyPr/>
          <a:lstStyle/>
          <a:p>
            <a:r>
              <a:rPr lang="es-MX" dirty="0"/>
              <a:t>El inicio</a:t>
            </a:r>
          </a:p>
        </p:txBody>
      </p:sp>
      <p:sp>
        <p:nvSpPr>
          <p:cNvPr id="3" name="2 Marcador de contenido"/>
          <p:cNvSpPr>
            <a:spLocks noGrp="1"/>
          </p:cNvSpPr>
          <p:nvPr>
            <p:ph idx="1"/>
          </p:nvPr>
        </p:nvSpPr>
        <p:spPr>
          <a:xfrm>
            <a:off x="0" y="1268760"/>
            <a:ext cx="8229600" cy="4389120"/>
          </a:xfrm>
        </p:spPr>
        <p:txBody>
          <a:bodyPr/>
          <a:lstStyle/>
          <a:p>
            <a:pPr marL="0" indent="0">
              <a:buNone/>
            </a:pPr>
            <a:r>
              <a:rPr lang="es-MX" dirty="0"/>
              <a:t>Dos mejoras en la tecnología de las computadoras marcan el inicio de la cuarta generación: </a:t>
            </a:r>
          </a:p>
          <a:p>
            <a:r>
              <a:rPr lang="es-MX" dirty="0"/>
              <a:t>el reemplazo de las memorias con núcleos magnéticos, por las de chips de silicio </a:t>
            </a:r>
          </a:p>
          <a:p>
            <a:r>
              <a:rPr lang="es-MX" dirty="0"/>
              <a:t>la colocación de muchos más componentes en un Chip: la </a:t>
            </a:r>
            <a:r>
              <a:rPr lang="es-MX" dirty="0" err="1"/>
              <a:t>microminiaturización</a:t>
            </a:r>
            <a:r>
              <a:rPr lang="es-MX" dirty="0"/>
              <a:t> de los circuitos electrónicos. </a:t>
            </a:r>
          </a:p>
          <a:p>
            <a:r>
              <a:rPr lang="es-MX" dirty="0"/>
              <a:t>El microprocesador y de chips hizo posible la creación de las computadoras personales.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839945"/>
            <a:ext cx="3600400" cy="1985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8569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1026"/>
                                        </p:tgtEl>
                                        <p:attrNameLst>
                                          <p:attrName>style.visibility</p:attrName>
                                        </p:attrNameLst>
                                      </p:cBhvr>
                                      <p:to>
                                        <p:strVal val="visible"/>
                                      </p:to>
                                    </p:set>
                                    <p:animEffect transition="in" filter="wipe(down)">
                                      <p:cBhvr>
                                        <p:cTn id="36"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20688"/>
            <a:ext cx="8229600" cy="4389120"/>
          </a:xfrm>
        </p:spPr>
        <p:txBody>
          <a:bodyPr/>
          <a:lstStyle/>
          <a:p>
            <a:pPr marL="0" indent="0">
              <a:buNone/>
            </a:pPr>
            <a:r>
              <a:rPr lang="es-MX" dirty="0"/>
              <a:t>La cuarta generación de las computadoras se da desde 1971 a 1981, lo más importante en esta generación es el invento del microprocesador el cual unía los circuitos integrados en un solo bloque. La creación del microprocesador hizo posible el desarrollo de las computadoras personales o PC, lo cual marcaría una revolución en el mundo de la computación, esto cambiaría la forma de trabajar e incluso de vivir de muchas personas hasta la actualidad.</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393023"/>
            <a:ext cx="3255156"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489270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wipe(down)">
                                      <p:cBhvr>
                                        <p:cTn id="14"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a:t>Primeras microcomputadoras</a:t>
            </a:r>
          </a:p>
        </p:txBody>
      </p:sp>
      <p:sp>
        <p:nvSpPr>
          <p:cNvPr id="3" name="2 Marcador de contenido"/>
          <p:cNvSpPr>
            <a:spLocks noGrp="1"/>
          </p:cNvSpPr>
          <p:nvPr>
            <p:ph idx="1"/>
          </p:nvPr>
        </p:nvSpPr>
        <p:spPr/>
        <p:txBody>
          <a:bodyPr>
            <a:normAutofit lnSpcReduction="10000"/>
          </a:bodyPr>
          <a:lstStyle/>
          <a:p>
            <a:pPr marL="0" indent="0">
              <a:buNone/>
            </a:pPr>
            <a:r>
              <a:rPr lang="es-MX" dirty="0"/>
              <a:t>Esta generación de computadoras se caracterizó por grandes avances tecnológicos en un tiempo muy corto. En 1977 aparecen las primeras microcomputadoras, entre las cuales, las más famosas fueron las fabricadas por Apple </a:t>
            </a:r>
            <a:r>
              <a:rPr lang="es-MX" dirty="0" err="1"/>
              <a:t>Computer</a:t>
            </a:r>
            <a:r>
              <a:rPr lang="es-MX" dirty="0"/>
              <a:t>, Radio </a:t>
            </a:r>
            <a:r>
              <a:rPr lang="es-MX" dirty="0" err="1"/>
              <a:t>Shack</a:t>
            </a:r>
            <a:r>
              <a:rPr lang="es-MX" dirty="0"/>
              <a:t> y </a:t>
            </a:r>
            <a:r>
              <a:rPr lang="es-MX" dirty="0" err="1"/>
              <a:t>Commodore</a:t>
            </a:r>
            <a:r>
              <a:rPr lang="es-MX" dirty="0"/>
              <a:t> </a:t>
            </a:r>
            <a:r>
              <a:rPr lang="es-MX" dirty="0" err="1"/>
              <a:t>Busíness</a:t>
            </a:r>
            <a:r>
              <a:rPr lang="es-MX" dirty="0"/>
              <a:t> Machines. IBM se integra al mercado de las microcomputadoras con su Personal </a:t>
            </a:r>
            <a:r>
              <a:rPr lang="es-MX" dirty="0" err="1"/>
              <a:t>Computer</a:t>
            </a:r>
            <a:r>
              <a:rPr lang="es-MX" dirty="0"/>
              <a:t>, de donde les ha quedado como sinónimo el nombre de PC, y lo más importante; se incluye un sistema operativo estandarizado, el MS- DOS (</a:t>
            </a:r>
            <a:r>
              <a:rPr lang="es-MX" dirty="0" err="1"/>
              <a:t>MicroSoft</a:t>
            </a:r>
            <a:r>
              <a:rPr lang="es-MX" dirty="0"/>
              <a:t> Disk </a:t>
            </a:r>
            <a:r>
              <a:rPr lang="es-MX" dirty="0" err="1"/>
              <a:t>Operating</a:t>
            </a:r>
            <a:r>
              <a:rPr lang="es-MX" dirty="0"/>
              <a:t> </a:t>
            </a:r>
            <a:r>
              <a:rPr lang="es-MX" dirty="0" err="1"/>
              <a:t>System</a:t>
            </a:r>
            <a:r>
              <a:rPr lang="es-MX" dirty="0"/>
              <a:t>).</a:t>
            </a:r>
          </a:p>
        </p:txBody>
      </p:sp>
    </p:spTree>
    <p:extLst>
      <p:ext uri="{BB962C8B-B14F-4D97-AF65-F5344CB8AC3E}">
        <p14:creationId xmlns:p14="http://schemas.microsoft.com/office/powerpoint/2010/main" val="6911047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2964" y="404664"/>
            <a:ext cx="8229600" cy="4389120"/>
          </a:xfrm>
        </p:spPr>
        <p:txBody>
          <a:bodyPr>
            <a:normAutofit/>
          </a:bodyPr>
          <a:lstStyle/>
          <a:p>
            <a:pPr marL="0" indent="0">
              <a:buNone/>
            </a:pPr>
            <a:r>
              <a:rPr lang="es-MX" sz="2000" dirty="0"/>
              <a:t>En 1973 la marca de computadoras IBM introdujo en los modelos IBM 3340 los discos duros </a:t>
            </a:r>
            <a:r>
              <a:rPr lang="es-MX" sz="2000" dirty="0" err="1"/>
              <a:t>Winchister</a:t>
            </a:r>
            <a:r>
              <a:rPr lang="es-MX" sz="2000" dirty="0"/>
              <a:t>, convirtiendo dichos dispositivos de almacenamiento en el estándar de la industria informática.</a:t>
            </a:r>
          </a:p>
        </p:txBody>
      </p:sp>
      <p:sp>
        <p:nvSpPr>
          <p:cNvPr id="4" name="3 Rectángulo"/>
          <p:cNvSpPr/>
          <p:nvPr/>
        </p:nvSpPr>
        <p:spPr>
          <a:xfrm>
            <a:off x="464033" y="1412776"/>
            <a:ext cx="7920880" cy="2862322"/>
          </a:xfrm>
          <a:prstGeom prst="rect">
            <a:avLst/>
          </a:prstGeom>
        </p:spPr>
        <p:txBody>
          <a:bodyPr wrap="square">
            <a:spAutoFit/>
          </a:bodyPr>
          <a:lstStyle/>
          <a:p>
            <a:r>
              <a:rPr lang="es-MX" sz="2000" dirty="0"/>
              <a:t>El término Winchester, varios años atrás se introdujo en 1973 cuando IBM desarrollo el modelo 3340 con un disco que tenía 30 MB de almacenamiento fijo y 30MB de almacenamiento extraíble; sus inventores llamaron a la unidad “Winchester” en honor del rifle 30/30. Aunque las unidades de disco modernos son más rápidos y tienen mayor capacidad de almacenamiento, la tecnología básica es la misma.</a:t>
            </a:r>
          </a:p>
          <a:p>
            <a:r>
              <a:rPr lang="es-MX" sz="2000" dirty="0"/>
              <a:t>El disco Winchester coloco las cabezas y los platos del disco dentro de una unidad sellada para lograr mayor velocidad, convirtiéndose en el estándar para el desarrollo del disco duro mecánico.</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4462296"/>
            <a:ext cx="3168352" cy="22428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99656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4389120"/>
          </a:xfrm>
        </p:spPr>
        <p:txBody>
          <a:bodyPr>
            <a:normAutofit/>
          </a:bodyPr>
          <a:lstStyle/>
          <a:p>
            <a:pPr marL="0" indent="0">
              <a:buNone/>
            </a:pPr>
            <a:r>
              <a:rPr lang="es-MX" sz="2800" dirty="0"/>
              <a:t>En 1974 comenzó a lucirse la verdadera industria de la informática, cuando Intel </a:t>
            </a:r>
            <a:r>
              <a:rPr lang="es-MX" sz="2800" dirty="0" err="1"/>
              <a:t>Corporation</a:t>
            </a:r>
            <a:r>
              <a:rPr lang="es-MX" sz="2800" dirty="0"/>
              <a:t> presentó el primer CPU (Unidad Central de Procesos) compuesto por un microchip de circuito integrado denominado 8080. Este hecho cautivó el interés en hogares y pequeños negocios a lo largo de 1975.</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212976"/>
            <a:ext cx="5040560" cy="3297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7041110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1000"/>
                                        <p:tgtEl>
                                          <p:spTgt spid="4098"/>
                                        </p:tgtEl>
                                      </p:cBhvr>
                                    </p:animEffect>
                                    <p:anim calcmode="lin" valueType="num">
                                      <p:cBhvr>
                                        <p:cTn id="16" dur="1000" fill="hold"/>
                                        <p:tgtEl>
                                          <p:spTgt spid="4098"/>
                                        </p:tgtEl>
                                        <p:attrNameLst>
                                          <p:attrName>ppt_x</p:attrName>
                                        </p:attrNameLst>
                                      </p:cBhvr>
                                      <p:tavLst>
                                        <p:tav tm="0">
                                          <p:val>
                                            <p:strVal val="#ppt_x"/>
                                          </p:val>
                                        </p:tav>
                                        <p:tav tm="100000">
                                          <p:val>
                                            <p:strVal val="#ppt_x"/>
                                          </p:val>
                                        </p:tav>
                                      </p:tavLst>
                                    </p:anim>
                                    <p:anim calcmode="lin" valueType="num">
                                      <p:cBhvr>
                                        <p:cTn id="17"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16632"/>
            <a:ext cx="8229600" cy="1143000"/>
          </a:xfrm>
        </p:spPr>
        <p:txBody>
          <a:bodyPr/>
          <a:lstStyle/>
          <a:p>
            <a:r>
              <a:rPr lang="es-MX" dirty="0"/>
              <a:t>Acontecimientos importantes</a:t>
            </a:r>
          </a:p>
        </p:txBody>
      </p:sp>
      <p:sp>
        <p:nvSpPr>
          <p:cNvPr id="3" name="2 Marcador de contenido"/>
          <p:cNvSpPr>
            <a:spLocks noGrp="1"/>
          </p:cNvSpPr>
          <p:nvPr>
            <p:ph idx="1"/>
          </p:nvPr>
        </p:nvSpPr>
        <p:spPr>
          <a:xfrm>
            <a:off x="395536" y="1628800"/>
            <a:ext cx="8229600" cy="4389120"/>
          </a:xfrm>
        </p:spPr>
        <p:txBody>
          <a:bodyPr>
            <a:normAutofit fontScale="85000" lnSpcReduction="10000"/>
          </a:bodyPr>
          <a:lstStyle/>
          <a:p>
            <a:r>
              <a:rPr lang="es-MX" dirty="0"/>
              <a:t>1975: William Henry Gates y Paul Allen crearon Microsoft. Este software fue el proveedor de la versión del lenguaje BASIC para la computadora personal </a:t>
            </a:r>
            <a:r>
              <a:rPr lang="es-MX" dirty="0" err="1"/>
              <a:t>Altair</a:t>
            </a:r>
            <a:r>
              <a:rPr lang="es-MX" dirty="0"/>
              <a:t>, de la empresa MITS.</a:t>
            </a:r>
          </a:p>
          <a:p>
            <a:endParaRPr lang="es-MX" dirty="0"/>
          </a:p>
          <a:p>
            <a:r>
              <a:rPr lang="es-MX" dirty="0"/>
              <a:t>1975: Gary </a:t>
            </a:r>
            <a:r>
              <a:rPr lang="es-MX" dirty="0" err="1"/>
              <a:t>Kindall</a:t>
            </a:r>
            <a:r>
              <a:rPr lang="es-MX" dirty="0"/>
              <a:t> y John </a:t>
            </a:r>
            <a:r>
              <a:rPr lang="es-MX" dirty="0" err="1"/>
              <a:t>Torode</a:t>
            </a:r>
            <a:r>
              <a:rPr lang="es-MX" dirty="0"/>
              <a:t> fundan la Digital </a:t>
            </a:r>
            <a:r>
              <a:rPr lang="es-MX" dirty="0" err="1"/>
              <a:t>Research</a:t>
            </a:r>
            <a:r>
              <a:rPr lang="es-MX" dirty="0"/>
              <a:t>, que ingresa exitosamente al mercado con su sistema operativo CPM (Control </a:t>
            </a:r>
            <a:r>
              <a:rPr lang="es-MX" dirty="0" err="1"/>
              <a:t>Program</a:t>
            </a:r>
            <a:r>
              <a:rPr lang="es-MX" dirty="0"/>
              <a:t> </a:t>
            </a:r>
            <a:r>
              <a:rPr lang="es-MX" dirty="0" err="1"/>
              <a:t>for</a:t>
            </a:r>
            <a:r>
              <a:rPr lang="es-MX" dirty="0"/>
              <a:t> </a:t>
            </a:r>
            <a:r>
              <a:rPr lang="es-MX" dirty="0" err="1"/>
              <a:t>Microcomputers</a:t>
            </a:r>
            <a:r>
              <a:rPr lang="es-MX" dirty="0"/>
              <a:t>). Este fue el primer sistema operativo estándar.</a:t>
            </a:r>
          </a:p>
          <a:p>
            <a:endParaRPr lang="es-MX" dirty="0"/>
          </a:p>
          <a:p>
            <a:r>
              <a:rPr lang="es-MX" dirty="0"/>
              <a:t>1976: Steven </a:t>
            </a:r>
            <a:r>
              <a:rPr lang="es-MX" dirty="0" err="1"/>
              <a:t>Wozniak</a:t>
            </a:r>
            <a:r>
              <a:rPr lang="es-MX" dirty="0"/>
              <a:t> y Steven Jobs fundaron Apple </a:t>
            </a:r>
            <a:r>
              <a:rPr lang="es-MX" dirty="0" err="1"/>
              <a:t>Computer</a:t>
            </a:r>
            <a:r>
              <a:rPr lang="es-MX" dirty="0"/>
              <a:t> el 1 de abril de 1976. Ese mismo año intentaron insertar en el mercado la Apple I, pero no fue bien aceptada.</a:t>
            </a:r>
          </a:p>
        </p:txBody>
      </p:sp>
    </p:spTree>
    <p:extLst>
      <p:ext uri="{BB962C8B-B14F-4D97-AF65-F5344CB8AC3E}">
        <p14:creationId xmlns:p14="http://schemas.microsoft.com/office/powerpoint/2010/main" val="34436574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4389120"/>
          </a:xfrm>
        </p:spPr>
        <p:txBody>
          <a:bodyPr>
            <a:normAutofit fontScale="70000" lnSpcReduction="20000"/>
          </a:bodyPr>
          <a:lstStyle/>
          <a:p>
            <a:r>
              <a:rPr lang="es-MX" dirty="0"/>
              <a:t>1977: Apple lanza al mercado la Apple II y logra imponerse en el mercado de la informática.</a:t>
            </a:r>
          </a:p>
          <a:p>
            <a:endParaRPr lang="es-MX" dirty="0"/>
          </a:p>
          <a:p>
            <a:r>
              <a:rPr lang="es-MX" dirty="0"/>
              <a:t>1977: Durante la cuarta generación de computadoras, más precisamente a lo largo de este año, se desarrolla el apogeo de las computadoras personales.</a:t>
            </a:r>
          </a:p>
          <a:p>
            <a:endParaRPr lang="es-MX" dirty="0"/>
          </a:p>
          <a:p>
            <a:r>
              <a:rPr lang="es-MX" dirty="0"/>
              <a:t>1977:La TRS-80 de </a:t>
            </a:r>
            <a:r>
              <a:rPr lang="es-MX" dirty="0" err="1"/>
              <a:t>Tandy</a:t>
            </a:r>
            <a:r>
              <a:rPr lang="es-MX" dirty="0"/>
              <a:t>/Radio </a:t>
            </a:r>
            <a:r>
              <a:rPr lang="es-MX" dirty="0" err="1"/>
              <a:t>Shack</a:t>
            </a:r>
            <a:r>
              <a:rPr lang="es-MX" dirty="0"/>
              <a:t> fue una de las computadoras más populares de la época.</a:t>
            </a:r>
          </a:p>
          <a:p>
            <a:endParaRPr lang="es-MX" dirty="0"/>
          </a:p>
          <a:p>
            <a:r>
              <a:rPr lang="es-MX" dirty="0"/>
              <a:t>1978: Intel fabricó el microprocesador Intel 8086, el cual provocó una demanda masiva y motivó a la compañía IBM  a crear su División de Computadoras Personales. El éxitos de ventas alcanzado por Intel, lo posicionó dentro del ranking de las 500 empresas más grandes y exitosas del mundo.</a:t>
            </a:r>
          </a:p>
          <a:p>
            <a:endParaRPr lang="es-MX" dirty="0"/>
          </a:p>
          <a:p>
            <a:r>
              <a:rPr lang="es-MX" dirty="0"/>
              <a:t>1980: Apple Disk II es la primera disquetera en el mercado.</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1960" y="4437112"/>
            <a:ext cx="4453020" cy="2078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4282943"/>
            <a:ext cx="3297926" cy="23864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71172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fade">
                                      <p:cBhvr>
                                        <p:cTn id="7" dur="1000"/>
                                        <p:tgtEl>
                                          <p:spTgt spid="5123"/>
                                        </p:tgtEl>
                                      </p:cBhvr>
                                    </p:animEffect>
                                    <p:anim calcmode="lin" valueType="num">
                                      <p:cBhvr>
                                        <p:cTn id="8" dur="1000" fill="hold"/>
                                        <p:tgtEl>
                                          <p:spTgt spid="5123"/>
                                        </p:tgtEl>
                                        <p:attrNameLst>
                                          <p:attrName>ppt_x</p:attrName>
                                        </p:attrNameLst>
                                      </p:cBhvr>
                                      <p:tavLst>
                                        <p:tav tm="0">
                                          <p:val>
                                            <p:strVal val="#ppt_x"/>
                                          </p:val>
                                        </p:tav>
                                        <p:tav tm="100000">
                                          <p:val>
                                            <p:strVal val="#ppt_x"/>
                                          </p:val>
                                        </p:tav>
                                      </p:tavLst>
                                    </p:anim>
                                    <p:anim calcmode="lin" valueType="num">
                                      <p:cBhvr>
                                        <p:cTn id="9"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down)">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wipe(down)">
                                      <p:cBhvr>
                                        <p:cTn id="34" dur="500"/>
                                        <p:tgtEl>
                                          <p:spTgt spid="3">
                                            <p:txEl>
                                              <p:pRg st="8" end="8"/>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5122"/>
                                        </p:tgtEl>
                                        <p:attrNameLst>
                                          <p:attrName>style.visibility</p:attrName>
                                        </p:attrNameLst>
                                      </p:cBhvr>
                                      <p:to>
                                        <p:strVal val="visible"/>
                                      </p:to>
                                    </p:set>
                                    <p:animEffect transition="in" filter="circle(in)">
                                      <p:cBhvr>
                                        <p:cTn id="39"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980728"/>
            <a:ext cx="8229600" cy="1143000"/>
          </a:xfrm>
        </p:spPr>
        <p:txBody>
          <a:bodyPr>
            <a:normAutofit/>
          </a:bodyPr>
          <a:lstStyle/>
          <a:p>
            <a:pPr algn="ctr"/>
            <a:r>
              <a:rPr lang="es-MX" dirty="0"/>
              <a:t>Gracias por su atención </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2152052"/>
            <a:ext cx="7128792" cy="4301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17568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356</TotalTime>
  <Words>675</Words>
  <Application>Microsoft Office PowerPoint</Application>
  <PresentationFormat>Presentación en pantalla (4:3)</PresentationFormat>
  <Paragraphs>32</Paragraphs>
  <Slides>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Calibri</vt:lpstr>
      <vt:lpstr>Constantia</vt:lpstr>
      <vt:lpstr>Wingdings 2</vt:lpstr>
      <vt:lpstr>Flujo</vt:lpstr>
      <vt:lpstr>Cuarta generación de las computadoras</vt:lpstr>
      <vt:lpstr>El inicio</vt:lpstr>
      <vt:lpstr>Presentación de PowerPoint</vt:lpstr>
      <vt:lpstr>Primeras microcomputadoras</vt:lpstr>
      <vt:lpstr>Presentación de PowerPoint</vt:lpstr>
      <vt:lpstr>Presentación de PowerPoint</vt:lpstr>
      <vt:lpstr>Acontecimientos importantes</vt:lpstr>
      <vt:lpstr>Presentación de PowerPoint</vt:lpstr>
      <vt:lpstr>Gracias por su atención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Cuarta generación de las computadoras</dc:title>
  <dc:creator>Erick</dc:creator>
  <cp:lastModifiedBy>Mariana Luna</cp:lastModifiedBy>
  <cp:revision>11</cp:revision>
  <dcterms:created xsi:type="dcterms:W3CDTF">2017-09-06T01:46:02Z</dcterms:created>
  <dcterms:modified xsi:type="dcterms:W3CDTF">2017-09-07T15:52:59Z</dcterms:modified>
</cp:coreProperties>
</file>