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customXml/itemProps4.xml" ContentType="application/vnd.openxmlformats-officedocument.customXmlPropertie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Lst>
  <p:sldSz cx="6858000" cy="9144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378" autoAdjust="0"/>
    <p:restoredTop sz="94660"/>
  </p:normalViewPr>
  <p:slideViewPr>
    <p:cSldViewPr>
      <p:cViewPr>
        <p:scale>
          <a:sx n="100" d="100"/>
          <a:sy n="100" d="100"/>
        </p:scale>
        <p:origin x="-1056" y="-62"/>
      </p:cViewPr>
      <p:guideLst>
        <p:guide orient="horz" pos="2880"/>
        <p:guide pos="2160"/>
      </p:guideLst>
    </p:cSldViewPr>
  </p:slideViewPr>
  <p:notesTextViewPr>
    <p:cViewPr>
      <p:scale>
        <a:sx n="1" d="1"/>
        <a:sy n="1" d="1"/>
      </p:scale>
      <p:origin x="0" y="0"/>
    </p:cViewPr>
  </p:notesTextViewPr>
  <p:sorterViewPr>
    <p:cViewPr>
      <p:scale>
        <a:sx n="400" d="100"/>
        <a:sy n="4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165866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124160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326046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61529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366788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201840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94598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36918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347673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1496449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903A992-FECC-446B-B6B4-EE8030F58B4A}" type="datetimeFigureOut">
              <a:rPr lang="es-MX" smtClean="0"/>
              <a:pPr/>
              <a:t>19/10/2013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191434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903A992-FECC-446B-B6B4-EE8030F58B4A}" type="datetimeFigureOut">
              <a:rPr lang="es-MX" smtClean="0"/>
              <a:pPr/>
              <a:t>19/10/2013</a:t>
            </a:fld>
            <a:endParaRPr lang="es-MX"/>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CCA361E-95E4-4D21-9A42-A132ECEE8C28}" type="slidenum">
              <a:rPr lang="es-MX" smtClean="0"/>
              <a:pPr/>
              <a:t>‹Nº›</a:t>
            </a:fld>
            <a:endParaRPr lang="es-MX"/>
          </a:p>
        </p:txBody>
      </p:sp>
    </p:spTree>
    <p:extLst>
      <p:ext uri="{BB962C8B-B14F-4D97-AF65-F5344CB8AC3E}">
        <p14:creationId xmlns:p14="http://schemas.microsoft.com/office/powerpoint/2010/main" xmlns="" val="70447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Documento_de_Microsoft_Office_Word1.docx"/><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package" Target="../embeddings/Documento_de_Microsoft_Office_Word3.docx"/><Relationship Id="rId4" Type="http://schemas.openxmlformats.org/officeDocument/2006/relationships/image" Target="../media/image6.jpeg"/><Relationship Id="rId9" Type="http://schemas.openxmlformats.org/officeDocument/2006/relationships/package" Target="../embeddings/Documento_de_Microsoft_Office_Word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7384" y="8606367"/>
            <a:ext cx="6858000" cy="537633"/>
          </a:xfrm>
          <a:prstGeom prst="rect">
            <a:avLst/>
          </a:prstGeom>
          <a:gradFill>
            <a:gsLst>
              <a:gs pos="0">
                <a:schemeClr val="bg1">
                  <a:lumMod val="75000"/>
                </a:schemeClr>
              </a:gs>
              <a:gs pos="100000">
                <a:schemeClr val="bg1">
                  <a:lumMod val="9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MX"/>
          </a:p>
        </p:txBody>
      </p:sp>
      <p:sp>
        <p:nvSpPr>
          <p:cNvPr id="2" name="CuadroTexto 1"/>
          <p:cNvSpPr txBox="1"/>
          <p:nvPr/>
        </p:nvSpPr>
        <p:spPr>
          <a:xfrm>
            <a:off x="404664" y="1331640"/>
            <a:ext cx="2880320" cy="369332"/>
          </a:xfrm>
          <a:prstGeom prst="rect">
            <a:avLst/>
          </a:prstGeom>
          <a:noFill/>
        </p:spPr>
        <p:txBody>
          <a:bodyPr wrap="square" rtlCol="0">
            <a:spAutoFit/>
          </a:bodyPr>
          <a:lstStyle/>
          <a:p>
            <a:endParaRPr lang="es-ES" dirty="0"/>
          </a:p>
        </p:txBody>
      </p:sp>
      <p:pic>
        <p:nvPicPr>
          <p:cNvPr id="3" name="Imagen 2"/>
          <p:cNvPicPr>
            <a:picLocks noChangeAspect="1"/>
          </p:cNvPicPr>
          <p:nvPr/>
        </p:nvPicPr>
        <p:blipFill>
          <a:blip r:embed="rId3" cstate="print"/>
          <a:stretch>
            <a:fillRect/>
          </a:stretch>
        </p:blipFill>
        <p:spPr>
          <a:xfrm>
            <a:off x="2204864" y="0"/>
            <a:ext cx="936104" cy="916881"/>
          </a:xfrm>
          <a:prstGeom prst="rect">
            <a:avLst/>
          </a:prstGeom>
        </p:spPr>
      </p:pic>
      <p:sp>
        <p:nvSpPr>
          <p:cNvPr id="4" name="CuadroTexto 3"/>
          <p:cNvSpPr txBox="1"/>
          <p:nvPr/>
        </p:nvSpPr>
        <p:spPr>
          <a:xfrm>
            <a:off x="116632" y="860683"/>
            <a:ext cx="6741368" cy="830997"/>
          </a:xfrm>
          <a:prstGeom prst="rect">
            <a:avLst/>
          </a:prstGeom>
          <a:noFill/>
        </p:spPr>
        <p:txBody>
          <a:bodyPr wrap="square" rtlCol="0">
            <a:spAutoFit/>
          </a:bodyPr>
          <a:lstStyle/>
          <a:p>
            <a:pPr algn="ctr"/>
            <a:r>
              <a:rPr lang="es-ES_tradnl" sz="2400" b="1" dirty="0" smtClean="0"/>
              <a:t>Variación en el consumo de FDN en vacas lactando en el trópico</a:t>
            </a:r>
            <a:endParaRPr lang="es-MX" sz="2400" dirty="0"/>
          </a:p>
        </p:txBody>
      </p:sp>
      <p:sp>
        <p:nvSpPr>
          <p:cNvPr id="5" name="CuadroTexto 4"/>
          <p:cNvSpPr txBox="1"/>
          <p:nvPr/>
        </p:nvSpPr>
        <p:spPr>
          <a:xfrm>
            <a:off x="1124743" y="1641158"/>
            <a:ext cx="5760641" cy="338554"/>
          </a:xfrm>
          <a:prstGeom prst="rect">
            <a:avLst/>
          </a:prstGeom>
          <a:noFill/>
        </p:spPr>
        <p:txBody>
          <a:bodyPr wrap="square" rtlCol="0">
            <a:spAutoFit/>
          </a:bodyPr>
          <a:lstStyle/>
          <a:p>
            <a:pPr algn="r"/>
            <a:r>
              <a:rPr lang="es-MX" sz="750" dirty="0" smtClean="0">
                <a:latin typeface="Arial"/>
                <a:cs typeface="Arial"/>
              </a:rPr>
              <a:t>Morales MOI</a:t>
            </a:r>
            <a:r>
              <a:rPr lang="es-MX" sz="750" baseline="30000" dirty="0" smtClean="0">
                <a:latin typeface="Arial"/>
                <a:cs typeface="Arial"/>
              </a:rPr>
              <a:t>1</a:t>
            </a:r>
            <a:r>
              <a:rPr lang="es-MX" sz="750" dirty="0" smtClean="0">
                <a:latin typeface="Arial"/>
                <a:cs typeface="Arial"/>
              </a:rPr>
              <a:t>, Juárez </a:t>
            </a:r>
            <a:r>
              <a:rPr lang="es-MX" sz="750" dirty="0">
                <a:latin typeface="Arial"/>
                <a:cs typeface="Arial"/>
              </a:rPr>
              <a:t>LFI</a:t>
            </a:r>
            <a:r>
              <a:rPr lang="es-MX" sz="750" baseline="30000" dirty="0">
                <a:latin typeface="Arial"/>
                <a:cs typeface="Arial"/>
              </a:rPr>
              <a:t>1</a:t>
            </a:r>
            <a:r>
              <a:rPr lang="es-MX" sz="750" dirty="0">
                <a:latin typeface="Arial"/>
                <a:cs typeface="Arial"/>
              </a:rPr>
              <a:t>, Montero LM</a:t>
            </a:r>
            <a:r>
              <a:rPr lang="es-MX" sz="750" baseline="30000" dirty="0">
                <a:latin typeface="Arial"/>
                <a:cs typeface="Arial"/>
              </a:rPr>
              <a:t>2</a:t>
            </a:r>
            <a:r>
              <a:rPr lang="es-MX" sz="750" dirty="0">
                <a:latin typeface="Arial"/>
                <a:cs typeface="Arial"/>
              </a:rPr>
              <a:t>, Hernández HVD</a:t>
            </a:r>
            <a:r>
              <a:rPr lang="es-MX" sz="750" baseline="30000" dirty="0">
                <a:latin typeface="Arial"/>
                <a:cs typeface="Arial"/>
              </a:rPr>
              <a:t>2</a:t>
            </a:r>
            <a:r>
              <a:rPr lang="es-MX" sz="750" dirty="0">
                <a:latin typeface="Arial"/>
                <a:cs typeface="Arial"/>
              </a:rPr>
              <a:t>, Cristóbal CO</a:t>
            </a:r>
            <a:r>
              <a:rPr lang="es-MX" sz="750" baseline="30000" dirty="0">
                <a:latin typeface="Arial"/>
                <a:cs typeface="Arial"/>
              </a:rPr>
              <a:t>2</a:t>
            </a:r>
            <a:r>
              <a:rPr lang="es-MX" sz="750" dirty="0">
                <a:latin typeface="Arial"/>
                <a:cs typeface="Arial"/>
              </a:rPr>
              <a:t>, Núñez HG</a:t>
            </a:r>
            <a:r>
              <a:rPr lang="es-MX" sz="750" baseline="30000" dirty="0">
                <a:latin typeface="Arial"/>
                <a:cs typeface="Arial"/>
              </a:rPr>
              <a:t>3</a:t>
            </a:r>
            <a:r>
              <a:rPr lang="es-MX" sz="750" dirty="0">
                <a:latin typeface="Arial"/>
                <a:cs typeface="Arial"/>
              </a:rPr>
              <a:t>, Enríquez QJF</a:t>
            </a:r>
            <a:r>
              <a:rPr lang="es-MX" sz="750" baseline="30000" dirty="0">
                <a:latin typeface="Arial"/>
                <a:cs typeface="Arial"/>
              </a:rPr>
              <a:t>2</a:t>
            </a:r>
            <a:endParaRPr lang="es-ES_tradnl" sz="750" dirty="0">
              <a:latin typeface="Arial"/>
              <a:cs typeface="Arial"/>
            </a:endParaRPr>
          </a:p>
          <a:p>
            <a:pPr algn="r"/>
            <a:r>
              <a:rPr lang="es-MX" sz="750" baseline="30000" dirty="0">
                <a:latin typeface="Arial"/>
                <a:cs typeface="Arial"/>
              </a:rPr>
              <a:t>1</a:t>
            </a:r>
            <a:r>
              <a:rPr lang="es-MX" sz="750" dirty="0">
                <a:latin typeface="Arial"/>
                <a:cs typeface="Arial"/>
              </a:rPr>
              <a:t>FMVZ-UV, </a:t>
            </a:r>
            <a:r>
              <a:rPr lang="es-MX" sz="750" baseline="30000" dirty="0">
                <a:latin typeface="Arial"/>
                <a:cs typeface="Arial"/>
              </a:rPr>
              <a:t>2</a:t>
            </a:r>
            <a:r>
              <a:rPr lang="es-MX" sz="750" dirty="0">
                <a:latin typeface="Arial"/>
                <a:cs typeface="Arial"/>
              </a:rPr>
              <a:t>CE. La Posta-INIFAP, </a:t>
            </a:r>
            <a:r>
              <a:rPr lang="es-MX" sz="750" baseline="30000" dirty="0">
                <a:latin typeface="Arial"/>
                <a:cs typeface="Arial"/>
              </a:rPr>
              <a:t>3</a:t>
            </a:r>
            <a:r>
              <a:rPr lang="es-MX" sz="750" dirty="0">
                <a:latin typeface="Arial"/>
                <a:cs typeface="Arial"/>
              </a:rPr>
              <a:t>CE. La Laguna-</a:t>
            </a:r>
            <a:r>
              <a:rPr lang="es-MX" sz="750" dirty="0" smtClean="0">
                <a:latin typeface="Arial"/>
                <a:cs typeface="Arial"/>
              </a:rPr>
              <a:t>INIFAP</a:t>
            </a:r>
            <a:r>
              <a:rPr lang="es-ES_tradnl" sz="800" dirty="0" smtClean="0">
                <a:latin typeface="Arial"/>
                <a:cs typeface="Arial"/>
              </a:rPr>
              <a:t> </a:t>
            </a:r>
            <a:endParaRPr lang="es-ES" sz="800" dirty="0">
              <a:latin typeface="Arial"/>
              <a:cs typeface="Arial"/>
            </a:endParaRPr>
          </a:p>
        </p:txBody>
      </p:sp>
      <p:pic>
        <p:nvPicPr>
          <p:cNvPr id="9" name="Imagen 8" descr="DSC00957CARTEL.JPG"/>
          <p:cNvPicPr>
            <a:picLocks noChangeAspect="1"/>
          </p:cNvPicPr>
          <p:nvPr/>
        </p:nvPicPr>
        <p:blipFill>
          <a:blip r:embed="rId4" cstate="print">
            <a:alphaModFix amt="40000"/>
            <a:extLst>
              <a:ext uri="{28A0092B-C50C-407E-A947-70E740481C1C}">
                <a14:useLocalDpi xmlns:a14="http://schemas.microsoft.com/office/drawing/2010/main" xmlns="" val="0"/>
              </a:ext>
            </a:extLst>
          </a:blip>
          <a:stretch>
            <a:fillRect/>
          </a:stretch>
        </p:blipFill>
        <p:spPr>
          <a:xfrm>
            <a:off x="188640" y="1979712"/>
            <a:ext cx="3096344" cy="1824203"/>
          </a:xfrm>
          <a:prstGeom prst="rect">
            <a:avLst/>
          </a:prstGeom>
          <a:ln>
            <a:noFill/>
          </a:ln>
          <a:effectLst>
            <a:softEdge rad="112500"/>
          </a:effectLst>
        </p:spPr>
      </p:pic>
      <p:pic>
        <p:nvPicPr>
          <p:cNvPr id="10" name="Imagen 9" descr="DSCF4542_CARTEL.JPG"/>
          <p:cNvPicPr>
            <a:picLocks noChangeAspect="1"/>
          </p:cNvPicPr>
          <p:nvPr/>
        </p:nvPicPr>
        <p:blipFill>
          <a:blip r:embed="rId5" cstate="print">
            <a:alphaModFix amt="48000"/>
            <a:extLst>
              <a:ext uri="{28A0092B-C50C-407E-A947-70E740481C1C}">
                <a14:useLocalDpi xmlns:a14="http://schemas.microsoft.com/office/drawing/2010/main" xmlns="" val="0"/>
              </a:ext>
            </a:extLst>
          </a:blip>
          <a:stretch>
            <a:fillRect/>
          </a:stretch>
        </p:blipFill>
        <p:spPr>
          <a:xfrm>
            <a:off x="236060" y="4067944"/>
            <a:ext cx="2976916" cy="1728192"/>
          </a:xfrm>
          <a:prstGeom prst="rect">
            <a:avLst/>
          </a:prstGeom>
          <a:ln>
            <a:noFill/>
          </a:ln>
          <a:effectLst>
            <a:softEdge rad="112500"/>
          </a:effectLst>
        </p:spPr>
      </p:pic>
      <p:pic>
        <p:nvPicPr>
          <p:cNvPr id="11" name="Imagen 10" descr="V_07-25-DSCF3572_CARTEL.JPG"/>
          <p:cNvPicPr>
            <a:picLocks noChangeAspect="1"/>
          </p:cNvPicPr>
          <p:nvPr/>
        </p:nvPicPr>
        <p:blipFill>
          <a:blip r:embed="rId6" cstate="print">
            <a:alphaModFix amt="59000"/>
            <a:extLst>
              <a:ext uri="{28A0092B-C50C-407E-A947-70E740481C1C}">
                <a14:useLocalDpi xmlns:a14="http://schemas.microsoft.com/office/drawing/2010/main" xmlns="" val="0"/>
              </a:ext>
            </a:extLst>
          </a:blip>
          <a:stretch>
            <a:fillRect/>
          </a:stretch>
        </p:blipFill>
        <p:spPr>
          <a:xfrm>
            <a:off x="3717032" y="5796136"/>
            <a:ext cx="2757485" cy="2160240"/>
          </a:xfrm>
          <a:prstGeom prst="rect">
            <a:avLst/>
          </a:prstGeom>
          <a:ln>
            <a:noFill/>
          </a:ln>
          <a:effectLst>
            <a:softEdge rad="112500"/>
          </a:effectLst>
        </p:spPr>
      </p:pic>
      <p:sp>
        <p:nvSpPr>
          <p:cNvPr id="12" name="CuadroTexto 11"/>
          <p:cNvSpPr txBox="1"/>
          <p:nvPr/>
        </p:nvSpPr>
        <p:spPr>
          <a:xfrm>
            <a:off x="188640" y="2051720"/>
            <a:ext cx="1440160" cy="246221"/>
          </a:xfrm>
          <a:prstGeom prst="rect">
            <a:avLst/>
          </a:prstGeom>
          <a:noFill/>
        </p:spPr>
        <p:txBody>
          <a:bodyPr wrap="square" rtlCol="0">
            <a:spAutoFit/>
          </a:bodyPr>
          <a:lstStyle/>
          <a:p>
            <a:r>
              <a:rPr lang="es-ES" sz="1000" b="1" dirty="0" smtClean="0">
                <a:latin typeface="Arial"/>
                <a:cs typeface="Arial"/>
              </a:rPr>
              <a:t>INTRODUCCIÓN</a:t>
            </a:r>
            <a:endParaRPr lang="es-ES" sz="1000" b="1" dirty="0">
              <a:latin typeface="Arial"/>
              <a:cs typeface="Arial"/>
            </a:endParaRPr>
          </a:p>
        </p:txBody>
      </p:sp>
      <p:sp>
        <p:nvSpPr>
          <p:cNvPr id="13" name="CuadroTexto 12"/>
          <p:cNvSpPr txBox="1"/>
          <p:nvPr/>
        </p:nvSpPr>
        <p:spPr>
          <a:xfrm>
            <a:off x="188640" y="2273985"/>
            <a:ext cx="3168344" cy="1246495"/>
          </a:xfrm>
          <a:prstGeom prst="rect">
            <a:avLst/>
          </a:prstGeom>
          <a:noFill/>
        </p:spPr>
        <p:txBody>
          <a:bodyPr wrap="square" rtlCol="0">
            <a:spAutoFit/>
          </a:bodyPr>
          <a:lstStyle/>
          <a:p>
            <a:pPr algn="just"/>
            <a:r>
              <a:rPr lang="es-MX" sz="750" dirty="0">
                <a:latin typeface="Arial"/>
                <a:cs typeface="Arial"/>
              </a:rPr>
              <a:t>En los </a:t>
            </a:r>
            <a:r>
              <a:rPr lang="es-MX" sz="750" dirty="0" smtClean="0">
                <a:latin typeface="Arial"/>
                <a:cs typeface="Arial"/>
              </a:rPr>
              <a:t>sistemas </a:t>
            </a:r>
            <a:r>
              <a:rPr lang="es-MX" sz="750" dirty="0">
                <a:latin typeface="Arial"/>
                <a:cs typeface="Arial"/>
              </a:rPr>
              <a:t>estabulados de producción de leche se ha investigado mucho para minimizar la inclusión de fibra (FDN) y maximizar la utilización de granos en la dieta. Sin embargo, </a:t>
            </a:r>
            <a:r>
              <a:rPr lang="es-ES" sz="750" dirty="0">
                <a:latin typeface="Arial"/>
                <a:cs typeface="Arial"/>
              </a:rPr>
              <a:t>para intensificar la producción de leche en pastoreo hay que maximizar de manera eficiente el consumo de forraje. La fibra (FDN) contenida en los forrajes, es el principal componente en la dieta de vacas lactando en pastoreo. Por lo tanto, es necesario determinar la cantidad máxima de FDN que las vacas pueden consumir sin </a:t>
            </a:r>
            <a:r>
              <a:rPr lang="es-ES" sz="750" dirty="0" smtClean="0">
                <a:latin typeface="Arial"/>
                <a:cs typeface="Arial"/>
              </a:rPr>
              <a:t>afectar </a:t>
            </a:r>
            <a:r>
              <a:rPr lang="es-ES" sz="750" dirty="0">
                <a:latin typeface="Arial"/>
                <a:cs typeface="Arial"/>
              </a:rPr>
              <a:t>producción de leche. </a:t>
            </a:r>
            <a:r>
              <a:rPr lang="es-MX" sz="750" dirty="0">
                <a:latin typeface="Arial"/>
                <a:cs typeface="Arial"/>
              </a:rPr>
              <a:t>Con este trabajo, se pretende conocer la capacidad de consumo de FDN de ganado lechero en el trópico. </a:t>
            </a:r>
            <a:endParaRPr lang="es-ES_tradnl" sz="750" dirty="0">
              <a:latin typeface="Arial"/>
              <a:cs typeface="Arial"/>
            </a:endParaRPr>
          </a:p>
        </p:txBody>
      </p:sp>
      <p:sp>
        <p:nvSpPr>
          <p:cNvPr id="14" name="CuadroTexto 13"/>
          <p:cNvSpPr txBox="1"/>
          <p:nvPr/>
        </p:nvSpPr>
        <p:spPr>
          <a:xfrm>
            <a:off x="188640" y="3779912"/>
            <a:ext cx="1656184" cy="246221"/>
          </a:xfrm>
          <a:prstGeom prst="rect">
            <a:avLst/>
          </a:prstGeom>
          <a:noFill/>
        </p:spPr>
        <p:txBody>
          <a:bodyPr wrap="square" rtlCol="0">
            <a:spAutoFit/>
          </a:bodyPr>
          <a:lstStyle/>
          <a:p>
            <a:r>
              <a:rPr lang="es-ES" sz="1000" b="1" dirty="0" smtClean="0">
                <a:latin typeface="Arial"/>
                <a:cs typeface="Arial"/>
              </a:rPr>
              <a:t>MATERIAL Y MÉTODOS</a:t>
            </a:r>
            <a:endParaRPr lang="es-ES" sz="1000" b="1" dirty="0">
              <a:latin typeface="Arial"/>
              <a:cs typeface="Arial"/>
            </a:endParaRPr>
          </a:p>
        </p:txBody>
      </p:sp>
      <p:sp>
        <p:nvSpPr>
          <p:cNvPr id="15" name="CuadroTexto 14"/>
          <p:cNvSpPr txBox="1"/>
          <p:nvPr/>
        </p:nvSpPr>
        <p:spPr>
          <a:xfrm>
            <a:off x="188640" y="3995936"/>
            <a:ext cx="3168344" cy="1708160"/>
          </a:xfrm>
          <a:prstGeom prst="rect">
            <a:avLst/>
          </a:prstGeom>
          <a:noFill/>
        </p:spPr>
        <p:txBody>
          <a:bodyPr wrap="square" rtlCol="0">
            <a:spAutoFit/>
          </a:bodyPr>
          <a:lstStyle/>
          <a:p>
            <a:pPr algn="just"/>
            <a:r>
              <a:rPr lang="es-MX" sz="750" dirty="0">
                <a:latin typeface="Arial"/>
                <a:cs typeface="Arial"/>
              </a:rPr>
              <a:t>El estudio se </a:t>
            </a:r>
            <a:r>
              <a:rPr lang="es-MX" sz="750" dirty="0" smtClean="0">
                <a:latin typeface="Arial"/>
                <a:cs typeface="Arial"/>
              </a:rPr>
              <a:t>realizó </a:t>
            </a:r>
            <a:r>
              <a:rPr lang="es-MX" sz="750" dirty="0">
                <a:latin typeface="Arial"/>
                <a:cs typeface="Arial"/>
              </a:rPr>
              <a:t>en clima Aw caliente subhúmedo con temperatura y precipitación promedio anual de 25°C y 1,380 mm respectivamente. </a:t>
            </a:r>
            <a:endParaRPr lang="es-MX" sz="750" dirty="0" smtClean="0">
              <a:latin typeface="Arial"/>
              <a:cs typeface="Arial"/>
            </a:endParaRPr>
          </a:p>
          <a:p>
            <a:pPr algn="just"/>
            <a:r>
              <a:rPr lang="es-MX" sz="750" dirty="0" smtClean="0">
                <a:latin typeface="Arial"/>
                <a:cs typeface="Arial"/>
              </a:rPr>
              <a:t>Se </a:t>
            </a:r>
            <a:r>
              <a:rPr lang="es-MX" sz="750" dirty="0">
                <a:latin typeface="Arial"/>
                <a:cs typeface="Arial"/>
              </a:rPr>
              <a:t>utilizaron 24 vacas </a:t>
            </a:r>
            <a:r>
              <a:rPr lang="es-MX" sz="750" dirty="0" smtClean="0">
                <a:latin typeface="Arial"/>
                <a:cs typeface="Arial"/>
              </a:rPr>
              <a:t>multíparas Holstein </a:t>
            </a:r>
            <a:r>
              <a:rPr lang="es-MX" sz="750" dirty="0">
                <a:latin typeface="Arial"/>
                <a:cs typeface="Arial"/>
              </a:rPr>
              <a:t>x Cebú, las cuales ingresaron al experimento 30 días antes del parto y fueron alojadas en corrales individuales hasta los 90 días de lactación. Durante el periodo preparto a las vacas se les ofreció concentrado (4 kg) con 16% de proteína cruda y 70% de nutrimentos digestibles; complementado con heno (</a:t>
            </a:r>
            <a:r>
              <a:rPr lang="es-MX" sz="750" i="1" dirty="0">
                <a:latin typeface="Arial"/>
                <a:cs typeface="Arial"/>
              </a:rPr>
              <a:t>Panicum máximum cv.</a:t>
            </a:r>
            <a:r>
              <a:rPr lang="es-MX" sz="750" dirty="0">
                <a:latin typeface="Arial"/>
                <a:cs typeface="Arial"/>
              </a:rPr>
              <a:t> Tanzania) a libertad. A partir del parto las vacas se asignaron a cada uno de los 3 tratamientos con 12, 10 y 8 kg de concentrado en base fresca y heno a libertad para los tratamientos 1, 2 y 3 respectivamente. En el Cuadro 1 se presenta la composición química del concentrado y del heno de Tanzania, y en el Cuadro 2 se muestra el arreglo de los tratamientos.</a:t>
            </a:r>
            <a:endParaRPr lang="es-ES_tradnl" sz="750" dirty="0">
              <a:latin typeface="Arial"/>
              <a:cs typeface="Arial"/>
            </a:endParaRPr>
          </a:p>
          <a:p>
            <a:pPr algn="just"/>
            <a:r>
              <a:rPr lang="es-MX" sz="750" b="1" dirty="0">
                <a:latin typeface="Arial"/>
                <a:cs typeface="Arial"/>
              </a:rPr>
              <a:t> </a:t>
            </a:r>
            <a:endParaRPr lang="es-ES_tradnl" sz="750" dirty="0">
              <a:latin typeface="Arial"/>
              <a:cs typeface="Arial"/>
            </a:endParaRPr>
          </a:p>
        </p:txBody>
      </p:sp>
      <p:sp>
        <p:nvSpPr>
          <p:cNvPr id="16" name="CuadroTexto 15"/>
          <p:cNvSpPr txBox="1"/>
          <p:nvPr/>
        </p:nvSpPr>
        <p:spPr>
          <a:xfrm>
            <a:off x="3501008" y="2051720"/>
            <a:ext cx="2016224" cy="246221"/>
          </a:xfrm>
          <a:prstGeom prst="rect">
            <a:avLst/>
          </a:prstGeom>
          <a:noFill/>
        </p:spPr>
        <p:txBody>
          <a:bodyPr wrap="square" rtlCol="0">
            <a:spAutoFit/>
          </a:bodyPr>
          <a:lstStyle/>
          <a:p>
            <a:r>
              <a:rPr lang="es-ES" sz="1000" b="1" dirty="0" smtClean="0">
                <a:latin typeface="Arial"/>
                <a:cs typeface="Arial"/>
              </a:rPr>
              <a:t>RESULTADOS</a:t>
            </a:r>
            <a:endParaRPr lang="es-ES" sz="1000" b="1" dirty="0">
              <a:latin typeface="Arial"/>
              <a:cs typeface="Arial"/>
            </a:endParaRPr>
          </a:p>
        </p:txBody>
      </p:sp>
      <p:sp>
        <p:nvSpPr>
          <p:cNvPr id="17" name="CuadroTexto 16"/>
          <p:cNvSpPr txBox="1"/>
          <p:nvPr/>
        </p:nvSpPr>
        <p:spPr>
          <a:xfrm>
            <a:off x="3573016" y="7926179"/>
            <a:ext cx="1512168" cy="246221"/>
          </a:xfrm>
          <a:prstGeom prst="rect">
            <a:avLst/>
          </a:prstGeom>
          <a:noFill/>
        </p:spPr>
        <p:txBody>
          <a:bodyPr wrap="square" rtlCol="0">
            <a:spAutoFit/>
          </a:bodyPr>
          <a:lstStyle/>
          <a:p>
            <a:r>
              <a:rPr lang="es-ES" sz="1000" b="1" dirty="0" smtClean="0">
                <a:latin typeface="Arial"/>
                <a:cs typeface="Arial"/>
              </a:rPr>
              <a:t>CONCLUSIONES</a:t>
            </a:r>
            <a:endParaRPr lang="es-ES" sz="1000" b="1" dirty="0">
              <a:latin typeface="Arial"/>
              <a:cs typeface="Arial"/>
            </a:endParaRPr>
          </a:p>
        </p:txBody>
      </p:sp>
      <p:pic>
        <p:nvPicPr>
          <p:cNvPr id="20" name="Imagen 19"/>
          <p:cNvPicPr>
            <a:picLocks noChangeAspect="1"/>
          </p:cNvPicPr>
          <p:nvPr/>
        </p:nvPicPr>
        <p:blipFill>
          <a:blip r:embed="rId7" cstate="print"/>
          <a:stretch>
            <a:fillRect/>
          </a:stretch>
        </p:blipFill>
        <p:spPr>
          <a:xfrm>
            <a:off x="0" y="1"/>
            <a:ext cx="1052735" cy="971599"/>
          </a:xfrm>
          <a:prstGeom prst="rect">
            <a:avLst/>
          </a:prstGeom>
        </p:spPr>
      </p:pic>
      <p:graphicFrame>
        <p:nvGraphicFramePr>
          <p:cNvPr id="21" name="Objeto 20"/>
          <p:cNvGraphicFramePr>
            <a:graphicFrameLocks noChangeAspect="1"/>
          </p:cNvGraphicFramePr>
          <p:nvPr>
            <p:extLst>
              <p:ext uri="{D42A27DB-BD31-4B8C-83A1-F6EECF244321}">
                <p14:modId xmlns:p14="http://schemas.microsoft.com/office/powerpoint/2010/main" xmlns="" val="2315999233"/>
              </p:ext>
            </p:extLst>
          </p:nvPr>
        </p:nvGraphicFramePr>
        <p:xfrm>
          <a:off x="3573463" y="2303463"/>
          <a:ext cx="3167062" cy="3386137"/>
        </p:xfrm>
        <a:graphic>
          <a:graphicData uri="http://schemas.openxmlformats.org/presentationml/2006/ole">
            <p:oleObj spid="_x0000_s1073" name="Documento" r:id="rId8" imgW="5756788" imgH="5749332" progId="Word.Document.12">
              <p:embed/>
            </p:oleObj>
          </a:graphicData>
        </a:graphic>
      </p:graphicFrame>
      <p:graphicFrame>
        <p:nvGraphicFramePr>
          <p:cNvPr id="26" name="Objeto 25"/>
          <p:cNvGraphicFramePr>
            <a:graphicFrameLocks noChangeAspect="1"/>
          </p:cNvGraphicFramePr>
          <p:nvPr>
            <p:extLst>
              <p:ext uri="{D42A27DB-BD31-4B8C-83A1-F6EECF244321}">
                <p14:modId xmlns:p14="http://schemas.microsoft.com/office/powerpoint/2010/main" xmlns="" val="3303642077"/>
              </p:ext>
            </p:extLst>
          </p:nvPr>
        </p:nvGraphicFramePr>
        <p:xfrm>
          <a:off x="188913" y="5857875"/>
          <a:ext cx="3168650" cy="893763"/>
        </p:xfrm>
        <a:graphic>
          <a:graphicData uri="http://schemas.openxmlformats.org/presentationml/2006/ole">
            <p:oleObj spid="_x0000_s1074" name="Documento" r:id="rId9" imgW="5750640" imgH="1700280" progId="Word.Document.12">
              <p:embed/>
            </p:oleObj>
          </a:graphicData>
        </a:graphic>
      </p:graphicFrame>
      <p:sp>
        <p:nvSpPr>
          <p:cNvPr id="29" name="Rectángulo 28"/>
          <p:cNvSpPr/>
          <p:nvPr/>
        </p:nvSpPr>
        <p:spPr>
          <a:xfrm>
            <a:off x="188641" y="6660232"/>
            <a:ext cx="3168351" cy="1246495"/>
          </a:xfrm>
          <a:prstGeom prst="rect">
            <a:avLst/>
          </a:prstGeom>
        </p:spPr>
        <p:txBody>
          <a:bodyPr wrap="square">
            <a:spAutoFit/>
          </a:bodyPr>
          <a:lstStyle/>
          <a:p>
            <a:pPr algn="just"/>
            <a:r>
              <a:rPr lang="es-MX" sz="750" dirty="0">
                <a:latin typeface="Arial"/>
                <a:cs typeface="Arial"/>
              </a:rPr>
              <a:t>El diseño experimental fue un análisis de varianza completamente al azar con 24 animales distribuidos en 3 tratamientos, cada uno con 8 repeticiones. Las variables independientes fueron consumo de MS y de FDN, y las variables dependientes fueron: días en leche (DL), peso vivo (PV), producción diaria de leche (L), condición corporal (CC), primer cuerpo lúteo posparto (CLPP). El modelo fue el siguiente:</a:t>
            </a:r>
            <a:r>
              <a:rPr lang="es-MX" sz="750" i="1" dirty="0">
                <a:latin typeface="Arial"/>
                <a:cs typeface="Arial"/>
              </a:rPr>
              <a:t> Y</a:t>
            </a:r>
            <a:r>
              <a:rPr lang="es-MX" sz="750" baseline="-25000" dirty="0">
                <a:latin typeface="Arial"/>
                <a:cs typeface="Arial"/>
              </a:rPr>
              <a:t>ij</a:t>
            </a:r>
            <a:r>
              <a:rPr lang="es-MX" sz="750" dirty="0">
                <a:latin typeface="Arial"/>
                <a:cs typeface="Arial"/>
              </a:rPr>
              <a:t> = µ + </a:t>
            </a:r>
            <a:r>
              <a:rPr lang="es-MX" sz="750" i="1" dirty="0">
                <a:latin typeface="Arial"/>
                <a:cs typeface="Arial"/>
              </a:rPr>
              <a:t>t</a:t>
            </a:r>
            <a:r>
              <a:rPr lang="es-MX" sz="750" baseline="-25000" dirty="0">
                <a:latin typeface="Arial"/>
                <a:cs typeface="Arial"/>
              </a:rPr>
              <a:t>i</a:t>
            </a:r>
            <a:r>
              <a:rPr lang="es-MX" sz="750" dirty="0">
                <a:latin typeface="Arial"/>
                <a:cs typeface="Arial"/>
              </a:rPr>
              <a:t> + ε</a:t>
            </a:r>
            <a:r>
              <a:rPr lang="es-MX" sz="750" baseline="-25000" dirty="0">
                <a:latin typeface="Arial"/>
                <a:cs typeface="Arial"/>
              </a:rPr>
              <a:t>ij.</a:t>
            </a:r>
            <a:r>
              <a:rPr lang="es-MX" sz="750" i="1" dirty="0">
                <a:latin typeface="Arial"/>
                <a:cs typeface="Arial"/>
              </a:rPr>
              <a:t> </a:t>
            </a:r>
            <a:r>
              <a:rPr lang="es-MX" sz="750" dirty="0">
                <a:latin typeface="Arial"/>
                <a:cs typeface="Arial"/>
              </a:rPr>
              <a:t>Para obtener las medias mínimas cuadráticas, se usó el modelo MIXED de SAS para medidas repetidas, utilizando tratamiento como efecto fijo y vaca como efecto aleatorio. Las comparaciones de las medias ajustadas fueron por el método de Tukey (</a:t>
            </a:r>
            <a:r>
              <a:rPr lang="es-MX" sz="750" i="1" dirty="0">
                <a:latin typeface="Arial"/>
                <a:cs typeface="Arial"/>
              </a:rPr>
              <a:t>P</a:t>
            </a:r>
            <a:r>
              <a:rPr lang="es-MX" sz="750" dirty="0">
                <a:latin typeface="Arial"/>
                <a:cs typeface="Arial"/>
              </a:rPr>
              <a:t>≤0.05).</a:t>
            </a:r>
            <a:endParaRPr lang="es-ES_tradnl" sz="750" dirty="0">
              <a:latin typeface="Arial"/>
              <a:cs typeface="Arial"/>
            </a:endParaRPr>
          </a:p>
        </p:txBody>
      </p:sp>
      <p:graphicFrame>
        <p:nvGraphicFramePr>
          <p:cNvPr id="31" name="Objeto 30"/>
          <p:cNvGraphicFramePr>
            <a:graphicFrameLocks noChangeAspect="1"/>
          </p:cNvGraphicFramePr>
          <p:nvPr>
            <p:extLst>
              <p:ext uri="{D42A27DB-BD31-4B8C-83A1-F6EECF244321}">
                <p14:modId xmlns:p14="http://schemas.microsoft.com/office/powerpoint/2010/main" xmlns="" val="2270783583"/>
              </p:ext>
            </p:extLst>
          </p:nvPr>
        </p:nvGraphicFramePr>
        <p:xfrm>
          <a:off x="188913" y="7943850"/>
          <a:ext cx="3167062" cy="892175"/>
        </p:xfrm>
        <a:graphic>
          <a:graphicData uri="http://schemas.openxmlformats.org/presentationml/2006/ole">
            <p:oleObj spid="_x0000_s1075" name="Documento" r:id="rId10" imgW="5750640" imgH="1618200" progId="Word.Document.12">
              <p:embed/>
            </p:oleObj>
          </a:graphicData>
        </a:graphic>
      </p:graphicFrame>
      <p:sp>
        <p:nvSpPr>
          <p:cNvPr id="34" name="Rectángulo 33"/>
          <p:cNvSpPr/>
          <p:nvPr/>
        </p:nvSpPr>
        <p:spPr>
          <a:xfrm>
            <a:off x="3573374" y="5699735"/>
            <a:ext cx="3167994" cy="2400657"/>
          </a:xfrm>
          <a:prstGeom prst="rect">
            <a:avLst/>
          </a:prstGeom>
        </p:spPr>
        <p:txBody>
          <a:bodyPr>
            <a:spAutoFit/>
          </a:bodyPr>
          <a:lstStyle/>
          <a:p>
            <a:pPr algn="just"/>
            <a:r>
              <a:rPr lang="es-MX" sz="750" dirty="0">
                <a:latin typeface="Arial"/>
                <a:cs typeface="Arial"/>
              </a:rPr>
              <a:t>En el Cuadro 3 se resume el comportamiento de las vacas lactando consumiendo diferentes niveles de FDNe en la dieta. Las vacas que consumieron la dieta con 27% de FDNe (T2) conservaron mejor la condición corporal, aunque estas ventajas no se vieron reflejadas en mayor producción de leche. Sin embargo, las vacas del T1 que consumieron menos FDNe (23% en la dieta) tuvieron mayor producción de leche. No obstante, estas vacas perdieron CC. Las vacas del T3 produjeron menos leche y perdieron CC. Las vacas que presentaron cuerpo lúteo lo hicieron por primera vez a los 68 días posparto. Sin embargo, en los tratamientos 1 y 2 lo presentaron el 83% de las vacas y en el T3 solo el 41%. Las vacas con nivel bajo de concentrado, alcanzaron a comer más forraje (CVMS-F) que las vacas con nivel mediano y alto de concentrado en la dieta, pero no fue suficiente para compensar el nivel de consumo total de MS (CVMS-T) que mostraron las vacas con mediano y alto nivel de concentrado. El consumo total de MS (CVMS-T) expresado en términos metabólicos (g kg</a:t>
            </a:r>
            <a:r>
              <a:rPr lang="es-MX" sz="750" baseline="30000" dirty="0">
                <a:latin typeface="Arial"/>
                <a:cs typeface="Arial"/>
              </a:rPr>
              <a:t>0.75</a:t>
            </a:r>
            <a:r>
              <a:rPr lang="es-MX" sz="750" dirty="0">
                <a:latin typeface="Arial"/>
                <a:cs typeface="Arial"/>
              </a:rPr>
              <a:t>) es diferente (Tukey </a:t>
            </a:r>
            <a:r>
              <a:rPr lang="es-MX" sz="750" i="1" dirty="0">
                <a:latin typeface="Arial"/>
                <a:cs typeface="Arial"/>
              </a:rPr>
              <a:t>P</a:t>
            </a:r>
            <a:r>
              <a:rPr lang="es-MX" sz="750" dirty="0">
                <a:latin typeface="Arial"/>
                <a:cs typeface="Arial"/>
              </a:rPr>
              <a:t> ≤ 0.05) por el nivel de FDN en la dieta. Las vacas con menor FDN en la dieta consumen más MS, pero el consumo de FDN es mayor (59 g kg</a:t>
            </a:r>
            <a:r>
              <a:rPr lang="es-MX" sz="750" baseline="30000" dirty="0">
                <a:latin typeface="Arial"/>
                <a:cs typeface="Arial"/>
              </a:rPr>
              <a:t>0.75</a:t>
            </a:r>
            <a:r>
              <a:rPr lang="es-MX" sz="750" dirty="0">
                <a:latin typeface="Arial"/>
                <a:cs typeface="Arial"/>
              </a:rPr>
              <a:t>) para el T3.</a:t>
            </a:r>
            <a:endParaRPr lang="es-ES_tradnl" sz="750" dirty="0">
              <a:latin typeface="Arial"/>
              <a:cs typeface="Arial"/>
            </a:endParaRPr>
          </a:p>
          <a:p>
            <a:pPr algn="just"/>
            <a:r>
              <a:rPr lang="es-MX" sz="750" dirty="0">
                <a:latin typeface="Arial"/>
                <a:cs typeface="Arial"/>
              </a:rPr>
              <a:t> </a:t>
            </a:r>
            <a:endParaRPr lang="es-ES_tradnl" sz="750" dirty="0">
              <a:latin typeface="Arial"/>
              <a:cs typeface="Arial"/>
            </a:endParaRPr>
          </a:p>
        </p:txBody>
      </p:sp>
      <p:sp>
        <p:nvSpPr>
          <p:cNvPr id="35" name="Rectángulo 34"/>
          <p:cNvSpPr/>
          <p:nvPr/>
        </p:nvSpPr>
        <p:spPr>
          <a:xfrm>
            <a:off x="3573020" y="8107650"/>
            <a:ext cx="3167993" cy="784830"/>
          </a:xfrm>
          <a:prstGeom prst="rect">
            <a:avLst/>
          </a:prstGeom>
        </p:spPr>
        <p:txBody>
          <a:bodyPr>
            <a:spAutoFit/>
          </a:bodyPr>
          <a:lstStyle/>
          <a:p>
            <a:pPr algn="just"/>
            <a:r>
              <a:rPr lang="es-MX" sz="750" dirty="0" smtClean="0">
                <a:latin typeface="Arial"/>
                <a:cs typeface="Arial"/>
              </a:rPr>
              <a:t>Vacas </a:t>
            </a:r>
            <a:r>
              <a:rPr lang="es-MX" sz="750" dirty="0">
                <a:latin typeface="Arial"/>
                <a:cs typeface="Arial"/>
              </a:rPr>
              <a:t>lactantes en el trópico tienen capacidad para consumir hasta (59 g kg</a:t>
            </a:r>
            <a:r>
              <a:rPr lang="es-MX" sz="750" baseline="30000" dirty="0">
                <a:latin typeface="Arial"/>
                <a:cs typeface="Arial"/>
              </a:rPr>
              <a:t>0.75</a:t>
            </a:r>
            <a:r>
              <a:rPr lang="es-MX" sz="750" dirty="0">
                <a:latin typeface="Arial"/>
                <a:cs typeface="Arial"/>
              </a:rPr>
              <a:t>) de FDNe en la dieta pero en detrimento de la producción de leche.</a:t>
            </a:r>
            <a:endParaRPr lang="es-ES_tradnl" sz="750" dirty="0">
              <a:latin typeface="Arial"/>
              <a:cs typeface="Arial"/>
            </a:endParaRPr>
          </a:p>
          <a:p>
            <a:pPr algn="just"/>
            <a:r>
              <a:rPr lang="es-MX" sz="750" dirty="0">
                <a:latin typeface="Arial"/>
                <a:cs typeface="Arial"/>
              </a:rPr>
              <a:t>Con consumo de 51 g kg</a:t>
            </a:r>
            <a:r>
              <a:rPr lang="es-MX" sz="750" baseline="30000" dirty="0">
                <a:latin typeface="Arial"/>
                <a:cs typeface="Arial"/>
              </a:rPr>
              <a:t>0.75</a:t>
            </a:r>
            <a:r>
              <a:rPr lang="es-MX" sz="750" dirty="0">
                <a:latin typeface="Arial"/>
                <a:cs typeface="Arial"/>
              </a:rPr>
              <a:t> de FDNe es posible producir 15 kg de leche d</a:t>
            </a:r>
            <a:r>
              <a:rPr lang="es-MX" sz="750" baseline="30000" dirty="0">
                <a:latin typeface="Arial"/>
                <a:cs typeface="Arial"/>
              </a:rPr>
              <a:t>-1</a:t>
            </a:r>
            <a:r>
              <a:rPr lang="es-MX" sz="750" dirty="0" smtClean="0">
                <a:latin typeface="Arial"/>
                <a:cs typeface="Arial"/>
              </a:rPr>
              <a:t>.</a:t>
            </a:r>
          </a:p>
          <a:p>
            <a:pPr algn="just"/>
            <a:endParaRPr lang="es-ES_tradnl" sz="750" dirty="0">
              <a:latin typeface="Arial"/>
              <a:cs typeface="Arial"/>
            </a:endParaRPr>
          </a:p>
        </p:txBody>
      </p:sp>
      <p:sp>
        <p:nvSpPr>
          <p:cNvPr id="38" name="Rectángulo 37"/>
          <p:cNvSpPr/>
          <p:nvPr/>
        </p:nvSpPr>
        <p:spPr>
          <a:xfrm>
            <a:off x="188640" y="8769950"/>
            <a:ext cx="6552728" cy="369332"/>
          </a:xfrm>
          <a:prstGeom prst="rect">
            <a:avLst/>
          </a:prstGeom>
        </p:spPr>
        <p:txBody>
          <a:bodyPr wrap="square">
            <a:spAutoFit/>
          </a:bodyPr>
          <a:lstStyle/>
          <a:p>
            <a:r>
              <a:rPr lang="es-MX" sz="1000" dirty="0">
                <a:latin typeface="Arial"/>
                <a:cs typeface="Arial"/>
              </a:rPr>
              <a:t>IMPLICACIONES</a:t>
            </a:r>
            <a:endParaRPr lang="es-ES_tradnl" sz="1000" dirty="0">
              <a:latin typeface="Arial"/>
              <a:cs typeface="Arial"/>
            </a:endParaRPr>
          </a:p>
          <a:p>
            <a:r>
              <a:rPr lang="es-MX" sz="800" dirty="0">
                <a:latin typeface="Arial"/>
                <a:cs typeface="Arial"/>
              </a:rPr>
              <a:t>El reto es que una vez maximizado el consumo de FDNe en la dieta (59 g kg</a:t>
            </a:r>
            <a:r>
              <a:rPr lang="es-MX" sz="800" baseline="30000" dirty="0">
                <a:latin typeface="Arial"/>
                <a:cs typeface="Arial"/>
              </a:rPr>
              <a:t>0.75</a:t>
            </a:r>
            <a:r>
              <a:rPr lang="es-MX" sz="800" dirty="0">
                <a:latin typeface="Arial"/>
                <a:cs typeface="Arial"/>
              </a:rPr>
              <a:t>), ahora hay que maximizar la producción de leche.</a:t>
            </a:r>
            <a:endParaRPr lang="es-ES_tradnl" sz="800" dirty="0">
              <a:latin typeface="Arial"/>
              <a:cs typeface="Arial"/>
            </a:endParaRPr>
          </a:p>
        </p:txBody>
      </p:sp>
    </p:spTree>
    <p:extLst>
      <p:ext uri="{BB962C8B-B14F-4D97-AF65-F5344CB8AC3E}">
        <p14:creationId xmlns:p14="http://schemas.microsoft.com/office/powerpoint/2010/main" xmlns="" val="2757404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7862221-345c-44f2-b190-26889f20aa4d">6U42PXUQQQMK-36-180</_dlc_DocId>
    <_dlc_DocIdUrl xmlns="77862221-345c-44f2-b190-26889f20aa4d">
      <Url>http://uno.inifap.gob.mx/_layouts/DocIdRedir.aspx?ID=6U42PXUQQQMK-36-180</Url>
      <Description>6U42PXUQQQMK-36-180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3B766C75EE05DA4BBE74FC6E896C0B1E" ma:contentTypeVersion="0" ma:contentTypeDescription="Crear nuevo documento." ma:contentTypeScope="" ma:versionID="2c45fc95490f447ee71bc6b8234613f5">
  <xsd:schema xmlns:xsd="http://www.w3.org/2001/XMLSchema" xmlns:xs="http://www.w3.org/2001/XMLSchema" xmlns:p="http://schemas.microsoft.com/office/2006/metadata/properties" xmlns:ns2="77862221-345c-44f2-b190-26889f20aa4d" targetNamespace="http://schemas.microsoft.com/office/2006/metadata/properties" ma:root="true" ma:fieldsID="ce1afbf5a31347ca21b4e3d4ae411850" ns2:_="">
    <xsd:import namespace="77862221-345c-44f2-b190-26889f20aa4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62221-345c-44f2-b190-26889f20aa4d"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ADAB646-8B3A-4EF7-91A5-B62F26F83268}">
  <ds:schemaRefs>
    <ds:schemaRef ds:uri="http://schemas.microsoft.com/sharepoint/v3/contenttype/forms"/>
  </ds:schemaRefs>
</ds:datastoreItem>
</file>

<file path=customXml/itemProps2.xml><?xml version="1.0" encoding="utf-8"?>
<ds:datastoreItem xmlns:ds="http://schemas.openxmlformats.org/officeDocument/2006/customXml" ds:itemID="{C358CFD8-DB72-4318-B81C-A7832179FF9C}">
  <ds:schemaRef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77862221-345c-44f2-b190-26889f20aa4d"/>
    <ds:schemaRef ds:uri="http://schemas.microsoft.com/office/2006/metadata/properties"/>
  </ds:schemaRefs>
</ds:datastoreItem>
</file>

<file path=customXml/itemProps3.xml><?xml version="1.0" encoding="utf-8"?>
<ds:datastoreItem xmlns:ds="http://schemas.openxmlformats.org/officeDocument/2006/customXml" ds:itemID="{A7AA9F6F-04E3-423B-996F-D07B87CC59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862221-345c-44f2-b190-26889f20a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F402050-F904-4491-B2E7-F039457282D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461</TotalTime>
  <Words>799</Words>
  <Application>Microsoft Office PowerPoint</Application>
  <PresentationFormat>Presentación en pantalla (4:3)</PresentationFormat>
  <Paragraphs>18</Paragraphs>
  <Slides>1</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vt:i4>
      </vt:variant>
    </vt:vector>
  </HeadingPairs>
  <TitlesOfParts>
    <vt:vector size="4" baseType="lpstr">
      <vt:lpstr>Tema de Office</vt:lpstr>
      <vt:lpstr>Documento de Microsoft Office Word</vt:lpstr>
      <vt:lpstr>Documento</vt:lpstr>
      <vt:lpstr>Diapositiva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Ramsés</dc:creator>
  <cp:lastModifiedBy>Francisco</cp:lastModifiedBy>
  <cp:revision>44</cp:revision>
  <dcterms:created xsi:type="dcterms:W3CDTF">2013-02-13T18:36:13Z</dcterms:created>
  <dcterms:modified xsi:type="dcterms:W3CDTF">2013-10-19T15:34:17Z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0x0101003B766C75EE05DA4BBE74FC6E896C0B1E</vt:lpwstr>
  </property>
  <property fmtid="{D5CDD505-2E9C-101B-9397-08002B2CF9AE}" pid="3" name="_dlc_DocIdItemGuid">
    <vt:lpwstr>bb6bc4ae-c7d1-447e-b875-e7d995b0643c</vt:lpwstr>
  </property>
</Properties>
</file>