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6" r:id="rId4"/>
    <p:sldId id="285" r:id="rId5"/>
    <p:sldId id="279" r:id="rId6"/>
    <p:sldId id="286" r:id="rId7"/>
    <p:sldId id="287" r:id="rId8"/>
    <p:sldId id="272" r:id="rId9"/>
    <p:sldId id="291" r:id="rId10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D"/>
    <a:srgbClr val="BBFFDB"/>
    <a:srgbClr val="D4FFFF"/>
    <a:srgbClr val="99FFCC"/>
    <a:srgbClr val="28AD56"/>
    <a:srgbClr val="7F7F7F"/>
    <a:srgbClr val="E6E6E6"/>
    <a:srgbClr val="E1E1E1"/>
    <a:srgbClr val="EBEBEB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0" y="776759"/>
            <a:ext cx="3853096" cy="334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6375"/>
            <a:ext cx="2016224" cy="3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/>
          <a:stretch/>
        </p:blipFill>
        <p:spPr>
          <a:xfrm>
            <a:off x="0" y="1350508"/>
            <a:ext cx="2529475" cy="36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-589" r="-4833" b="589"/>
          <a:stretch/>
        </p:blipFill>
        <p:spPr>
          <a:xfrm>
            <a:off x="1" y="1350508"/>
            <a:ext cx="2674660" cy="3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0508"/>
            <a:ext cx="2196654" cy="33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" y="2161563"/>
            <a:ext cx="491302" cy="491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0" y="2766025"/>
            <a:ext cx="216024" cy="216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/>
          <a:stretch/>
        </p:blipFill>
        <p:spPr>
          <a:xfrm>
            <a:off x="493895" y="1793505"/>
            <a:ext cx="283353" cy="3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2" y="3183267"/>
            <a:ext cx="252000" cy="2520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779662"/>
            <a:ext cx="2664148" cy="360759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www.uv.mx/estudiantes</a:t>
            </a:r>
            <a:endParaRPr lang="es-MX" dirty="0"/>
          </a:p>
        </p:txBody>
      </p:sp>
      <p:sp>
        <p:nvSpPr>
          <p:cNvPr id="17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2228815"/>
            <a:ext cx="2664148" cy="288751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Secretaría Académica </a:t>
            </a:r>
            <a:r>
              <a:rPr lang="es-MX" sz="1800" dirty="0">
                <a:solidFill>
                  <a:srgbClr val="18529D"/>
                </a:solidFill>
                <a:latin typeface="Gill Sans MT" panose="020B0502020104020203" pitchFamily="34" charset="0"/>
              </a:rPr>
              <a:t>–</a:t>
            </a:r>
            <a:r>
              <a:rPr lang="es-ES" dirty="0"/>
              <a:t> UV</a:t>
            </a:r>
            <a:endParaRPr lang="es-MX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0014" y="2702429"/>
            <a:ext cx="3888432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sp>
        <p:nvSpPr>
          <p:cNvPr id="22" name="Marcador de tex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813426" y="3136415"/>
            <a:ext cx="3885020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5526"/>
            <a:ext cx="4486448" cy="35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itular de evento, producto o serv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 dirty="0"/>
              <a:t>Haga clic aquí para insertar la imagen y titular de su evento, producto o servicio.</a:t>
            </a:r>
          </a:p>
        </p:txBody>
      </p:sp>
    </p:spTree>
    <p:extLst>
      <p:ext uri="{BB962C8B-B14F-4D97-AF65-F5344CB8AC3E}">
        <p14:creationId xmlns:p14="http://schemas.microsoft.com/office/powerpoint/2010/main" val="277955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rgbClr val="18529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1829578"/>
            <a:ext cx="7772400" cy="4541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lang="es-ES" sz="3000" b="1" i="1" dirty="0" smtClean="0">
                <a:solidFill>
                  <a:srgbClr val="18529D"/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2427288"/>
            <a:ext cx="7772400" cy="1223962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800" b="1" baseline="0">
                <a:solidFill>
                  <a:srgbClr val="28AD56"/>
                </a:solidFill>
              </a:defRPr>
            </a:lvl1pPr>
            <a:lvl3pPr marL="816902" indent="0">
              <a:buNone/>
              <a:defRPr/>
            </a:lvl3pPr>
          </a:lstStyle>
          <a:p>
            <a:pPr lvl="0"/>
            <a:r>
              <a:rPr lang="es-ES" dirty="0"/>
              <a:t>Haga clic aquí para agregar texto</a:t>
            </a:r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" y="1476375"/>
            <a:ext cx="1980342" cy="3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  <p:sp>
        <p:nvSpPr>
          <p:cNvPr id="6" name="14 Marcador de título"/>
          <p:cNvSpPr txBox="1">
            <a:spLocks/>
          </p:cNvSpPr>
          <p:nvPr userDrawn="1"/>
        </p:nvSpPr>
        <p:spPr bwMode="auto">
          <a:xfrm>
            <a:off x="504316" y="186193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050" b="1" i="1" kern="1200" dirty="0">
                <a:solidFill>
                  <a:srgbClr val="18529D"/>
                </a:solidFill>
                <a:effectLst/>
                <a:latin typeface="Gill Sans MT" pitchFamily="34" charset="0"/>
                <a:ea typeface="+mj-ea"/>
                <a:cs typeface="+mj-cs"/>
              </a:rPr>
              <a:t>Conoce tu Universidad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97" r:id="rId14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18529D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v.gob.mx/becas/lista-de-municipios-con-alto-grado-de-marginacion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estudiantes/" TargetMode="External"/><Relationship Id="rId2" Type="http://schemas.openxmlformats.org/officeDocument/2006/relationships/hyperlink" Target="http://www.sev.gob.mx/beca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hyperlink" Target="https://sisbest.sev.gob.mx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mx/estudiantes" TargetMode="External"/><Relationship Id="rId2" Type="http://schemas.openxmlformats.org/officeDocument/2006/relationships/hyperlink" Target="https://sisbest.sev.gob.mx/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6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0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6613" y="843558"/>
            <a:ext cx="7772400" cy="454140"/>
          </a:xfrm>
        </p:spPr>
        <p:txBody>
          <a:bodyPr/>
          <a:lstStyle/>
          <a:p>
            <a:pPr algn="ctr"/>
            <a:r>
              <a:rPr lang="es-MX" dirty="0"/>
              <a:t>Becas Estatales 2023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36613" y="2715766"/>
            <a:ext cx="7772400" cy="1223962"/>
          </a:xfrm>
        </p:spPr>
        <p:txBody>
          <a:bodyPr/>
          <a:lstStyle/>
          <a:p>
            <a:r>
              <a:rPr lang="es-MX" dirty="0"/>
              <a:t>-Beca Chan </a:t>
            </a:r>
            <a:r>
              <a:rPr lang="es-MX" dirty="0" err="1"/>
              <a:t>Catzi</a:t>
            </a:r>
            <a:r>
              <a:rPr lang="es-MX" dirty="0"/>
              <a:t> (Sembrar - Saber)</a:t>
            </a:r>
          </a:p>
          <a:p>
            <a:endParaRPr lang="es-MX" dirty="0"/>
          </a:p>
          <a:p>
            <a:r>
              <a:rPr lang="es-MX" dirty="0"/>
              <a:t>-Beca Excelencia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E6DEB0-D9A1-B6CC-87A1-894E3287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64362"/>
            <a:ext cx="5758408" cy="6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949" y="699542"/>
            <a:ext cx="8033892" cy="286625"/>
          </a:xfrm>
        </p:spPr>
        <p:txBody>
          <a:bodyPr/>
          <a:lstStyle/>
          <a:p>
            <a:r>
              <a:rPr lang="es-MX" dirty="0"/>
              <a:t>Objetivo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sz="2000" b="1" dirty="0">
                <a:solidFill>
                  <a:srgbClr val="1852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 Catzi (Sembrar - Saber</a:t>
            </a:r>
            <a:r>
              <a:rPr lang="es-MX" sz="2000" b="1" dirty="0" smtClean="0">
                <a:solidFill>
                  <a:srgbClr val="1852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 económico dirigido a las y los estudiantes que se encuentren inscritos sin materias reprobatorias o en recuperación, con prioridad cuando habite en un municipio catalogado con un grado de Alta y Muy Alta marginación</a:t>
            </a:r>
            <a:endParaRPr lang="es-MX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://www.sev.gob.mx/becas/lista-de-municipios-con-alto-grado-de-marginacion/</a:t>
            </a:r>
            <a:endParaRPr lang="es-MX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sz="2000" b="1" dirty="0" smtClean="0">
                <a:solidFill>
                  <a:srgbClr val="1852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 Excelencia </a:t>
            </a:r>
            <a:r>
              <a:rPr lang="es-MX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estímulo 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económico dirigido a las y los estudiantes con rendimiento académico </a:t>
            </a:r>
            <a:r>
              <a:rPr lang="es-MX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sobresaliente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46127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Requisitos de la Beca Estatal: Chan Catzi / Excelencia</a:t>
            </a:r>
          </a:p>
        </p:txBody>
      </p:sp>
      <p:graphicFrame>
        <p:nvGraphicFramePr>
          <p:cNvPr id="3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145822"/>
              </p:ext>
            </p:extLst>
          </p:nvPr>
        </p:nvGraphicFramePr>
        <p:xfrm>
          <a:off x="2771800" y="1476375"/>
          <a:ext cx="5732439" cy="308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6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Acta</a:t>
                      </a:r>
                      <a:r>
                        <a:rPr lang="es-MX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Nacimiento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CURP</a:t>
                      </a: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Identificación</a:t>
                      </a:r>
                      <a:r>
                        <a:rPr lang="es-MX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Oficial</a:t>
                      </a:r>
                      <a:endParaRPr lang="es-MX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567">
                <a:tc>
                  <a:txBody>
                    <a:bodyPr/>
                    <a:lstStyle/>
                    <a:p>
                      <a:pPr marL="285750" marR="0" lvl="0" indent="-28575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Boleta, Constancia de Calificaciones promedio mínimo 8 (Chan</a:t>
                      </a:r>
                      <a:r>
                        <a:rPr lang="es-MX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Catzi</a:t>
                      </a:r>
                      <a:r>
                        <a:rPr lang="es-MX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Constancia de Bajos recursos o ingresos no comprobables (Chan </a:t>
                      </a:r>
                      <a:r>
                        <a:rPr lang="es-MX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Catzi</a:t>
                      </a:r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Boleta, Constancia de Calificaciones promedio mínimo 9 (Excelencia)</a:t>
                      </a:r>
                    </a:p>
                    <a:p>
                      <a:endParaRPr lang="es-MX" b="1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23">
                <a:tc gridSpan="3">
                  <a:txBody>
                    <a:bodyPr/>
                    <a:lstStyle/>
                    <a:p>
                      <a:pPr marL="285750" marR="0" lvl="0" indent="-28575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Solicitud de Beca elaborada</a:t>
                      </a:r>
                    </a:p>
                  </a:txBody>
                  <a:tcPr>
                    <a:solidFill>
                      <a:srgbClr val="BBFF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ETAPAS DEL PROCESO</a:t>
            </a:r>
            <a:endParaRPr lang="es-MX" sz="1600" dirty="0"/>
          </a:p>
          <a:p>
            <a:pPr marL="342900" indent="-342900">
              <a:buFont typeface="+mj-lt"/>
              <a:buAutoNum type="alphaLcPeriod"/>
            </a:pPr>
            <a:r>
              <a:rPr lang="es-MX" sz="1600" dirty="0"/>
              <a:t>Publicación de la convocatoria vía el portal </a:t>
            </a:r>
            <a:r>
              <a:rPr lang="es-MX" sz="1600" dirty="0">
                <a:hlinkClick r:id="rId2"/>
              </a:rPr>
              <a:t>www.sev.gob.mx/becas</a:t>
            </a:r>
            <a:r>
              <a:rPr lang="es-MX" sz="1600" dirty="0"/>
              <a:t> y se replica en </a:t>
            </a:r>
            <a:r>
              <a:rPr lang="es-MX" sz="1600" dirty="0">
                <a:hlinkClick r:id="rId3"/>
              </a:rPr>
              <a:t>www.uv.estudiantes</a:t>
            </a:r>
            <a:endParaRPr lang="es-MX" sz="1600" dirty="0"/>
          </a:p>
          <a:p>
            <a:pPr marL="342900" indent="-342900">
              <a:buFont typeface="+mj-lt"/>
              <a:buAutoNum type="alphaLcPeriod"/>
            </a:pPr>
            <a:r>
              <a:rPr lang="es-MX" sz="1600" dirty="0"/>
              <a:t>Registro de solicitudes en el portal </a:t>
            </a:r>
            <a:r>
              <a:rPr lang="es-MX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https://sisbest.sev.gob.mx</a:t>
            </a:r>
            <a:r>
              <a:rPr lang="es-MX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600" dirty="0"/>
          </a:p>
          <a:p>
            <a:pPr marL="342900" indent="-342900">
              <a:buFont typeface="+mj-lt"/>
              <a:buAutoNum type="alphaLcPeriod"/>
            </a:pPr>
            <a:endParaRPr lang="es-MX" sz="1600" dirty="0"/>
          </a:p>
          <a:p>
            <a:pPr marL="342900" indent="-342900">
              <a:buFont typeface="+mj-lt"/>
              <a:buAutoNum type="alphaLcPeriod"/>
            </a:pPr>
            <a:endParaRPr lang="es-MX" sz="1600" dirty="0"/>
          </a:p>
          <a:p>
            <a:pPr marL="342900" indent="-342900">
              <a:buFont typeface="+mj-lt"/>
              <a:buAutoNum type="alphaLcPeriod"/>
            </a:pPr>
            <a:r>
              <a:rPr lang="es-MX" sz="1600" dirty="0"/>
              <a:t>Análisis y selección de las y los aspirantes, que realizará   la Dirección del Sistema Estatal de Becas, con base en los requisitos establecidos en la Convocatoria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C89B0-2B14-977B-0A72-7552E36FF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859782"/>
            <a:ext cx="4680520" cy="5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67545" y="699542"/>
            <a:ext cx="1656184" cy="359990"/>
          </a:xfrm>
        </p:spPr>
        <p:txBody>
          <a:bodyPr/>
          <a:lstStyle/>
          <a:p>
            <a:r>
              <a:rPr lang="es-MX" dirty="0"/>
              <a:t>Beneficios</a:t>
            </a:r>
          </a:p>
          <a:p>
            <a:endParaRPr lang="es-MX" dirty="0"/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538067"/>
              </p:ext>
            </p:extLst>
          </p:nvPr>
        </p:nvGraphicFramePr>
        <p:xfrm>
          <a:off x="2771800" y="483518"/>
          <a:ext cx="5732439" cy="4611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Becas</a:t>
                      </a:r>
                      <a:r>
                        <a:rPr lang="es-MX" b="1" baseline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 Chan Catzi</a:t>
                      </a:r>
                    </a:p>
                    <a:p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Pago único</a:t>
                      </a:r>
                    </a:p>
                    <a:p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TSU: $2,500.00</a:t>
                      </a:r>
                    </a:p>
                    <a:p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Licenciatura: </a:t>
                      </a: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$2,500.00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Especialidad: </a:t>
                      </a: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$3,000.00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Maestria: </a:t>
                      </a: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$3,500.00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Doctorado: </a:t>
                      </a: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$4,000.00</a:t>
                      </a:r>
                      <a:endParaRPr lang="es-MX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Becas</a:t>
                      </a:r>
                      <a:r>
                        <a:rPr lang="es-MX" baseline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 Excelencia </a:t>
                      </a:r>
                    </a:p>
                    <a:p>
                      <a:pPr algn="ctr"/>
                      <a:endParaRPr lang="es-MX" sz="1600" kern="1200" baseline="0" dirty="0">
                        <a:solidFill>
                          <a:srgbClr val="18529D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Pago único</a:t>
                      </a:r>
                    </a:p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TSU: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$2,500</a:t>
                      </a:r>
                      <a:endParaRPr lang="es-MX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Licenciatura: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$2,500</a:t>
                      </a:r>
                      <a:endParaRPr lang="es-MX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Especialidad: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$3,000.00</a:t>
                      </a:r>
                      <a:endParaRPr lang="es-MX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Maestria: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$3,500.00</a:t>
                      </a:r>
                      <a:endParaRPr lang="es-MX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Doctorado: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$4,000.00</a:t>
                      </a:r>
                      <a:endParaRPr lang="es-MX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rgbClr val="18529D"/>
                          </a:solidFill>
                        </a:rPr>
                        <a:t>PAGOS</a:t>
                      </a: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Las 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fechas para pago se publicarán en el portal 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https://sisbest.sev.gob.mx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630">
                <a:tc gridSpan="3"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resultados se darán a través del portal 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https://sisbest.sev.gob.mx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se replica en 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www.uv.mx/estudiantes</a:t>
                      </a:r>
                      <a:endParaRPr lang="es-MX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3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r>
              <a:rPr lang="es-MX" dirty="0"/>
              <a:t>www.uv.mx/estudiantes/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4EEFCD-4510-2B39-5003-92B351B5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45173"/>
            <a:ext cx="6624736" cy="23085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DC03C8-A009-34BE-B59A-623BA106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52382"/>
            <a:ext cx="7772400" cy="3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4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www.uv.mx/estudiantes </a:t>
            </a:r>
          </a:p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Agregue la información de su entidad académica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Agregue la información de su entidad académica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C010A5E-57F5-F091-4F7D-F1FF38DDD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B52EFC-3D47-4101-B245-B4EAA437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33870"/>
            <a:ext cx="4392488" cy="12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2744"/>
      </p:ext>
    </p:extLst>
  </p:cSld>
  <p:clrMapOvr>
    <a:masterClrMapping/>
  </p:clrMapOvr>
</p:sld>
</file>

<file path=ppt/theme/theme1.xml><?xml version="1.0" encoding="utf-8"?>
<a:theme xmlns:a="http://schemas.openxmlformats.org/drawingml/2006/main" name="3243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8B6AB9C-C29D-48A4-BAB2-78B2D5DEE75A}" vid="{3E2BA5D7-CA8F-42CF-9662-EBADA996F0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Conoce tu Universidad con mascotas</Template>
  <TotalTime>134</TotalTime>
  <Words>282</Words>
  <Application>Microsoft Office PowerPoint</Application>
  <PresentationFormat>Presentación en pantalla (16:9)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3243 Presentacion PPT_16 a 9</vt:lpstr>
      <vt:lpstr>Presentación de PowerPoint</vt:lpstr>
      <vt:lpstr>Presentación de PowerPoint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www.uv.mx/estudiantes/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Rubio Loyola Blanca</cp:lastModifiedBy>
  <cp:revision>15</cp:revision>
  <dcterms:created xsi:type="dcterms:W3CDTF">2022-07-06T18:21:55Z</dcterms:created>
  <dcterms:modified xsi:type="dcterms:W3CDTF">2023-09-18T19:20:51Z</dcterms:modified>
</cp:coreProperties>
</file>