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6" r:id="rId4"/>
    <p:sldId id="285" r:id="rId5"/>
    <p:sldId id="279" r:id="rId6"/>
    <p:sldId id="286" r:id="rId7"/>
    <p:sldId id="287" r:id="rId8"/>
    <p:sldId id="292" r:id="rId9"/>
    <p:sldId id="288" r:id="rId10"/>
    <p:sldId id="293" r:id="rId11"/>
    <p:sldId id="291" r:id="rId12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9D"/>
    <a:srgbClr val="BBFFDB"/>
    <a:srgbClr val="D4FFFF"/>
    <a:srgbClr val="99FFCC"/>
    <a:srgbClr val="28AD56"/>
    <a:srgbClr val="7F7F7F"/>
    <a:srgbClr val="E6E6E6"/>
    <a:srgbClr val="E1E1E1"/>
    <a:srgbClr val="EBEBEB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193BD-D86C-DA4E-6D53-CB868FE78DAA}" v="257" dt="2023-09-18T19:34:33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15" autoAdjust="0"/>
  </p:normalViewPr>
  <p:slideViewPr>
    <p:cSldViewPr>
      <p:cViewPr varScale="1">
        <p:scale>
          <a:sx n="146" d="100"/>
          <a:sy n="146" d="100"/>
        </p:scale>
        <p:origin x="1160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0" y="776759"/>
            <a:ext cx="3853096" cy="334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6375"/>
            <a:ext cx="2016224" cy="3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/>
          <a:stretch/>
        </p:blipFill>
        <p:spPr>
          <a:xfrm>
            <a:off x="0" y="1350508"/>
            <a:ext cx="2529475" cy="36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-589" r="-4833" b="589"/>
          <a:stretch/>
        </p:blipFill>
        <p:spPr>
          <a:xfrm>
            <a:off x="1" y="1350508"/>
            <a:ext cx="2674660" cy="3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0508"/>
            <a:ext cx="2196654" cy="33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" y="2161563"/>
            <a:ext cx="491302" cy="491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0" y="2766025"/>
            <a:ext cx="216024" cy="216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/>
          <a:stretch/>
        </p:blipFill>
        <p:spPr>
          <a:xfrm>
            <a:off x="493895" y="1793505"/>
            <a:ext cx="283353" cy="3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2" y="3183267"/>
            <a:ext cx="252000" cy="2520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779662"/>
            <a:ext cx="2664148" cy="360759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www.uv.mx/estudiantes</a:t>
            </a:r>
            <a:endParaRPr lang="es-MX" dirty="0"/>
          </a:p>
        </p:txBody>
      </p:sp>
      <p:sp>
        <p:nvSpPr>
          <p:cNvPr id="17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2228815"/>
            <a:ext cx="2664148" cy="288751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Secretaría Académica </a:t>
            </a:r>
            <a:r>
              <a:rPr lang="es-MX" sz="1800" dirty="0">
                <a:solidFill>
                  <a:srgbClr val="18529D"/>
                </a:solidFill>
                <a:latin typeface="Gill Sans MT" panose="020B0502020104020203" pitchFamily="34" charset="0"/>
              </a:rPr>
              <a:t>–</a:t>
            </a:r>
            <a:r>
              <a:rPr lang="es-ES" dirty="0"/>
              <a:t> UV</a:t>
            </a:r>
            <a:endParaRPr lang="es-MX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0014" y="2702429"/>
            <a:ext cx="3888432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sp>
        <p:nvSpPr>
          <p:cNvPr id="22" name="Marcador de tex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813426" y="3136415"/>
            <a:ext cx="3885020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5526"/>
            <a:ext cx="4486448" cy="35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itular de evento, producto o serv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 dirty="0"/>
              <a:t>Haga clic aquí para insertar la imagen y titular de su evento, producto o servicio.</a:t>
            </a:r>
          </a:p>
        </p:txBody>
      </p:sp>
    </p:spTree>
    <p:extLst>
      <p:ext uri="{BB962C8B-B14F-4D97-AF65-F5344CB8AC3E}">
        <p14:creationId xmlns:p14="http://schemas.microsoft.com/office/powerpoint/2010/main" val="277955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rgbClr val="18529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1829578"/>
            <a:ext cx="7772400" cy="4541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lang="es-ES" sz="3000" b="1" i="1" dirty="0" smtClean="0">
                <a:solidFill>
                  <a:srgbClr val="18529D"/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2427288"/>
            <a:ext cx="7772400" cy="1223962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800" b="1" baseline="0">
                <a:solidFill>
                  <a:srgbClr val="28AD56"/>
                </a:solidFill>
              </a:defRPr>
            </a:lvl1pPr>
            <a:lvl3pPr marL="816902" indent="0">
              <a:buNone/>
              <a:defRPr/>
            </a:lvl3pPr>
          </a:lstStyle>
          <a:p>
            <a:pPr lvl="0"/>
            <a:r>
              <a:rPr lang="es-ES" dirty="0"/>
              <a:t>Haga clic aquí para agregar texto</a:t>
            </a:r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" y="1476375"/>
            <a:ext cx="1980342" cy="3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  <p:sp>
        <p:nvSpPr>
          <p:cNvPr id="6" name="14 Marcador de título"/>
          <p:cNvSpPr txBox="1">
            <a:spLocks/>
          </p:cNvSpPr>
          <p:nvPr userDrawn="1"/>
        </p:nvSpPr>
        <p:spPr bwMode="auto">
          <a:xfrm>
            <a:off x="504316" y="186193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050" b="1" i="1" kern="1200" dirty="0">
                <a:solidFill>
                  <a:srgbClr val="18529D"/>
                </a:solidFill>
                <a:effectLst/>
                <a:latin typeface="Gill Sans MT" pitchFamily="34" charset="0"/>
                <a:ea typeface="+mj-ea"/>
                <a:cs typeface="+mj-cs"/>
              </a:rPr>
              <a:t>Conoce tu Universidad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97" r:id="rId14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18529D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6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761339" y="1289456"/>
            <a:ext cx="5544615" cy="1293200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Mecanismo de Asignación:</a:t>
            </a:r>
            <a:endParaRPr lang="es-ES">
              <a:solidFill>
                <a:srgbClr val="002060"/>
              </a:solidFill>
              <a:latin typeface="Gill Sans MT"/>
            </a:endParaRPr>
          </a:p>
          <a:p>
            <a:pPr algn="ctr"/>
            <a:r>
              <a:rPr lang="es-MX" dirty="0">
                <a:latin typeface="Gill Sans MT"/>
              </a:rPr>
              <a:t>Asignación directa, a partir de los términos y condiciones publicados anualmente en el mes de septiembre.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Marcador de texto 1"/>
          <p:cNvSpPr txBox="1">
            <a:spLocks/>
          </p:cNvSpPr>
          <p:nvPr/>
        </p:nvSpPr>
        <p:spPr bwMode="auto">
          <a:xfrm>
            <a:off x="2674640" y="2859782"/>
            <a:ext cx="5785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Beneficios:</a:t>
            </a:r>
            <a:endParaRPr lang="es-ES">
              <a:solidFill>
                <a:srgbClr val="002060"/>
              </a:solidFill>
              <a:latin typeface="Gill Sans MT"/>
            </a:endParaRPr>
          </a:p>
          <a:p>
            <a:pPr algn="ctr"/>
            <a:r>
              <a:rPr lang="es-MX" dirty="0"/>
              <a:t>Reconocimiento por escrito y un pago único de</a:t>
            </a:r>
          </a:p>
          <a:p>
            <a:pPr algn="ctr"/>
            <a:r>
              <a:rPr lang="es-MX" dirty="0">
                <a:latin typeface="Gill Sans MT"/>
              </a:rPr>
              <a:t>$5,000.00.</a:t>
            </a:r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CF6CAED8-E523-BA2F-9833-15085140FF13}"/>
              </a:ext>
            </a:extLst>
          </p:cNvPr>
          <p:cNvSpPr txBox="1">
            <a:spLocks/>
          </p:cNvSpPr>
          <p:nvPr/>
        </p:nvSpPr>
        <p:spPr bwMode="auto">
          <a:xfrm>
            <a:off x="448961" y="574336"/>
            <a:ext cx="7510309" cy="63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Gill Sans MT"/>
              </a:rPr>
              <a:t>Requisitos del Estímulo al Alto Rendimiento Académico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001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www.uv.mx/estudiantes </a:t>
            </a:r>
          </a:p>
          <a:p>
            <a:endParaRPr lang="es-MX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C010A5E-57F5-F091-4F7D-F1FF38DDD9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7584" y="2228815"/>
            <a:ext cx="4176464" cy="558959"/>
          </a:xfrm>
        </p:spPr>
        <p:txBody>
          <a:bodyPr/>
          <a:lstStyle/>
          <a:p>
            <a:r>
              <a:rPr lang="es-MX" dirty="0"/>
              <a:t>Dirección General de Administración Escolar - UV</a:t>
            </a:r>
          </a:p>
        </p:txBody>
      </p:sp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2B8EC10-907E-DFFA-3463-1FD2C9EDB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10314"/>
            <a:ext cx="4659923" cy="12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09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6613" y="614958"/>
            <a:ext cx="7772400" cy="454140"/>
          </a:xfrm>
        </p:spPr>
        <p:txBody>
          <a:bodyPr/>
          <a:lstStyle/>
          <a:p>
            <a:pPr algn="ctr"/>
            <a:r>
              <a:rPr lang="es-MX">
                <a:latin typeface="Gill Sans MT"/>
              </a:rPr>
              <a:t>Dirigida a: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02062" y="1206938"/>
            <a:ext cx="8106951" cy="32370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MX" sz="1400" dirty="0">
                <a:solidFill>
                  <a:srgbClr val="002060"/>
                </a:solidFill>
                <a:latin typeface="Gill Sans MT"/>
              </a:rPr>
              <a:t>Beca Escolar</a:t>
            </a:r>
            <a:endParaRPr lang="es-ES" dirty="0"/>
          </a:p>
          <a:p>
            <a:pPr>
              <a:lnSpc>
                <a:spcPct val="100000"/>
              </a:lnSpc>
            </a:pPr>
            <a:r>
              <a:rPr lang="es-MX" sz="1400" dirty="0">
                <a:latin typeface="Gill Sans MT"/>
              </a:rPr>
              <a:t>Estudiantes de los niveles Técnico Superior Universitario o Licenciatura que cumpla con los requisitos mediante convocatoria</a:t>
            </a:r>
          </a:p>
          <a:p>
            <a:pPr>
              <a:lnSpc>
                <a:spcPct val="100000"/>
              </a:lnSpc>
            </a:pPr>
            <a:endParaRPr lang="es-MX" sz="1400" dirty="0"/>
          </a:p>
          <a:p>
            <a:pPr>
              <a:lnSpc>
                <a:spcPct val="100000"/>
              </a:lnSpc>
            </a:pPr>
            <a:endParaRPr lang="es-MX" sz="1400" dirty="0"/>
          </a:p>
          <a:p>
            <a:pPr algn="ctr">
              <a:lnSpc>
                <a:spcPct val="100000"/>
              </a:lnSpc>
            </a:pPr>
            <a:r>
              <a:rPr lang="es-MX" sz="1400" dirty="0">
                <a:solidFill>
                  <a:srgbClr val="002060"/>
                </a:solidFill>
                <a:latin typeface="Gill Sans MT"/>
              </a:rPr>
              <a:t>Estímulo al Reconocimiento Académico y Artístico</a:t>
            </a:r>
          </a:p>
          <a:p>
            <a:pPr>
              <a:lnSpc>
                <a:spcPct val="100000"/>
              </a:lnSpc>
            </a:pPr>
            <a:r>
              <a:rPr lang="es-MX" sz="1400" dirty="0">
                <a:latin typeface="Gill Sans MT"/>
              </a:rPr>
              <a:t>Estudiantes de los Niveles Técnico, Técnico Superior Universitario o Licenciatura que han  obtenido premios o distinciones importantes a nivel  Nacional  o internacional en actividades científicas, culturales, artísticas y de vinculación en representación de la Universidad Veracruzana; y sujetarse a lo indicado en el Proceso de selección de la Convocatoria </a:t>
            </a:r>
            <a:endParaRPr lang="es-MX" sz="1400" dirty="0"/>
          </a:p>
          <a:p>
            <a:pPr>
              <a:lnSpc>
                <a:spcPct val="100000"/>
              </a:lnSpc>
            </a:pPr>
            <a:endParaRPr lang="es-MX" sz="1400" dirty="0"/>
          </a:p>
          <a:p>
            <a:pPr>
              <a:lnSpc>
                <a:spcPct val="100000"/>
              </a:lnSpc>
            </a:pPr>
            <a:endParaRPr lang="es-MX" sz="1400" dirty="0"/>
          </a:p>
          <a:p>
            <a:pPr algn="ctr">
              <a:lnSpc>
                <a:spcPct val="100000"/>
              </a:lnSpc>
            </a:pPr>
            <a:r>
              <a:rPr lang="es-MX" sz="1400" dirty="0">
                <a:solidFill>
                  <a:srgbClr val="002060"/>
                </a:solidFill>
                <a:latin typeface="Gill Sans MT"/>
              </a:rPr>
              <a:t>Estímulo al Reconocimiento de Alto Rendimiento Académico</a:t>
            </a:r>
          </a:p>
          <a:p>
            <a:pPr>
              <a:lnSpc>
                <a:spcPct val="100000"/>
              </a:lnSpc>
            </a:pPr>
            <a:r>
              <a:rPr lang="es-MX" sz="1400" dirty="0">
                <a:latin typeface="Gill Sans MT"/>
              </a:rPr>
              <a:t>Estudiantes de los Niveles Técnico, Técnico Superior Universitario  o Licenciatura, que han destacado en su trayectoria escolar  con el promedio más alto en su Programa educativo</a:t>
            </a:r>
          </a:p>
          <a:p>
            <a:pPr>
              <a:lnSpc>
                <a:spcPct val="100000"/>
              </a:lnSpc>
            </a:pPr>
            <a:endParaRPr lang="es-MX" sz="1500" dirty="0"/>
          </a:p>
          <a:p>
            <a:pPr>
              <a:lnSpc>
                <a:spcPct val="100000"/>
              </a:lnSpc>
            </a:pPr>
            <a:endParaRPr lang="es-MX" sz="1500" dirty="0"/>
          </a:p>
          <a:p>
            <a:pPr>
              <a:lnSpc>
                <a:spcPct val="100000"/>
              </a:lnSpc>
            </a:pPr>
            <a:endParaRPr lang="es-MX" sz="1500" dirty="0"/>
          </a:p>
          <a:p>
            <a:pPr>
              <a:lnSpc>
                <a:spcPct val="100000"/>
              </a:lnSpc>
            </a:pPr>
            <a:endParaRPr lang="es-MX" sz="1600" dirty="0"/>
          </a:p>
          <a:p>
            <a:pPr>
              <a:lnSpc>
                <a:spcPct val="100000"/>
              </a:lnSpc>
            </a:pPr>
            <a:endParaRPr lang="es-MX" sz="1600" dirty="0"/>
          </a:p>
          <a:p>
            <a:pPr>
              <a:lnSpc>
                <a:spcPct val="100000"/>
              </a:lnSpc>
            </a:pP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19451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199" y="622116"/>
            <a:ext cx="8033892" cy="286625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B050"/>
                </a:solidFill>
                <a:latin typeface="Gill Sans MT"/>
              </a:rPr>
              <a:t>Objetivo</a:t>
            </a:r>
            <a:endParaRPr lang="es-ES">
              <a:solidFill>
                <a:srgbClr val="00B050"/>
              </a:solidFill>
              <a:latin typeface="Gill Sans MT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30683" y="1275606"/>
            <a:ext cx="8155408" cy="3396695"/>
          </a:xfrm>
        </p:spPr>
        <p:txBody>
          <a:bodyPr/>
          <a:lstStyle/>
          <a:p>
            <a:r>
              <a:rPr lang="es-MX" dirty="0">
                <a:solidFill>
                  <a:srgbClr val="00B050"/>
                </a:solidFill>
                <a:latin typeface="Gill Sans MT"/>
              </a:rPr>
              <a:t>Beca Escolar. </a:t>
            </a:r>
            <a:r>
              <a:rPr lang="es-ES" dirty="0">
                <a:solidFill>
                  <a:srgbClr val="18529D"/>
                </a:solidFill>
                <a:latin typeface="Gill Sans MT"/>
              </a:rPr>
              <a:t>Contribuir a mejorar las condiciones socioeconómicas y el desempeño académico de nuestros alumnos.</a:t>
            </a:r>
            <a:endParaRPr lang="es-ES" dirty="0">
              <a:solidFill>
                <a:srgbClr val="18529D"/>
              </a:solidFill>
            </a:endParaRPr>
          </a:p>
          <a:p>
            <a:endParaRPr lang="es-ES" dirty="0">
              <a:solidFill>
                <a:srgbClr val="18529D"/>
              </a:solidFill>
              <a:latin typeface="Gill Sans MT"/>
            </a:endParaRPr>
          </a:p>
          <a:p>
            <a:r>
              <a:rPr lang="es-ES" dirty="0">
                <a:solidFill>
                  <a:srgbClr val="00B050"/>
                </a:solidFill>
                <a:latin typeface="Gill Sans MT"/>
              </a:rPr>
              <a:t>Estímulo al Reconocimiento Académico y Artístico.  </a:t>
            </a:r>
            <a:r>
              <a:rPr lang="es-ES" dirty="0">
                <a:solidFill>
                  <a:srgbClr val="18529D"/>
                </a:solidFill>
                <a:latin typeface="Gill Sans MT"/>
              </a:rPr>
              <a:t>Tiene el propósito de apoyar a alumnos destacados, fomentar la divulgación del arte y la cultura, así como de reconocer las manifestaciones científicas, culturales, artísticas, deportivas y de vinculación.</a:t>
            </a:r>
          </a:p>
          <a:p>
            <a:endParaRPr lang="es-ES" dirty="0">
              <a:solidFill>
                <a:srgbClr val="18529D"/>
              </a:solidFill>
              <a:latin typeface="Gill Sans MT"/>
            </a:endParaRPr>
          </a:p>
          <a:p>
            <a:r>
              <a:rPr lang="es-ES" dirty="0">
                <a:solidFill>
                  <a:srgbClr val="00B050"/>
                </a:solidFill>
                <a:latin typeface="Gill Sans MT"/>
              </a:rPr>
              <a:t>Estímulo al Alto Rendimiento Académico. </a:t>
            </a:r>
            <a:r>
              <a:rPr lang="es-ES" dirty="0">
                <a:solidFill>
                  <a:srgbClr val="18529D"/>
                </a:solidFill>
                <a:latin typeface="Gill Sans MT"/>
              </a:rPr>
              <a:t>Contribuir a la calidad de la educación, y como una forma de exhortar a los alumnos que han destacado en su trayectoria escolar, reconociendo el esfuerzo y la entrega.</a:t>
            </a:r>
            <a:endParaRPr lang="es-ES" dirty="0">
              <a:solidFill>
                <a:srgbClr val="18529D"/>
              </a:solidFill>
            </a:endParaRPr>
          </a:p>
          <a:p>
            <a:endParaRPr lang="es-MX" dirty="0">
              <a:solidFill>
                <a:srgbClr val="185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396207" y="594864"/>
            <a:ext cx="5732439" cy="359990"/>
          </a:xfrm>
        </p:spPr>
        <p:txBody>
          <a:bodyPr/>
          <a:lstStyle/>
          <a:p>
            <a:r>
              <a:rPr lang="es-MX" dirty="0"/>
              <a:t>Requisitos de la Beca Escolar</a:t>
            </a:r>
          </a:p>
        </p:txBody>
      </p:sp>
      <p:graphicFrame>
        <p:nvGraphicFramePr>
          <p:cNvPr id="3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336638"/>
              </p:ext>
            </p:extLst>
          </p:nvPr>
        </p:nvGraphicFramePr>
        <p:xfrm>
          <a:off x="3033346" y="1055076"/>
          <a:ext cx="5479269" cy="3667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4260">
                <a:tc>
                  <a:txBody>
                    <a:bodyPr/>
                    <a:lstStyle/>
                    <a:p>
                      <a:r>
                        <a:rPr lang="es-MX" sz="1200" b="0" kern="1200" baseline="0" dirty="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Estar inscrito en un Programa Educativo de nivel Técnico Superior Universitario o Licenciatura , con al menos una carga mínima  de 12 créditos académicos y que su avance  académico les permita inscribirse al siguiente período escolar.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kern="1200" baseline="0" dirty="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No contar con estudios concluidos de Nivel de Licenciatura o Técnico Superior Universitario.</a:t>
                      </a:r>
                    </a:p>
                    <a:p>
                      <a:endParaRPr lang="es-MX" sz="1200" b="0" kern="1200" baseline="0" dirty="0">
                        <a:solidFill>
                          <a:srgbClr val="18529D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kern="1200" baseline="0" dirty="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Haber obtenido un Promedio General igual  o mayor a 7.0 en el Período Escolar anterior.</a:t>
                      </a:r>
                    </a:p>
                    <a:p>
                      <a:endParaRPr lang="es-MX" sz="1200" b="0" kern="1200" baseline="0" dirty="0">
                        <a:solidFill>
                          <a:srgbClr val="18529D"/>
                        </a:solidFill>
                        <a:latin typeface="Gill Sans M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227">
                <a:tc>
                  <a:txBody>
                    <a:bodyPr/>
                    <a:lstStyle/>
                    <a:p>
                      <a:r>
                        <a:rPr lang="es-MX" sz="1200" b="0" kern="1200" baseline="0" dirty="0">
                          <a:solidFill>
                            <a:srgbClr val="18529D"/>
                          </a:solidFill>
                          <a:latin typeface="Gill Sans MT"/>
                          <a:ea typeface="+mn-ea"/>
                          <a:cs typeface="+mn-cs"/>
                        </a:rPr>
                        <a:t>Haber acreditado la totalidad de las experiencias educativas inscritas en el período anterior y, en su caso intersemestral de invierno.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18529D"/>
                          </a:solidFill>
                          <a:latin typeface="Gill Sans MT"/>
                        </a:rPr>
                        <a:t>Ingreso</a:t>
                      </a:r>
                      <a:r>
                        <a:rPr lang="es-MX" sz="12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 mensual familiar igual o menor a cuatro salarios mínimos elevados al mes.</a:t>
                      </a:r>
                      <a:endParaRPr lang="es-MX" sz="1200" b="0" dirty="0">
                        <a:solidFill>
                          <a:srgbClr val="18529D"/>
                        </a:solidFill>
                        <a:latin typeface="Gill Sans M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solidFill>
                            <a:srgbClr val="18529D"/>
                          </a:solidFill>
                          <a:latin typeface="Gill Sans MT"/>
                        </a:rPr>
                        <a:t>Contar con el</a:t>
                      </a:r>
                      <a:r>
                        <a:rPr lang="es-MX" sz="12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 Registro Federal de Contribuyentes y cuenta bancaria activa.</a:t>
                      </a:r>
                      <a:endParaRPr lang="es-MX" sz="1200" b="0" dirty="0">
                        <a:solidFill>
                          <a:srgbClr val="18529D"/>
                        </a:solidFill>
                        <a:latin typeface="Gill Sans MT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837">
                <a:tc gridSpan="3"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18529D"/>
                          </a:solidFill>
                          <a:latin typeface="Gill Sans MT"/>
                        </a:rPr>
                        <a:t>Documentación digital:</a:t>
                      </a:r>
                    </a:p>
                    <a:p>
                      <a:r>
                        <a:rPr lang="es-MX" sz="1400" b="0" dirty="0">
                          <a:solidFill>
                            <a:srgbClr val="18529D"/>
                          </a:solidFill>
                          <a:latin typeface="Gill Sans MT"/>
                        </a:rPr>
                        <a:t>CURP,</a:t>
                      </a:r>
                      <a:r>
                        <a:rPr lang="es-MX" sz="14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 fotografía, credencial INE,  Acta Nacimiento, Horario de clases, detalle de calificaciones del Portal </a:t>
                      </a:r>
                      <a:r>
                        <a:rPr lang="es-MX" sz="1400" b="0" baseline="0" dirty="0" err="1">
                          <a:solidFill>
                            <a:srgbClr val="18529D"/>
                          </a:solidFill>
                          <a:latin typeface="Gill Sans MT"/>
                        </a:rPr>
                        <a:t>MiUV</a:t>
                      </a:r>
                      <a:r>
                        <a:rPr lang="es-MX" sz="14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, Comprobante de domicilio de su vivienda familiar.</a:t>
                      </a:r>
                      <a:endParaRPr lang="es-MX" sz="1400" b="0" dirty="0">
                        <a:solidFill>
                          <a:srgbClr val="18529D"/>
                        </a:solidFill>
                        <a:latin typeface="Gill Sans MT"/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674640" y="1175551"/>
            <a:ext cx="5760640" cy="1221192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Mecanismo de Asignación:</a:t>
            </a:r>
            <a:endParaRPr lang="es-ES"/>
          </a:p>
          <a:p>
            <a:pPr algn="ctr"/>
            <a:r>
              <a:rPr lang="es-MX" dirty="0">
                <a:latin typeface="Gill Sans MT"/>
              </a:rPr>
              <a:t>A través de una Convocatoria  Anual, que se publica entre los meses de febrero y marzo.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Marcador de texto 1"/>
          <p:cNvSpPr txBox="1">
            <a:spLocks/>
          </p:cNvSpPr>
          <p:nvPr/>
        </p:nvSpPr>
        <p:spPr bwMode="auto">
          <a:xfrm>
            <a:off x="2701017" y="2754274"/>
            <a:ext cx="5785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Beneficios:</a:t>
            </a:r>
            <a:endParaRPr lang="es-ES" dirty="0">
              <a:solidFill>
                <a:srgbClr val="002060"/>
              </a:solidFill>
              <a:latin typeface="Gill Sans MT"/>
            </a:endParaRPr>
          </a:p>
          <a:p>
            <a:pPr algn="ctr"/>
            <a:r>
              <a:rPr lang="es-MX" dirty="0">
                <a:latin typeface="Gill Sans MT"/>
              </a:rPr>
              <a:t>Apoyo económico de dos pagos de:</a:t>
            </a:r>
            <a:endParaRPr lang="es-ES" dirty="0">
              <a:latin typeface="Gill Sans MT"/>
            </a:endParaRPr>
          </a:p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$4,800.00</a:t>
            </a:r>
            <a:endParaRPr lang="es-MX" dirty="0">
              <a:solidFill>
                <a:srgbClr val="002060"/>
              </a:solidFill>
            </a:endParaRPr>
          </a:p>
          <a:p>
            <a:pPr algn="ctr"/>
            <a:r>
              <a:rPr lang="es-MX" dirty="0">
                <a:latin typeface="Gill Sans MT"/>
              </a:rPr>
              <a:t>Distribuidos en dos períodos escolares.</a:t>
            </a:r>
            <a:endParaRPr lang="es-MX" dirty="0"/>
          </a:p>
          <a:p>
            <a:pPr algn="ctr"/>
            <a:endParaRPr lang="es-MX" dirty="0"/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433484A7-E371-70BC-938C-24F96F9A2D62}"/>
              </a:ext>
            </a:extLst>
          </p:cNvPr>
          <p:cNvSpPr txBox="1">
            <a:spLocks/>
          </p:cNvSpPr>
          <p:nvPr/>
        </p:nvSpPr>
        <p:spPr bwMode="auto">
          <a:xfrm>
            <a:off x="396207" y="594864"/>
            <a:ext cx="5732439" cy="3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Requisitos de la Beca Escolar</a:t>
            </a:r>
          </a:p>
        </p:txBody>
      </p:sp>
    </p:spTree>
    <p:extLst>
      <p:ext uri="{BB962C8B-B14F-4D97-AF65-F5344CB8AC3E}">
        <p14:creationId xmlns:p14="http://schemas.microsoft.com/office/powerpoint/2010/main" val="87306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74693" y="555526"/>
            <a:ext cx="8057748" cy="576064"/>
          </a:xfrm>
        </p:spPr>
        <p:txBody>
          <a:bodyPr/>
          <a:lstStyle/>
          <a:p>
            <a:r>
              <a:rPr lang="es-MX" dirty="0">
                <a:latin typeface="Gill Sans MT"/>
              </a:rPr>
              <a:t>Requisitos del Estímulo al Reconocimiento Académico y Artístico</a:t>
            </a:r>
          </a:p>
          <a:p>
            <a:endParaRPr lang="es-MX" dirty="0"/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957198"/>
              </p:ext>
            </p:extLst>
          </p:nvPr>
        </p:nvGraphicFramePr>
        <p:xfrm>
          <a:off x="2843806" y="1224479"/>
          <a:ext cx="5904657" cy="3098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4047"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Estar Inscrito en un Programa</a:t>
                      </a:r>
                      <a:r>
                        <a:rPr lang="es-MX" sz="1400" b="0" baseline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 educativo de nivel Técnico, Técnico Superior Universitario o Licenciatura.</a:t>
                      </a:r>
                      <a:endParaRPr lang="es-MX" sz="1400" b="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Haber acreditado todas las experiencias en el período</a:t>
                      </a:r>
                      <a:r>
                        <a:rPr lang="es-MX" sz="1400" b="0" baseline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 escolar previo.</a:t>
                      </a:r>
                      <a:endParaRPr lang="es-MX" sz="1400" b="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  <a:p>
                      <a:endParaRPr lang="es-MX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0" dirty="0">
                          <a:solidFill>
                            <a:srgbClr val="18529D"/>
                          </a:solidFill>
                          <a:latin typeface="Gill Sans MT"/>
                        </a:rPr>
                        <a:t>Contar con el Registro Federal de Contribuyentes y una cuenta bancaria activa.</a:t>
                      </a:r>
                      <a:endParaRPr lang="es-MX" sz="1400" b="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874">
                <a:tc gridSpan="3">
                  <a:txBody>
                    <a:bodyPr/>
                    <a:lstStyle/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La</a:t>
                      </a:r>
                      <a:r>
                        <a:rPr lang="es-MX" sz="1300" b="0" baseline="0" dirty="0">
                          <a:solidFill>
                            <a:srgbClr val="18529D"/>
                          </a:solidFill>
                          <a:latin typeface="Gill Sans MT" panose="020B0502020104020203" pitchFamily="34" charset="0"/>
                        </a:rPr>
                        <a:t> participación debe realizarse en representación  de la Universidad Veracruzana y dentro del plazo especificado en la convocatoria ante una Institución de prestigio académico/artístico a nivel nacional o internacional cumpliendo con los siguientes requisitos:</a:t>
                      </a: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a)Haber obtenido uno de los tres primeros lugares en un evento académico/artístico</a:t>
                      </a: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b)Haber obtenido una distinción especial en un evento académico/artístico</a:t>
                      </a:r>
                    </a:p>
                    <a:p>
                      <a:pPr marL="0" marR="0" lvl="0" indent="0" algn="l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c)Haber participado destacadamente en la ejecución de una iniciativa académica/artística con impacto Social</a:t>
                      </a:r>
                      <a:endParaRPr lang="es-MX" sz="1300" b="0" dirty="0">
                        <a:solidFill>
                          <a:srgbClr val="18529D"/>
                        </a:solidFill>
                        <a:latin typeface="Gill Sans MT"/>
                      </a:endParaRPr>
                    </a:p>
                    <a:p>
                      <a:endParaRPr lang="es-MX" sz="130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4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36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555776" y="1275606"/>
            <a:ext cx="5732439" cy="1005168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Mecanismo de Asignación:</a:t>
            </a:r>
            <a:endParaRPr lang="es-ES"/>
          </a:p>
          <a:p>
            <a:pPr algn="ctr"/>
            <a:r>
              <a:rPr lang="es-MX" dirty="0">
                <a:latin typeface="Gill Sans MT"/>
              </a:rPr>
              <a:t>A través de una Convocatoria  Anual, que se publica en el mes de septiembre.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texto 1"/>
          <p:cNvSpPr txBox="1">
            <a:spLocks/>
          </p:cNvSpPr>
          <p:nvPr/>
        </p:nvSpPr>
        <p:spPr bwMode="auto">
          <a:xfrm>
            <a:off x="2674640" y="2859782"/>
            <a:ext cx="57857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Beneficios:</a:t>
            </a:r>
            <a:endParaRPr lang="es-ES">
              <a:solidFill>
                <a:srgbClr val="002060"/>
              </a:solidFill>
              <a:latin typeface="Gill Sans MT"/>
            </a:endParaRPr>
          </a:p>
          <a:p>
            <a:pPr algn="ctr"/>
            <a:r>
              <a:rPr lang="es-MX" dirty="0"/>
              <a:t>Reconocimiento por escrito y un pago único de</a:t>
            </a:r>
          </a:p>
          <a:p>
            <a:pPr algn="ctr"/>
            <a:r>
              <a:rPr lang="es-MX" dirty="0">
                <a:solidFill>
                  <a:srgbClr val="002060"/>
                </a:solidFill>
                <a:latin typeface="Gill Sans MT"/>
              </a:rPr>
              <a:t>$5,000.00.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6EB5D7BE-E774-9D5F-E9C1-25A9003E26C1}"/>
              </a:ext>
            </a:extLst>
          </p:cNvPr>
          <p:cNvSpPr txBox="1">
            <a:spLocks/>
          </p:cNvSpPr>
          <p:nvPr/>
        </p:nvSpPr>
        <p:spPr bwMode="auto">
          <a:xfrm>
            <a:off x="474693" y="555526"/>
            <a:ext cx="80577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>
            <a:lvl1pPr marL="0" indent="0" algn="l" defTabSz="815630" rtl="0" eaLnBrk="1" fontAlgn="base" hangingPunct="1">
              <a:lnSpc>
                <a:spcPts val="2244"/>
              </a:lnSpc>
              <a:spcBef>
                <a:spcPct val="200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28AD56"/>
                </a:solidFill>
                <a:latin typeface="Gill Sans MT" pitchFamily="34" charset="0"/>
                <a:ea typeface="+mn-ea"/>
                <a:cs typeface="+mn-cs"/>
              </a:defRPr>
            </a:lvl1pPr>
            <a:lvl2pPr marL="662938" indent="-254486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91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94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393" indent="-203589" algn="l" defTabSz="81563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5909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256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603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0951" indent="-204174" algn="l" defTabSz="8166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Gill Sans MT"/>
              </a:rPr>
              <a:t>Requisitos del Estímulo al Reconocimiento Académico y Artístico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095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48961" y="574336"/>
            <a:ext cx="7510309" cy="632817"/>
          </a:xfrm>
        </p:spPr>
        <p:txBody>
          <a:bodyPr/>
          <a:lstStyle/>
          <a:p>
            <a:r>
              <a:rPr lang="es-MX" dirty="0"/>
              <a:t>Requisitos Estímulo al Alto Rendimiento Académico</a:t>
            </a:r>
          </a:p>
          <a:p>
            <a:endParaRPr lang="es-MX" dirty="0"/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980560"/>
              </p:ext>
            </p:extLst>
          </p:nvPr>
        </p:nvGraphicFramePr>
        <p:xfrm>
          <a:off x="2789539" y="1086739"/>
          <a:ext cx="5732439" cy="364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4069"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18529D"/>
                          </a:solidFill>
                          <a:latin typeface="Gill Sans MT"/>
                        </a:rPr>
                        <a:t>Estar inscrito en un Programa educativo de Nivel Técnico, Técnico Superior</a:t>
                      </a:r>
                      <a:r>
                        <a:rPr lang="es-MX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 o Licenciatura.</a:t>
                      </a:r>
                      <a:endParaRPr lang="es-MX" b="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0" dirty="0">
                          <a:solidFill>
                            <a:srgbClr val="18529D"/>
                          </a:solidFill>
                          <a:latin typeface="Gill Sans MT"/>
                        </a:rPr>
                        <a:t>Haber</a:t>
                      </a:r>
                      <a:r>
                        <a:rPr lang="es-MX" sz="1600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 obtenido un </a:t>
                      </a:r>
                      <a:r>
                        <a:rPr lang="es-MX" sz="1600" b="0" dirty="0">
                          <a:solidFill>
                            <a:srgbClr val="18529D"/>
                          </a:solidFill>
                          <a:latin typeface="Gill Sans MT"/>
                        </a:rPr>
                        <a:t>Promedio más alto en su Programa educativo siendo igual o mayor a 9.5 en los dos períodos escolares previos.</a:t>
                      </a:r>
                      <a:endParaRPr lang="es-MX" sz="1600" b="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  <a:p>
                      <a:endParaRPr lang="es-MX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b="0" dirty="0">
                          <a:solidFill>
                            <a:srgbClr val="18529D"/>
                          </a:solidFill>
                          <a:latin typeface="Gill Sans MT"/>
                        </a:rPr>
                        <a:t>Contar con el Registro Federal de Contribuyentes y una cuenta bancaria activa.</a:t>
                      </a:r>
                      <a:endParaRPr lang="es-MX" b="0" dirty="0">
                        <a:solidFill>
                          <a:srgbClr val="18529D"/>
                        </a:solidFill>
                        <a:latin typeface="Gill Sans MT" panose="020B0502020104020203" pitchFamily="34" charset="0"/>
                      </a:endParaRPr>
                    </a:p>
                    <a:p>
                      <a:endParaRPr lang="es-MX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150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endParaRPr lang="es-MX" b="0" baseline="0" dirty="0">
                        <a:solidFill>
                          <a:srgbClr val="18529D"/>
                        </a:solidFill>
                        <a:latin typeface="Gill Sans MT"/>
                      </a:endParaRPr>
                    </a:p>
                    <a:p>
                      <a:pPr lvl="0">
                        <a:buNone/>
                      </a:pPr>
                      <a:r>
                        <a:rPr lang="es-MX" b="0" baseline="0" dirty="0">
                          <a:solidFill>
                            <a:srgbClr val="18529D"/>
                          </a:solidFill>
                          <a:latin typeface="Gill Sans MT"/>
                        </a:rPr>
                        <a:t>Haber acreditado todas las experiencias educativas en carácter ordinario de primera inscripción en los dos períodos escolares previos</a:t>
                      </a:r>
                    </a:p>
                  </a:txBody>
                  <a:tcPr>
                    <a:lnB w="12700">
                      <a:solidFill>
                        <a:schemeClr val="bg1"/>
                      </a:solidFill>
                    </a:lnB>
                    <a:solidFill>
                      <a:srgbClr val="BBFF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B w="12700">
                      <a:solidFill>
                        <a:schemeClr val="bg1"/>
                      </a:solidFill>
                    </a:lnB>
                    <a:solidFill>
                      <a:srgbClr val="BBFF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B w="12700">
                      <a:solidFill>
                        <a:schemeClr val="bg1"/>
                      </a:solidFill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3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659772"/>
      </p:ext>
    </p:extLst>
  </p:cSld>
  <p:clrMapOvr>
    <a:masterClrMapping/>
  </p:clrMapOvr>
</p:sld>
</file>

<file path=ppt/theme/theme1.xml><?xml version="1.0" encoding="utf-8"?>
<a:theme xmlns:a="http://schemas.openxmlformats.org/drawingml/2006/main" name="3243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8B6AB9C-C29D-48A4-BAB2-78B2D5DEE75A}" vid="{3E2BA5D7-CA8F-42CF-9662-EBADA996F0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Conoce tu Universidad con mascotas</Template>
  <TotalTime>289</TotalTime>
  <Words>712</Words>
  <Application>Microsoft Macintosh PowerPoint</Application>
  <PresentationFormat>Presentación en pantalla (16:9)</PresentationFormat>
  <Paragraphs>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Gill Sans MT</vt:lpstr>
      <vt:lpstr>3243 Presentacion PPT_16 a 9</vt:lpstr>
      <vt:lpstr>Presentación de PowerPoint</vt:lpstr>
      <vt:lpstr>Presentación de PowerPoint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Supervisión y Desarrollo Escolar</cp:lastModifiedBy>
  <cp:revision>119</cp:revision>
  <dcterms:created xsi:type="dcterms:W3CDTF">2022-07-06T18:21:55Z</dcterms:created>
  <dcterms:modified xsi:type="dcterms:W3CDTF">2023-09-18T22:29:00Z</dcterms:modified>
</cp:coreProperties>
</file>