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7" r:id="rId5"/>
    <p:sldId id="268" r:id="rId6"/>
    <p:sldId id="269" r:id="rId7"/>
    <p:sldId id="270" r:id="rId8"/>
    <p:sldId id="271" r:id="rId9"/>
  </p:sldIdLst>
  <p:sldSz cx="9144000" cy="5143500" type="screen16x9"/>
  <p:notesSz cx="6858000" cy="9144000"/>
  <p:defaultTextStyle>
    <a:defPPr>
      <a:defRPr lang="es-MX"/>
    </a:defPPr>
    <a:lvl1pPr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7178" indent="-40717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5630" indent="-8270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4080" indent="-124698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531" indent="-16668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3230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19876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56522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93168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1E1E1"/>
    <a:srgbClr val="EBEBEB"/>
    <a:srgbClr val="F7F7F7"/>
    <a:srgbClr val="F5F5F5"/>
    <a:srgbClr val="F6F6F6"/>
    <a:srgbClr val="F9F9F9"/>
    <a:srgbClr val="FBFBFB"/>
    <a:srgbClr val="F0F0F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512"/>
  </p:normalViewPr>
  <p:slideViewPr>
    <p:cSldViewPr>
      <p:cViewPr varScale="1">
        <p:scale>
          <a:sx n="143" d="100"/>
          <a:sy n="143" d="100"/>
        </p:scale>
        <p:origin x="136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BD85D-2C4B-B747-ACF4-185B97A4AAC0}" type="datetimeFigureOut">
              <a:rPr lang="es-MX" smtClean="0"/>
              <a:t>26/10/23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0ACDE-6FA7-7149-8685-3661EE4F1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50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F0ACDE-6FA7-7149-8685-3661EE4F15D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046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F0ACDE-6FA7-7149-8685-3661EE4F15DD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70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92" tIns="36646" rIns="73292" bIns="36646" anchor="ctr"/>
          <a:lstStyle/>
          <a:p>
            <a:pPr algn="ctr" defTabSz="816694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4375366" y="4443958"/>
            <a:ext cx="3670316" cy="176600"/>
          </a:xfrm>
          <a:prstGeom prst="rect">
            <a:avLst/>
          </a:prstGeom>
          <a:noFill/>
        </p:spPr>
        <p:txBody>
          <a:bodyPr lIns="73292" tIns="36646" rIns="73292" bIns="36646">
            <a:spAutoFit/>
          </a:bodyPr>
          <a:lstStyle/>
          <a:p>
            <a:pPr algn="r">
              <a:lnSpc>
                <a:spcPts val="802"/>
              </a:lnSpc>
              <a:defRPr/>
            </a:pP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“Lis de Veracruz:  Arte, Ciencia, Luz”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2933385" y="2427734"/>
            <a:ext cx="5112410" cy="238017"/>
          </a:xfrm>
        </p:spPr>
        <p:txBody>
          <a:bodyPr/>
          <a:lstStyle>
            <a:lvl1pPr algn="r">
              <a:lnSpc>
                <a:spcPts val="2084"/>
              </a:lnSpc>
              <a:defRPr sz="19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títulos</a:t>
            </a:r>
          </a:p>
        </p:txBody>
      </p:sp>
      <p:sp>
        <p:nvSpPr>
          <p:cNvPr id="15" name="13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933385" y="2834428"/>
            <a:ext cx="5112410" cy="238017"/>
          </a:xfrm>
        </p:spPr>
        <p:txBody>
          <a:bodyPr/>
          <a:lstStyle>
            <a:lvl1pPr algn="r">
              <a:lnSpc>
                <a:spcPts val="1283"/>
              </a:lnSpc>
              <a:defRPr sz="1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subtítulo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637545" y="3287311"/>
            <a:ext cx="3408252" cy="142803"/>
          </a:xfrm>
        </p:spPr>
        <p:txBody>
          <a:bodyPr/>
          <a:lstStyle>
            <a:lvl1pPr algn="r">
              <a:lnSpc>
                <a:spcPts val="1042"/>
              </a:lnSpc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fecha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726573" y="1570777"/>
            <a:ext cx="6291761" cy="334248"/>
          </a:xfrm>
        </p:spPr>
        <p:txBody>
          <a:bodyPr/>
          <a:lstStyle>
            <a:lvl1pPr algn="r">
              <a:lnSpc>
                <a:spcPts val="1122"/>
              </a:lnSpc>
              <a:spcBef>
                <a:spcPts val="0"/>
              </a:spcBef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escribir el nombre de su entidad o dependencia</a:t>
            </a:r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1000185"/>
            <a:ext cx="8033892" cy="286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294771" y="1476417"/>
            <a:ext cx="7209903" cy="3095506"/>
          </a:xfrm>
        </p:spPr>
        <p:txBody>
          <a:bodyPr/>
          <a:lstStyle>
            <a:lvl1pPr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835961" y="2619373"/>
            <a:ext cx="7772400" cy="102155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405"/>
              </a:lnSpc>
              <a:defRPr sz="2200" b="0" cap="none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 dirty="0"/>
              <a:t>Haga clic para agregar subtítulo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835961" y="2381257"/>
            <a:ext cx="7772400" cy="238116"/>
          </a:xfrm>
          <a:prstGeom prst="rect">
            <a:avLst/>
          </a:prstGeom>
        </p:spPr>
        <p:txBody>
          <a:bodyPr anchor="b"/>
          <a:lstStyle>
            <a:lvl1pPr marL="0" indent="0" algn="r">
              <a:lnSpc>
                <a:spcPts val="1603"/>
              </a:lnSpc>
              <a:buNone/>
              <a:defRPr lang="es-ES" sz="190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83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50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33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17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00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84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67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agregar título</a:t>
            </a:r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2692" y="1000186"/>
            <a:ext cx="4040189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2692" y="1718123"/>
            <a:ext cx="4040189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30519" y="1000186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30519" y="1718123"/>
            <a:ext cx="4041775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692" y="1000186"/>
            <a:ext cx="6161190" cy="28573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60542" y="1476417"/>
            <a:ext cx="4944134" cy="3095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42693" y="1476417"/>
            <a:ext cx="3008313" cy="30955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9326" y="3939902"/>
            <a:ext cx="7865349" cy="27636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802"/>
              </a:lnSpc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99394" y="952562"/>
            <a:ext cx="5945212" cy="2908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2500"/>
            </a:lvl2pPr>
            <a:lvl3pPr marL="816694" indent="0">
              <a:buNone/>
              <a:defRPr sz="2200"/>
            </a:lvl3pPr>
            <a:lvl4pPr marL="1225042" indent="0">
              <a:buNone/>
              <a:defRPr sz="1800"/>
            </a:lvl4pPr>
            <a:lvl5pPr marL="1633388" indent="0">
              <a:buNone/>
              <a:defRPr sz="1800"/>
            </a:lvl5pPr>
            <a:lvl6pPr marL="2041736" indent="0">
              <a:buNone/>
              <a:defRPr sz="1800"/>
            </a:lvl6pPr>
            <a:lvl7pPr marL="2450082" indent="0">
              <a:buNone/>
              <a:defRPr sz="1800"/>
            </a:lvl7pPr>
            <a:lvl8pPr marL="2858430" indent="0">
              <a:buNone/>
              <a:defRPr sz="1800"/>
            </a:lvl8pPr>
            <a:lvl9pPr marL="3266777" indent="0">
              <a:buNone/>
              <a:defRPr sz="18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9326" y="4311472"/>
            <a:ext cx="7865349" cy="27650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443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14 Marcador de título"/>
          <p:cNvSpPr>
            <a:spLocks noGrp="1"/>
          </p:cNvSpPr>
          <p:nvPr>
            <p:ph type="title"/>
          </p:nvPr>
        </p:nvSpPr>
        <p:spPr bwMode="auto">
          <a:xfrm>
            <a:off x="508236" y="1143055"/>
            <a:ext cx="7668715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29" name="15 Marcador de texto"/>
          <p:cNvSpPr>
            <a:spLocks noGrp="1"/>
          </p:cNvSpPr>
          <p:nvPr>
            <p:ph type="body" idx="1"/>
          </p:nvPr>
        </p:nvSpPr>
        <p:spPr bwMode="auto">
          <a:xfrm>
            <a:off x="1294771" y="1619286"/>
            <a:ext cx="7209903" cy="304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p:txStyles>
    <p:titleStyle>
      <a:lvl1pPr algn="l" defTabSz="815630" rtl="0" eaLnBrk="1" fontAlgn="base" hangingPunct="1">
        <a:spcBef>
          <a:spcPct val="0"/>
        </a:spcBef>
        <a:spcAft>
          <a:spcPct val="0"/>
        </a:spcAft>
        <a:defRPr sz="2200" b="0" kern="1200">
          <a:solidFill>
            <a:srgbClr val="404040"/>
          </a:solidFill>
          <a:latin typeface="Gill Sans MT" pitchFamily="34" charset="0"/>
          <a:ea typeface="+mj-ea"/>
          <a:cs typeface="+mj-cs"/>
        </a:defRPr>
      </a:lvl1pPr>
      <a:lvl2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2pPr>
      <a:lvl3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3pPr>
      <a:lvl4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4pPr>
      <a:lvl5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5pPr>
      <a:lvl6pPr marL="36646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73292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099382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465843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815630" rtl="0" eaLnBrk="1" fontAlgn="base" hangingPunct="1">
        <a:lnSpc>
          <a:spcPts val="2244"/>
        </a:lnSpc>
        <a:spcBef>
          <a:spcPct val="20000"/>
        </a:spcBef>
        <a:spcAft>
          <a:spcPct val="0"/>
        </a:spcAft>
        <a:buFont typeface="Arial" charset="0"/>
        <a:defRPr sz="1900" kern="1200">
          <a:solidFill>
            <a:srgbClr val="7F7F7F"/>
          </a:solidFill>
          <a:latin typeface="Gill Sans MT" pitchFamily="34" charset="0"/>
          <a:ea typeface="+mn-ea"/>
          <a:cs typeface="+mn-cs"/>
        </a:defRPr>
      </a:lvl1pPr>
      <a:lvl2pPr marL="662938" indent="-254486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91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94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39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909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4256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2603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0951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4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94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504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338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1736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008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43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6777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Sistema de documentos de inscripción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MX" sz="1400" dirty="0"/>
              <a:t>Octubre 2023</a:t>
            </a:r>
          </a:p>
        </p:txBody>
      </p:sp>
    </p:spTree>
    <p:extLst>
      <p:ext uri="{BB962C8B-B14F-4D97-AF65-F5344CB8AC3E}">
        <p14:creationId xmlns:p14="http://schemas.microsoft.com/office/powerpoint/2010/main" val="190438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29521-3D58-2974-CFB3-338891C9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Contenido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F719D7-8108-571C-306D-1D30616F7B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MX" dirty="0"/>
              <a:t>Contexto general</a:t>
            </a:r>
          </a:p>
          <a:p>
            <a:pPr marL="457200" indent="-457200">
              <a:buAutoNum type="arabicPeriod"/>
            </a:pPr>
            <a:r>
              <a:rPr lang="es-MX" dirty="0"/>
              <a:t>Actividades a realizar</a:t>
            </a:r>
          </a:p>
          <a:p>
            <a:pPr marL="457200" indent="-457200">
              <a:buAutoNum type="arabicPeriod"/>
            </a:pPr>
            <a:r>
              <a:rPr lang="es-MX" dirty="0"/>
              <a:t>Presentación Sistema de Documentos de Inscripción</a:t>
            </a:r>
          </a:p>
          <a:p>
            <a:pPr marL="457200" indent="-45720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286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453C-8F30-5E11-458E-92AC31D5A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1. Contexto general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A7614B-0E8E-45C7-41B3-A361EC8BC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>
              <a:sym typeface="Wingdings" pitchFamily="2" charset="2"/>
            </a:endParaRPr>
          </a:p>
          <a:p>
            <a:r>
              <a:rPr lang="es-MX" dirty="0">
                <a:sym typeface="Wingdings" pitchFamily="2" charset="2"/>
              </a:rPr>
              <a:t>2020  Inscripción de nuevo ingreso en línea</a:t>
            </a:r>
          </a:p>
          <a:p>
            <a:endParaRPr lang="es-MX" dirty="0">
              <a:sym typeface="Wingdings" pitchFamily="2" charset="2"/>
            </a:endParaRPr>
          </a:p>
          <a:p>
            <a:r>
              <a:rPr lang="es-MX" dirty="0">
                <a:sym typeface="Wingdings" pitchFamily="2" charset="2"/>
              </a:rPr>
              <a:t>- Aspirantes con derecho a inscripción suban al SIUV los documentos de inscripción</a:t>
            </a:r>
          </a:p>
          <a:p>
            <a:r>
              <a:rPr lang="es-MX" dirty="0">
                <a:sym typeface="Wingdings" pitchFamily="2" charset="2"/>
              </a:rPr>
              <a:t>- No se cuenta con un sistema para consulta  Expediente</a:t>
            </a:r>
          </a:p>
          <a:p>
            <a:endParaRPr lang="es-MX" dirty="0">
              <a:sym typeface="Wingdings" pitchFamily="2" charset="2"/>
            </a:endParaRPr>
          </a:p>
          <a:p>
            <a:r>
              <a:rPr lang="es-MX" b="1" dirty="0">
                <a:sym typeface="Wingdings" pitchFamily="2" charset="2"/>
              </a:rPr>
              <a:t>Sistema de Documentos de Inscripción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322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453C-8F30-5E11-458E-92AC31D5A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2. Actividades a realizar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A7614B-0E8E-45C7-41B3-A361EC8BC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4715" y="1563638"/>
            <a:ext cx="7647685" cy="309550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s-MX" sz="1600" b="1" dirty="0">
                <a:sym typeface="Wingdings" pitchFamily="2" charset="2"/>
              </a:rPr>
              <a:t>Generación 2023</a:t>
            </a:r>
          </a:p>
          <a:p>
            <a:endParaRPr lang="es-MX" sz="1600" dirty="0">
              <a:sym typeface="Wingdings" pitchFamily="2" charset="2"/>
            </a:endParaRPr>
          </a:p>
          <a:p>
            <a:r>
              <a:rPr lang="es-MX" sz="1600" b="1" dirty="0">
                <a:sym typeface="Wingdings" pitchFamily="2" charset="2"/>
              </a:rPr>
              <a:t>90 días naturales </a:t>
            </a:r>
            <a:r>
              <a:rPr lang="es-MX" sz="1600" dirty="0">
                <a:sym typeface="Wingdings" pitchFamily="2" charset="2"/>
              </a:rPr>
              <a:t>a partir del inicio de clases para la entrega de la documentación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ym typeface="Wingdings" pitchFamily="2" charset="2"/>
              </a:rPr>
              <a:t>Certificado de estudios completo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ym typeface="Wingdings" pitchFamily="2" charset="2"/>
              </a:rPr>
              <a:t>Escolarizado y virtual </a:t>
            </a:r>
            <a:r>
              <a:rPr lang="es-MX" sz="1600" b="1" dirty="0">
                <a:sym typeface="Wingdings" pitchFamily="2" charset="2"/>
              </a:rPr>
              <a:t></a:t>
            </a:r>
            <a:r>
              <a:rPr lang="es-MX" sz="1600" dirty="0">
                <a:sym typeface="Wingdings" pitchFamily="2" charset="2"/>
              </a:rPr>
              <a:t> </a:t>
            </a:r>
            <a:r>
              <a:rPr lang="es-MX" sz="1600" b="1" dirty="0">
                <a:solidFill>
                  <a:schemeClr val="tx2"/>
                </a:solidFill>
                <a:sym typeface="Wingdings" pitchFamily="2" charset="2"/>
              </a:rPr>
              <a:t>18 de noviembre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ym typeface="Wingdings" pitchFamily="2" charset="2"/>
              </a:rPr>
              <a:t>SEA</a:t>
            </a:r>
            <a:r>
              <a:rPr lang="es-MX" sz="1600" b="1" dirty="0">
                <a:sym typeface="Wingdings" pitchFamily="2" charset="2"/>
              </a:rPr>
              <a:t>  </a:t>
            </a:r>
            <a:r>
              <a:rPr lang="es-MX" sz="1600" b="1" dirty="0">
                <a:solidFill>
                  <a:schemeClr val="tx2"/>
                </a:solidFill>
                <a:sym typeface="Wingdings" pitchFamily="2" charset="2"/>
              </a:rPr>
              <a:t>23 de noviembre</a:t>
            </a:r>
            <a:endParaRPr lang="es-MX" sz="1600" dirty="0">
              <a:solidFill>
                <a:schemeClr val="tx2"/>
              </a:solidFill>
              <a:sym typeface="Wingdings" pitchFamily="2" charset="2"/>
            </a:endParaRPr>
          </a:p>
          <a:p>
            <a:endParaRPr lang="es-MX" sz="1800" b="1" dirty="0">
              <a:sym typeface="Wingdings" pitchFamily="2" charset="2"/>
            </a:endParaRPr>
          </a:p>
          <a:p>
            <a:r>
              <a:rPr lang="es-MX" sz="1600" dirty="0">
                <a:sym typeface="Wingdings" pitchFamily="2" charset="2"/>
              </a:rPr>
              <a:t>Cancelación de inscripción </a:t>
            </a:r>
            <a:r>
              <a:rPr lang="es-MX" sz="1200" dirty="0">
                <a:sym typeface="Wingdings" pitchFamily="2" charset="2"/>
              </a:rPr>
              <a:t>(Art. 22 del Estatuto de los Alumnos 2008)</a:t>
            </a:r>
            <a:endParaRPr lang="es-MX" sz="1600" dirty="0">
              <a:sym typeface="Wingdings" pitchFamily="2" charset="2"/>
            </a:endParaRPr>
          </a:p>
          <a:p>
            <a:endParaRPr lang="es-MX" dirty="0">
              <a:sym typeface="Wingdings" pitchFamily="2" charset="2"/>
            </a:endParaRPr>
          </a:p>
          <a:p>
            <a:endParaRPr lang="es-MX" dirty="0">
              <a:sym typeface="Wingdings" pitchFamily="2" charset="2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364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453C-8F30-5E11-458E-92AC31D5A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708" y="771550"/>
            <a:ext cx="8033892" cy="286625"/>
          </a:xfrm>
        </p:spPr>
        <p:txBody>
          <a:bodyPr/>
          <a:lstStyle/>
          <a:p>
            <a:r>
              <a:rPr lang="es-MX" dirty="0"/>
              <a:t>2. Actividades a realizar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A7614B-0E8E-45C7-41B3-A361EC8BC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0708" y="1270097"/>
            <a:ext cx="7209903" cy="3095506"/>
          </a:xfrm>
        </p:spPr>
        <p:txBody>
          <a:bodyPr/>
          <a:lstStyle/>
          <a:p>
            <a:endParaRPr lang="es-MX" sz="1600" dirty="0">
              <a:sym typeface="Wingdings" pitchFamily="2" charset="2"/>
            </a:endParaRPr>
          </a:p>
          <a:p>
            <a:r>
              <a:rPr lang="es-MX" sz="1600" b="1" dirty="0">
                <a:sym typeface="Wingdings" pitchFamily="2" charset="2"/>
              </a:rPr>
              <a:t>Alumnos extranjeros</a:t>
            </a:r>
            <a:endParaRPr lang="es-MX" sz="1600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El certificado de revalidación de estudios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La documentación que acredite su estancia legal en el país</a:t>
            </a:r>
          </a:p>
          <a:p>
            <a:r>
              <a:rPr lang="es-MX" sz="1200" dirty="0">
                <a:sym typeface="Wingdings" pitchFamily="2" charset="2"/>
              </a:rPr>
              <a:t>(Art. 23 del Estatuto de los Alumnos 2008)</a:t>
            </a:r>
          </a:p>
          <a:p>
            <a:endParaRPr lang="es-MX" sz="1200" dirty="0">
              <a:sym typeface="Wingdings" pitchFamily="2" charset="2"/>
            </a:endParaRPr>
          </a:p>
          <a:p>
            <a:r>
              <a:rPr lang="es-MX" sz="1600" dirty="0">
                <a:sym typeface="Wingdings" pitchFamily="2" charset="2"/>
              </a:rPr>
              <a:t>Escolarizado y virtual  </a:t>
            </a:r>
            <a:r>
              <a:rPr lang="es-MX" sz="1600" b="1" dirty="0">
                <a:solidFill>
                  <a:schemeClr val="tx2"/>
                </a:solidFill>
                <a:sym typeface="Wingdings" pitchFamily="2" charset="2"/>
              </a:rPr>
              <a:t>18 de noviembre </a:t>
            </a:r>
          </a:p>
          <a:p>
            <a:r>
              <a:rPr lang="es-MX" sz="1600" dirty="0">
                <a:sym typeface="Wingdings" pitchFamily="2" charset="2"/>
              </a:rPr>
              <a:t>SEA  </a:t>
            </a:r>
            <a:r>
              <a:rPr lang="es-MX" sz="1600" b="1" dirty="0">
                <a:solidFill>
                  <a:schemeClr val="tx2"/>
                </a:solidFill>
                <a:sym typeface="Wingdings" pitchFamily="2" charset="2"/>
              </a:rPr>
              <a:t>23 de noviembre</a:t>
            </a:r>
          </a:p>
          <a:p>
            <a:endParaRPr lang="es-MX" sz="1200" dirty="0">
              <a:sym typeface="Wingdings" pitchFamily="2" charset="2"/>
            </a:endParaRPr>
          </a:p>
          <a:p>
            <a:endParaRPr lang="es-MX" sz="1600" dirty="0">
              <a:sym typeface="Wingdings" pitchFamily="2" charset="2"/>
            </a:endParaRPr>
          </a:p>
          <a:p>
            <a:endParaRPr lang="es-MX" dirty="0">
              <a:sym typeface="Wingdings" pitchFamily="2" charset="2"/>
            </a:endParaRPr>
          </a:p>
          <a:p>
            <a:endParaRPr lang="es-MX" dirty="0">
              <a:sym typeface="Wingdings" pitchFamily="2" charset="2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435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453C-8F30-5E11-458E-92AC31D5A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99542"/>
            <a:ext cx="8033892" cy="286625"/>
          </a:xfrm>
        </p:spPr>
        <p:txBody>
          <a:bodyPr/>
          <a:lstStyle/>
          <a:p>
            <a:r>
              <a:rPr lang="es-MX" dirty="0"/>
              <a:t>2. Actividades a realizar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A7614B-0E8E-45C7-41B3-A361EC8BC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1520" y="1370161"/>
            <a:ext cx="7209903" cy="3095506"/>
          </a:xfrm>
        </p:spPr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es-MX" sz="1600" b="1" dirty="0">
                <a:sym typeface="Wingdings" pitchFamily="2" charset="2"/>
              </a:rPr>
              <a:t>Ingreso por equivalencia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ym typeface="Wingdings" pitchFamily="2" charset="2"/>
              </a:rPr>
              <a:t>Subir documentos de inscripción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El secretario de la entidad académica debe enviar a </a:t>
            </a:r>
            <a:r>
              <a:rPr lang="es-MX" sz="1600" b="1" dirty="0"/>
              <a:t>credencialuv@uv.mx </a:t>
            </a:r>
            <a:r>
              <a:rPr lang="es-MX" sz="1600" dirty="0"/>
              <a:t>con el asunto FOTO EQUIVALENCIA las fotografías con las siguientes características:</a:t>
            </a:r>
          </a:p>
          <a:p>
            <a:pPr marL="948688" lvl="1" indent="-285750" algn="just">
              <a:buFont typeface="Wingdings" pitchFamily="2" charset="2"/>
              <a:buChar char="ü"/>
            </a:pP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rPr>
              <a:t>A color, fondo blanco y ropa negra; </a:t>
            </a:r>
          </a:p>
          <a:p>
            <a:pPr marL="948688" lvl="1" indent="-285750" algn="just">
              <a:buFont typeface="Wingdings" pitchFamily="2" charset="2"/>
              <a:buChar char="ü"/>
            </a:pP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rPr>
              <a:t>De la cara, de frente y sin lentes; Cabeza, frente y orejas descubiertas; Con la mirada hacia la cámara (no selfies);</a:t>
            </a:r>
          </a:p>
          <a:p>
            <a:pPr marL="948688" lvl="1" indent="-285750" algn="just">
              <a:buFont typeface="Wingdings" pitchFamily="2" charset="2"/>
              <a:buChar char="ü"/>
            </a:pP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rPr>
              <a:t>Sin sombra y sin fecha; Sin retocar y tomada recientemente.</a:t>
            </a:r>
          </a:p>
          <a:p>
            <a:pPr marL="948688" lvl="1" indent="-285750" algn="just">
              <a:buFont typeface="Wingdings" pitchFamily="2" charset="2"/>
              <a:buChar char="ü"/>
            </a:pP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rPr>
              <a:t>El archivo debe de tener como nombre la MATRICULA un peso máximo de 1 MB. en formato .jpg. Tamaño: Ancho 480 píxeles por Alto: 640 píxeles.</a:t>
            </a:r>
          </a:p>
          <a:p>
            <a:pPr>
              <a:lnSpc>
                <a:spcPct val="100000"/>
              </a:lnSpc>
            </a:pPr>
            <a:endParaRPr lang="es-MX" sz="1100" b="1" dirty="0">
              <a:sym typeface="Wingdings" pitchFamily="2" charset="2"/>
            </a:endParaRPr>
          </a:p>
          <a:p>
            <a:endParaRPr lang="es-MX" dirty="0">
              <a:sym typeface="Wingdings" pitchFamily="2" charset="2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2D6EC06-67AE-CC36-BEA5-1E86FF114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427734"/>
            <a:ext cx="91970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7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453C-8F30-5E11-458E-92AC31D5A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237" y="571577"/>
            <a:ext cx="8033892" cy="286625"/>
          </a:xfrm>
        </p:spPr>
        <p:txBody>
          <a:bodyPr/>
          <a:lstStyle/>
          <a:p>
            <a:r>
              <a:rPr lang="es-MX" dirty="0"/>
              <a:t>2. Actividades a realizar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A7614B-0E8E-45C7-41B3-A361EC8BC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237" y="1023997"/>
            <a:ext cx="7996437" cy="3095506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s-MX" sz="1600" b="1" dirty="0">
                <a:sym typeface="Wingdings" pitchFamily="2" charset="2"/>
              </a:rPr>
              <a:t>Generaciones 2020 a 2022</a:t>
            </a:r>
            <a:endParaRPr lang="es-MX" sz="16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ym typeface="Wingdings" pitchFamily="2" charset="2"/>
              </a:rPr>
              <a:t>Revisar y actualizar documentación en sistema</a:t>
            </a:r>
          </a:p>
          <a:p>
            <a:endParaRPr lang="es-MX" dirty="0">
              <a:sym typeface="Wingdings" pitchFamily="2" charset="2"/>
            </a:endParaRPr>
          </a:p>
          <a:p>
            <a:pPr algn="l" fontAlgn="base"/>
            <a:r>
              <a:rPr lang="es-MX" sz="1600" b="1" dirty="0"/>
              <a:t>4. Solicitud de permisos de acceso al sistema</a:t>
            </a:r>
          </a:p>
          <a:p>
            <a:pPr algn="l" fontAlgn="base"/>
            <a:r>
              <a:rPr lang="es-MX" sz="1600" dirty="0"/>
              <a:t>El secretario de la entidad académica debe enviar a </a:t>
            </a:r>
            <a:r>
              <a:rPr lang="es-MX" sz="1600" b="1" dirty="0"/>
              <a:t>supervisionescolar@uv.mx </a:t>
            </a:r>
            <a:r>
              <a:rPr lang="es-MX" sz="1600" dirty="0"/>
              <a:t>con el </a:t>
            </a:r>
            <a:r>
              <a:rPr lang="es-MX" sz="1600" b="1" dirty="0"/>
              <a:t>asunto ALTA USUARIO</a:t>
            </a:r>
            <a:r>
              <a:rPr lang="es-MX" sz="1600" dirty="0"/>
              <a:t>, la solicitud de permisos para su personal de apoyo, informando lo siguiente:</a:t>
            </a:r>
          </a:p>
          <a:p>
            <a:pPr algn="l" fontAlgn="base"/>
            <a:r>
              <a:rPr lang="es-MX" sz="1600" dirty="0"/>
              <a:t>*nombre completo   *cuenta institucional *número de personal *teléfono o extensión *cargo. *correo personal (no obligatorio) *región *área *modalidad *facultad/entidad *programa (s) educativos (s) para los que requiere permisos.</a:t>
            </a:r>
          </a:p>
          <a:p>
            <a:pPr algn="l" fontAlgn="base"/>
            <a:r>
              <a:rPr lang="es-MX" sz="1600" dirty="0"/>
              <a:t>La respuesta del alta de usuarios le será notificada por su analista de supervisión escolar.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601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Sistema de documentos de inscripción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MX" sz="1400" dirty="0"/>
              <a:t>Octubre 2023</a:t>
            </a:r>
          </a:p>
        </p:txBody>
      </p:sp>
    </p:spTree>
    <p:extLst>
      <p:ext uri="{BB962C8B-B14F-4D97-AF65-F5344CB8AC3E}">
        <p14:creationId xmlns:p14="http://schemas.microsoft.com/office/powerpoint/2010/main" val="3526803234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resentacion PPT_16 a 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3223 Presentacion PPT_16 a 9 (1)</Template>
  <TotalTime>6806</TotalTime>
  <Words>408</Words>
  <Application>Microsoft Macintosh PowerPoint</Application>
  <PresentationFormat>Presentación en pantalla (16:9)</PresentationFormat>
  <Paragraphs>57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3234 Presentacion PPT_16 a 9</vt:lpstr>
      <vt:lpstr>Presentación de PowerPoint</vt:lpstr>
      <vt:lpstr>Contenido</vt:lpstr>
      <vt:lpstr>1. Contexto general</vt:lpstr>
      <vt:lpstr>2. Actividades a realizar</vt:lpstr>
      <vt:lpstr>2. Actividades a realizar</vt:lpstr>
      <vt:lpstr>2. Actividades a realizar</vt:lpstr>
      <vt:lpstr>2. Actividades a realizar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Garcia Galvez Joyce</dc:creator>
  <cp:lastModifiedBy>Supervisión y Desarrollo Escolar</cp:lastModifiedBy>
  <cp:revision>8</cp:revision>
  <dcterms:created xsi:type="dcterms:W3CDTF">2022-12-07T00:02:12Z</dcterms:created>
  <dcterms:modified xsi:type="dcterms:W3CDTF">2023-10-26T14:58:29Z</dcterms:modified>
</cp:coreProperties>
</file>