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850" r:id="rId2"/>
  </p:sldMasterIdLst>
  <p:sldIdLst>
    <p:sldId id="256" r:id="rId3"/>
    <p:sldId id="312" r:id="rId4"/>
    <p:sldId id="267" r:id="rId5"/>
    <p:sldId id="311" r:id="rId6"/>
    <p:sldId id="313" r:id="rId7"/>
    <p:sldId id="310" r:id="rId8"/>
    <p:sldId id="284" r:id="rId9"/>
    <p:sldId id="285" r:id="rId10"/>
    <p:sldId id="314" r:id="rId11"/>
    <p:sldId id="261" r:id="rId12"/>
    <p:sldId id="286" r:id="rId13"/>
    <p:sldId id="274" r:id="rId14"/>
    <p:sldId id="289" r:id="rId15"/>
    <p:sldId id="287" r:id="rId16"/>
    <p:sldId id="292" r:id="rId17"/>
    <p:sldId id="294" r:id="rId18"/>
    <p:sldId id="298" r:id="rId19"/>
    <p:sldId id="300" r:id="rId20"/>
    <p:sldId id="305" r:id="rId21"/>
    <p:sldId id="307" r:id="rId22"/>
    <p:sldId id="315" r:id="rId23"/>
    <p:sldId id="272" r:id="rId24"/>
    <p:sldId id="280" r:id="rId25"/>
    <p:sldId id="309" r:id="rId26"/>
    <p:sldId id="308" r:id="rId2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5"/>
  </p:normalViewPr>
  <p:slideViewPr>
    <p:cSldViewPr snapToGrid="0">
      <p:cViewPr>
        <p:scale>
          <a:sx n="281" d="100"/>
          <a:sy n="281" d="100"/>
        </p:scale>
        <p:origin x="144" y="-5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A89D3-199E-E741-AEBD-761B7404DD5C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684B0FD-64CE-264C-80D9-35183334B082}">
      <dgm:prSet phldrT="[Texto]"/>
      <dgm:spPr/>
      <dgm:t>
        <a:bodyPr/>
        <a:lstStyle/>
        <a:p>
          <a:r>
            <a:rPr lang="es-MX" dirty="0"/>
            <a:t>1</a:t>
          </a:r>
        </a:p>
      </dgm:t>
    </dgm:pt>
    <dgm:pt modelId="{DB21D90E-B44E-134D-A9E6-900FCBE29523}" type="parTrans" cxnId="{A31B9B6E-5B08-A840-B9B8-3CE8D3D80685}">
      <dgm:prSet/>
      <dgm:spPr/>
      <dgm:t>
        <a:bodyPr/>
        <a:lstStyle/>
        <a:p>
          <a:endParaRPr lang="es-MX"/>
        </a:p>
      </dgm:t>
    </dgm:pt>
    <dgm:pt modelId="{03727C48-8C1D-E44F-A168-644A3CE89BA3}" type="sibTrans" cxnId="{A31B9B6E-5B08-A840-B9B8-3CE8D3D80685}">
      <dgm:prSet/>
      <dgm:spPr/>
      <dgm:t>
        <a:bodyPr/>
        <a:lstStyle/>
        <a:p>
          <a:endParaRPr lang="es-MX"/>
        </a:p>
      </dgm:t>
    </dgm:pt>
    <dgm:pt modelId="{A8FB4206-B8D1-DA40-9988-73E2395CE58A}">
      <dgm:prSet phldrT="[Texto]"/>
      <dgm:spPr/>
      <dgm:t>
        <a:bodyPr/>
        <a:lstStyle/>
        <a:p>
          <a:r>
            <a:rPr lang="es-MX" dirty="0"/>
            <a:t>El DSDE genera credenciales físicas de los procesos de inscripción</a:t>
          </a:r>
        </a:p>
      </dgm:t>
    </dgm:pt>
    <dgm:pt modelId="{AD7A367B-B3BB-0A46-975A-225CA72CB51B}" type="parTrans" cxnId="{CB189CD3-6149-B84F-A50C-AC97EB0ED327}">
      <dgm:prSet/>
      <dgm:spPr/>
      <dgm:t>
        <a:bodyPr/>
        <a:lstStyle/>
        <a:p>
          <a:endParaRPr lang="es-MX"/>
        </a:p>
      </dgm:t>
    </dgm:pt>
    <dgm:pt modelId="{2CC97734-D080-1643-9770-6782CB5C0AFC}" type="sibTrans" cxnId="{CB189CD3-6149-B84F-A50C-AC97EB0ED327}">
      <dgm:prSet/>
      <dgm:spPr/>
      <dgm:t>
        <a:bodyPr/>
        <a:lstStyle/>
        <a:p>
          <a:endParaRPr lang="es-MX"/>
        </a:p>
      </dgm:t>
    </dgm:pt>
    <dgm:pt modelId="{77907A55-6211-654C-B229-A2A4DA00F4CA}">
      <dgm:prSet phldrT="[Texto]"/>
      <dgm:spPr/>
      <dgm:t>
        <a:bodyPr/>
        <a:lstStyle/>
        <a:p>
          <a:r>
            <a:rPr lang="es-MX" dirty="0"/>
            <a:t>Se emite la nómina de entrega. </a:t>
          </a:r>
          <a:r>
            <a:rPr lang="es-MX" dirty="0">
              <a:solidFill>
                <a:schemeClr val="bg1"/>
              </a:solidFill>
              <a:highlight>
                <a:srgbClr val="008000"/>
              </a:highlight>
            </a:rPr>
            <a:t>Formato RECABAR FIRMA del estudiante</a:t>
          </a:r>
        </a:p>
      </dgm:t>
    </dgm:pt>
    <dgm:pt modelId="{44DC8422-2085-DD44-9FAF-37E8A7AA1161}" type="parTrans" cxnId="{918F58A7-83E9-3C46-B86A-4D72BA098567}">
      <dgm:prSet/>
      <dgm:spPr/>
      <dgm:t>
        <a:bodyPr/>
        <a:lstStyle/>
        <a:p>
          <a:endParaRPr lang="es-MX"/>
        </a:p>
      </dgm:t>
    </dgm:pt>
    <dgm:pt modelId="{5D2936CD-6BF9-A649-853E-E11D88F77336}" type="sibTrans" cxnId="{918F58A7-83E9-3C46-B86A-4D72BA098567}">
      <dgm:prSet/>
      <dgm:spPr/>
      <dgm:t>
        <a:bodyPr/>
        <a:lstStyle/>
        <a:p>
          <a:endParaRPr lang="es-MX"/>
        </a:p>
      </dgm:t>
    </dgm:pt>
    <dgm:pt modelId="{31141254-3599-9449-B336-5B3BD458243D}">
      <dgm:prSet phldrT="[Texto]"/>
      <dgm:spPr/>
      <dgm:t>
        <a:bodyPr/>
        <a:lstStyle/>
        <a:p>
          <a:r>
            <a:rPr lang="es-MX" dirty="0"/>
            <a:t>2</a:t>
          </a:r>
        </a:p>
      </dgm:t>
    </dgm:pt>
    <dgm:pt modelId="{6665BDC6-3F71-3A40-9704-B049DDC8394B}" type="parTrans" cxnId="{B7B52C55-D4DE-BE44-BE23-2F33C5057F4E}">
      <dgm:prSet/>
      <dgm:spPr/>
      <dgm:t>
        <a:bodyPr/>
        <a:lstStyle/>
        <a:p>
          <a:endParaRPr lang="es-MX"/>
        </a:p>
      </dgm:t>
    </dgm:pt>
    <dgm:pt modelId="{4D586C6B-BD1D-4A48-8D1D-42D22E3E09DB}" type="sibTrans" cxnId="{B7B52C55-D4DE-BE44-BE23-2F33C5057F4E}">
      <dgm:prSet/>
      <dgm:spPr/>
      <dgm:t>
        <a:bodyPr/>
        <a:lstStyle/>
        <a:p>
          <a:endParaRPr lang="es-MX"/>
        </a:p>
      </dgm:t>
    </dgm:pt>
    <dgm:pt modelId="{91C771A7-0362-AB42-A5C7-71A8583C97B6}">
      <dgm:prSet phldrT="[Texto]"/>
      <dgm:spPr/>
      <dgm:t>
        <a:bodyPr/>
        <a:lstStyle/>
        <a:p>
          <a:r>
            <a:rPr lang="es-MX" dirty="0"/>
            <a:t>El DSDE entrega a los auxiliares de las entidades académicas las credenciales físicas de nuevo ingreso y el formato de nómina para entregar a las y los estudiantes.</a:t>
          </a:r>
        </a:p>
      </dgm:t>
    </dgm:pt>
    <dgm:pt modelId="{CBDF4E7F-4647-5A40-A99C-2EA343D35F88}" type="parTrans" cxnId="{2719987B-8A8A-D04B-8E84-4073301F755F}">
      <dgm:prSet/>
      <dgm:spPr/>
      <dgm:t>
        <a:bodyPr/>
        <a:lstStyle/>
        <a:p>
          <a:endParaRPr lang="es-MX"/>
        </a:p>
      </dgm:t>
    </dgm:pt>
    <dgm:pt modelId="{F5A6C241-5DB0-2840-920D-9FDE3948D114}" type="sibTrans" cxnId="{2719987B-8A8A-D04B-8E84-4073301F755F}">
      <dgm:prSet/>
      <dgm:spPr/>
      <dgm:t>
        <a:bodyPr/>
        <a:lstStyle/>
        <a:p>
          <a:endParaRPr lang="es-MX"/>
        </a:p>
      </dgm:t>
    </dgm:pt>
    <dgm:pt modelId="{3AA79BD3-DDC4-294D-8799-C4D712EC5DFC}">
      <dgm:prSet phldrT="[Texto]"/>
      <dgm:spPr/>
      <dgm:t>
        <a:bodyPr/>
        <a:lstStyle/>
        <a:p>
          <a:r>
            <a:rPr lang="es-MX" dirty="0"/>
            <a:t>3</a:t>
          </a:r>
        </a:p>
      </dgm:t>
    </dgm:pt>
    <dgm:pt modelId="{3D8B1ADF-D9DE-3F44-86E0-06DD4F07C2A8}" type="parTrans" cxnId="{507C9DFE-C76C-324D-A8EE-439B6D2435F7}">
      <dgm:prSet/>
      <dgm:spPr/>
      <dgm:t>
        <a:bodyPr/>
        <a:lstStyle/>
        <a:p>
          <a:endParaRPr lang="es-MX"/>
        </a:p>
      </dgm:t>
    </dgm:pt>
    <dgm:pt modelId="{DA809C32-B111-4B41-ABF7-7D70FDAC5B72}" type="sibTrans" cxnId="{507C9DFE-C76C-324D-A8EE-439B6D2435F7}">
      <dgm:prSet/>
      <dgm:spPr/>
      <dgm:t>
        <a:bodyPr/>
        <a:lstStyle/>
        <a:p>
          <a:endParaRPr lang="es-MX"/>
        </a:p>
      </dgm:t>
    </dgm:pt>
    <dgm:pt modelId="{C9D730B6-7BBA-7F4B-8FC4-3C7CA92E0678}">
      <dgm:prSet phldrT="[Texto]"/>
      <dgm:spPr/>
      <dgm:t>
        <a:bodyPr/>
        <a:lstStyle/>
        <a:p>
          <a:r>
            <a:rPr lang="es-MX" dirty="0"/>
            <a:t>La entidad académica a través del personal a quien designe entrega a las y los estudiantes la credencial física que ya incluye holograma.</a:t>
          </a:r>
        </a:p>
      </dgm:t>
    </dgm:pt>
    <dgm:pt modelId="{ACD3E373-FE34-074E-A63A-FA71BA3B4CA7}" type="parTrans" cxnId="{071809B3-CC37-1E4C-BD57-E9DA7BF1DF39}">
      <dgm:prSet/>
      <dgm:spPr/>
      <dgm:t>
        <a:bodyPr/>
        <a:lstStyle/>
        <a:p>
          <a:endParaRPr lang="es-MX"/>
        </a:p>
      </dgm:t>
    </dgm:pt>
    <dgm:pt modelId="{F4A58469-8A44-7544-92D3-A844E98968DE}" type="sibTrans" cxnId="{071809B3-CC37-1E4C-BD57-E9DA7BF1DF39}">
      <dgm:prSet/>
      <dgm:spPr/>
      <dgm:t>
        <a:bodyPr/>
        <a:lstStyle/>
        <a:p>
          <a:endParaRPr lang="es-MX"/>
        </a:p>
      </dgm:t>
    </dgm:pt>
    <dgm:pt modelId="{F88270BF-7268-8745-A43C-76CBBC43DDCE}">
      <dgm:prSet phldrT="[Texto]"/>
      <dgm:spPr/>
      <dgm:t>
        <a:bodyPr/>
        <a:lstStyle/>
        <a:p>
          <a:r>
            <a:rPr lang="es-MX" dirty="0"/>
            <a:t>La/el estudiante firma en la nómina que recibió la credencial física.</a:t>
          </a:r>
        </a:p>
      </dgm:t>
    </dgm:pt>
    <dgm:pt modelId="{03F169AE-CB15-C44D-A0BE-07522465523F}" type="parTrans" cxnId="{7FFF42BA-D35B-A44E-91C7-B44B82C721E5}">
      <dgm:prSet/>
      <dgm:spPr/>
      <dgm:t>
        <a:bodyPr/>
        <a:lstStyle/>
        <a:p>
          <a:endParaRPr lang="es-MX"/>
        </a:p>
      </dgm:t>
    </dgm:pt>
    <dgm:pt modelId="{ACDCC6FD-A176-B94A-B14E-64A23884B240}" type="sibTrans" cxnId="{7FFF42BA-D35B-A44E-91C7-B44B82C721E5}">
      <dgm:prSet/>
      <dgm:spPr/>
      <dgm:t>
        <a:bodyPr/>
        <a:lstStyle/>
        <a:p>
          <a:endParaRPr lang="es-MX"/>
        </a:p>
      </dgm:t>
    </dgm:pt>
    <dgm:pt modelId="{B3630635-A756-014A-9A9F-203982159DA0}" type="pres">
      <dgm:prSet presAssocID="{986A89D3-199E-E741-AEBD-761B7404DD5C}" presName="linearFlow" presStyleCnt="0">
        <dgm:presLayoutVars>
          <dgm:dir/>
          <dgm:animLvl val="lvl"/>
          <dgm:resizeHandles val="exact"/>
        </dgm:presLayoutVars>
      </dgm:prSet>
      <dgm:spPr/>
    </dgm:pt>
    <dgm:pt modelId="{D646A8DD-F65E-0547-8EB1-688241126815}" type="pres">
      <dgm:prSet presAssocID="{2684B0FD-64CE-264C-80D9-35183334B082}" presName="composite" presStyleCnt="0"/>
      <dgm:spPr/>
    </dgm:pt>
    <dgm:pt modelId="{4D538B3B-15F9-FE4D-B6F4-DA4087B77716}" type="pres">
      <dgm:prSet presAssocID="{2684B0FD-64CE-264C-80D9-35183334B08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90CB6CD-BE58-F847-962E-B4335A5C42B5}" type="pres">
      <dgm:prSet presAssocID="{2684B0FD-64CE-264C-80D9-35183334B082}" presName="descendantText" presStyleLbl="alignAcc1" presStyleIdx="0" presStyleCnt="3">
        <dgm:presLayoutVars>
          <dgm:bulletEnabled val="1"/>
        </dgm:presLayoutVars>
      </dgm:prSet>
      <dgm:spPr/>
    </dgm:pt>
    <dgm:pt modelId="{FAFBB6FD-F976-374E-9EBB-D982D934F671}" type="pres">
      <dgm:prSet presAssocID="{03727C48-8C1D-E44F-A168-644A3CE89BA3}" presName="sp" presStyleCnt="0"/>
      <dgm:spPr/>
    </dgm:pt>
    <dgm:pt modelId="{B0D677D6-3422-4C41-BE00-D1A7B1D5EC81}" type="pres">
      <dgm:prSet presAssocID="{31141254-3599-9449-B336-5B3BD458243D}" presName="composite" presStyleCnt="0"/>
      <dgm:spPr/>
    </dgm:pt>
    <dgm:pt modelId="{0BE70B67-25A4-5546-B302-BD06DEBAFC09}" type="pres">
      <dgm:prSet presAssocID="{31141254-3599-9449-B336-5B3BD458243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C144606-B14C-D748-9710-480A4A4631BF}" type="pres">
      <dgm:prSet presAssocID="{31141254-3599-9449-B336-5B3BD458243D}" presName="descendantText" presStyleLbl="alignAcc1" presStyleIdx="1" presStyleCnt="3">
        <dgm:presLayoutVars>
          <dgm:bulletEnabled val="1"/>
        </dgm:presLayoutVars>
      </dgm:prSet>
      <dgm:spPr/>
    </dgm:pt>
    <dgm:pt modelId="{C2EAFFEE-BEC8-6D46-8FE6-E8F0A0798309}" type="pres">
      <dgm:prSet presAssocID="{4D586C6B-BD1D-4A48-8D1D-42D22E3E09DB}" presName="sp" presStyleCnt="0"/>
      <dgm:spPr/>
    </dgm:pt>
    <dgm:pt modelId="{084FB3D5-290C-EC44-9BA4-A9D08290A74D}" type="pres">
      <dgm:prSet presAssocID="{3AA79BD3-DDC4-294D-8799-C4D712EC5DFC}" presName="composite" presStyleCnt="0"/>
      <dgm:spPr/>
    </dgm:pt>
    <dgm:pt modelId="{82C61A0C-7A15-FF48-B5BF-B91F7A21179B}" type="pres">
      <dgm:prSet presAssocID="{3AA79BD3-DDC4-294D-8799-C4D712EC5DF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9F541BE-A5FB-EA42-9A69-DA271F671E7F}" type="pres">
      <dgm:prSet presAssocID="{3AA79BD3-DDC4-294D-8799-C4D712EC5DF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724E220-15A2-1B40-AA89-DECA34ED6E3C}" type="presOf" srcId="{F88270BF-7268-8745-A43C-76CBBC43DDCE}" destId="{F9F541BE-A5FB-EA42-9A69-DA271F671E7F}" srcOrd="0" destOrd="1" presId="urn:microsoft.com/office/officeart/2005/8/layout/chevron2"/>
    <dgm:cxn modelId="{A3C57046-5AE5-3F49-88EE-A6E0A7F78DF5}" type="presOf" srcId="{986A89D3-199E-E741-AEBD-761B7404DD5C}" destId="{B3630635-A756-014A-9A9F-203982159DA0}" srcOrd="0" destOrd="0" presId="urn:microsoft.com/office/officeart/2005/8/layout/chevron2"/>
    <dgm:cxn modelId="{B7B52C55-D4DE-BE44-BE23-2F33C5057F4E}" srcId="{986A89D3-199E-E741-AEBD-761B7404DD5C}" destId="{31141254-3599-9449-B336-5B3BD458243D}" srcOrd="1" destOrd="0" parTransId="{6665BDC6-3F71-3A40-9704-B049DDC8394B}" sibTransId="{4D586C6B-BD1D-4A48-8D1D-42D22E3E09DB}"/>
    <dgm:cxn modelId="{D5A6786E-5369-884C-B73D-F8C13E83DC77}" type="presOf" srcId="{2684B0FD-64CE-264C-80D9-35183334B082}" destId="{4D538B3B-15F9-FE4D-B6F4-DA4087B77716}" srcOrd="0" destOrd="0" presId="urn:microsoft.com/office/officeart/2005/8/layout/chevron2"/>
    <dgm:cxn modelId="{A31B9B6E-5B08-A840-B9B8-3CE8D3D80685}" srcId="{986A89D3-199E-E741-AEBD-761B7404DD5C}" destId="{2684B0FD-64CE-264C-80D9-35183334B082}" srcOrd="0" destOrd="0" parTransId="{DB21D90E-B44E-134D-A9E6-900FCBE29523}" sibTransId="{03727C48-8C1D-E44F-A168-644A3CE89BA3}"/>
    <dgm:cxn modelId="{382AD679-8357-8545-851A-A2FB63A6E41C}" type="presOf" srcId="{3AA79BD3-DDC4-294D-8799-C4D712EC5DFC}" destId="{82C61A0C-7A15-FF48-B5BF-B91F7A21179B}" srcOrd="0" destOrd="0" presId="urn:microsoft.com/office/officeart/2005/8/layout/chevron2"/>
    <dgm:cxn modelId="{2719987B-8A8A-D04B-8E84-4073301F755F}" srcId="{31141254-3599-9449-B336-5B3BD458243D}" destId="{91C771A7-0362-AB42-A5C7-71A8583C97B6}" srcOrd="0" destOrd="0" parTransId="{CBDF4E7F-4647-5A40-A99C-2EA343D35F88}" sibTransId="{F5A6C241-5DB0-2840-920D-9FDE3948D114}"/>
    <dgm:cxn modelId="{A5463595-A58C-4840-B8CA-D3C77C817C52}" type="presOf" srcId="{C9D730B6-7BBA-7F4B-8FC4-3C7CA92E0678}" destId="{F9F541BE-A5FB-EA42-9A69-DA271F671E7F}" srcOrd="0" destOrd="0" presId="urn:microsoft.com/office/officeart/2005/8/layout/chevron2"/>
    <dgm:cxn modelId="{918F58A7-83E9-3C46-B86A-4D72BA098567}" srcId="{2684B0FD-64CE-264C-80D9-35183334B082}" destId="{77907A55-6211-654C-B229-A2A4DA00F4CA}" srcOrd="1" destOrd="0" parTransId="{44DC8422-2085-DD44-9FAF-37E8A7AA1161}" sibTransId="{5D2936CD-6BF9-A649-853E-E11D88F77336}"/>
    <dgm:cxn modelId="{ABAC8AAF-EEB1-5A4E-BD4E-883852619575}" type="presOf" srcId="{31141254-3599-9449-B336-5B3BD458243D}" destId="{0BE70B67-25A4-5546-B302-BD06DEBAFC09}" srcOrd="0" destOrd="0" presId="urn:microsoft.com/office/officeart/2005/8/layout/chevron2"/>
    <dgm:cxn modelId="{071809B3-CC37-1E4C-BD57-E9DA7BF1DF39}" srcId="{3AA79BD3-DDC4-294D-8799-C4D712EC5DFC}" destId="{C9D730B6-7BBA-7F4B-8FC4-3C7CA92E0678}" srcOrd="0" destOrd="0" parTransId="{ACD3E373-FE34-074E-A63A-FA71BA3B4CA7}" sibTransId="{F4A58469-8A44-7544-92D3-A844E98968DE}"/>
    <dgm:cxn modelId="{7FFF42BA-D35B-A44E-91C7-B44B82C721E5}" srcId="{3AA79BD3-DDC4-294D-8799-C4D712EC5DFC}" destId="{F88270BF-7268-8745-A43C-76CBBC43DDCE}" srcOrd="1" destOrd="0" parTransId="{03F169AE-CB15-C44D-A0BE-07522465523F}" sibTransId="{ACDCC6FD-A176-B94A-B14E-64A23884B240}"/>
    <dgm:cxn modelId="{CB189CD3-6149-B84F-A50C-AC97EB0ED327}" srcId="{2684B0FD-64CE-264C-80D9-35183334B082}" destId="{A8FB4206-B8D1-DA40-9988-73E2395CE58A}" srcOrd="0" destOrd="0" parTransId="{AD7A367B-B3BB-0A46-975A-225CA72CB51B}" sibTransId="{2CC97734-D080-1643-9770-6782CB5C0AFC}"/>
    <dgm:cxn modelId="{6B0D68D5-DE46-B14B-B531-A867AB0A6E92}" type="presOf" srcId="{A8FB4206-B8D1-DA40-9988-73E2395CE58A}" destId="{590CB6CD-BE58-F847-962E-B4335A5C42B5}" srcOrd="0" destOrd="0" presId="urn:microsoft.com/office/officeart/2005/8/layout/chevron2"/>
    <dgm:cxn modelId="{61EE21E1-6CA2-A541-BA04-0694AD975D46}" type="presOf" srcId="{91C771A7-0362-AB42-A5C7-71A8583C97B6}" destId="{FC144606-B14C-D748-9710-480A4A4631BF}" srcOrd="0" destOrd="0" presId="urn:microsoft.com/office/officeart/2005/8/layout/chevron2"/>
    <dgm:cxn modelId="{F9E53AFC-0837-4B4F-8301-ADC0CBCB470D}" type="presOf" srcId="{77907A55-6211-654C-B229-A2A4DA00F4CA}" destId="{590CB6CD-BE58-F847-962E-B4335A5C42B5}" srcOrd="0" destOrd="1" presId="urn:microsoft.com/office/officeart/2005/8/layout/chevron2"/>
    <dgm:cxn modelId="{507C9DFE-C76C-324D-A8EE-439B6D2435F7}" srcId="{986A89D3-199E-E741-AEBD-761B7404DD5C}" destId="{3AA79BD3-DDC4-294D-8799-C4D712EC5DFC}" srcOrd="2" destOrd="0" parTransId="{3D8B1ADF-D9DE-3F44-86E0-06DD4F07C2A8}" sibTransId="{DA809C32-B111-4B41-ABF7-7D70FDAC5B72}"/>
    <dgm:cxn modelId="{046315E2-18A6-0F40-9E15-6657148D4868}" type="presParOf" srcId="{B3630635-A756-014A-9A9F-203982159DA0}" destId="{D646A8DD-F65E-0547-8EB1-688241126815}" srcOrd="0" destOrd="0" presId="urn:microsoft.com/office/officeart/2005/8/layout/chevron2"/>
    <dgm:cxn modelId="{F329B4B3-EBA2-5C46-9260-7F1489201862}" type="presParOf" srcId="{D646A8DD-F65E-0547-8EB1-688241126815}" destId="{4D538B3B-15F9-FE4D-B6F4-DA4087B77716}" srcOrd="0" destOrd="0" presId="urn:microsoft.com/office/officeart/2005/8/layout/chevron2"/>
    <dgm:cxn modelId="{F50335CD-6761-0F49-8939-3869E5838956}" type="presParOf" srcId="{D646A8DD-F65E-0547-8EB1-688241126815}" destId="{590CB6CD-BE58-F847-962E-B4335A5C42B5}" srcOrd="1" destOrd="0" presId="urn:microsoft.com/office/officeart/2005/8/layout/chevron2"/>
    <dgm:cxn modelId="{3AA144F0-4884-E640-80E3-6B46B4D94D71}" type="presParOf" srcId="{B3630635-A756-014A-9A9F-203982159DA0}" destId="{FAFBB6FD-F976-374E-9EBB-D982D934F671}" srcOrd="1" destOrd="0" presId="urn:microsoft.com/office/officeart/2005/8/layout/chevron2"/>
    <dgm:cxn modelId="{E23CDFCC-6D38-3449-9530-9898603ED12A}" type="presParOf" srcId="{B3630635-A756-014A-9A9F-203982159DA0}" destId="{B0D677D6-3422-4C41-BE00-D1A7B1D5EC81}" srcOrd="2" destOrd="0" presId="urn:microsoft.com/office/officeart/2005/8/layout/chevron2"/>
    <dgm:cxn modelId="{7CE016A3-9AAA-3244-8DDE-9E426FCEAB12}" type="presParOf" srcId="{B0D677D6-3422-4C41-BE00-D1A7B1D5EC81}" destId="{0BE70B67-25A4-5546-B302-BD06DEBAFC09}" srcOrd="0" destOrd="0" presId="urn:microsoft.com/office/officeart/2005/8/layout/chevron2"/>
    <dgm:cxn modelId="{C8A4686B-F780-A549-9950-FFE7B592E80F}" type="presParOf" srcId="{B0D677D6-3422-4C41-BE00-D1A7B1D5EC81}" destId="{FC144606-B14C-D748-9710-480A4A4631BF}" srcOrd="1" destOrd="0" presId="urn:microsoft.com/office/officeart/2005/8/layout/chevron2"/>
    <dgm:cxn modelId="{06EBF7AD-77EB-6C47-BEF8-5A5F6BB96706}" type="presParOf" srcId="{B3630635-A756-014A-9A9F-203982159DA0}" destId="{C2EAFFEE-BEC8-6D46-8FE6-E8F0A0798309}" srcOrd="3" destOrd="0" presId="urn:microsoft.com/office/officeart/2005/8/layout/chevron2"/>
    <dgm:cxn modelId="{5D8EAC3A-A775-244F-A58D-0E1065007B3B}" type="presParOf" srcId="{B3630635-A756-014A-9A9F-203982159DA0}" destId="{084FB3D5-290C-EC44-9BA4-A9D08290A74D}" srcOrd="4" destOrd="0" presId="urn:microsoft.com/office/officeart/2005/8/layout/chevron2"/>
    <dgm:cxn modelId="{ED361AF9-AB38-554C-98AC-B29F35ABC04E}" type="presParOf" srcId="{084FB3D5-290C-EC44-9BA4-A9D08290A74D}" destId="{82C61A0C-7A15-FF48-B5BF-B91F7A21179B}" srcOrd="0" destOrd="0" presId="urn:microsoft.com/office/officeart/2005/8/layout/chevron2"/>
    <dgm:cxn modelId="{4B8B885B-CEA6-DA4B-AD2A-FB7D713E8E6A}" type="presParOf" srcId="{084FB3D5-290C-EC44-9BA4-A9D08290A74D}" destId="{F9F541BE-A5FB-EA42-9A69-DA271F671E7F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C0E2F-4713-4A43-8ACC-02AC29AE5AD7}" type="doc">
      <dgm:prSet loTypeId="urn:microsoft.com/office/officeart/2005/8/layout/cycle1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A57E2-F34D-412D-812A-EF71AFF6103B}">
      <dgm:prSet custT="1"/>
      <dgm:spPr/>
      <dgm:t>
        <a:bodyPr/>
        <a:lstStyle/>
        <a:p>
          <a:endParaRPr lang="es-ES" sz="2400" dirty="0"/>
        </a:p>
        <a:p>
          <a:endParaRPr lang="es-ES" sz="2400" dirty="0"/>
        </a:p>
        <a:p>
          <a:endParaRPr lang="es-ES" sz="2400" dirty="0"/>
        </a:p>
        <a:p>
          <a:endParaRPr lang="es-ES" sz="2400" dirty="0"/>
        </a:p>
        <a:p>
          <a:r>
            <a:rPr lang="es-ES" sz="2400" dirty="0"/>
            <a:t>         </a:t>
          </a:r>
          <a:r>
            <a:rPr lang="es-ES" sz="2400" b="1" dirty="0"/>
            <a:t>Trámites         Escolares</a:t>
          </a:r>
        </a:p>
        <a:p>
          <a:endParaRPr lang="en-US" sz="2400" dirty="0"/>
        </a:p>
      </dgm:t>
    </dgm:pt>
    <dgm:pt modelId="{267C50F0-4BA4-4EF3-A7EA-CB1DA7DC8DBE}" type="parTrans" cxnId="{DCE86497-2E14-4C49-921C-8FB91ABAA29E}">
      <dgm:prSet/>
      <dgm:spPr/>
      <dgm:t>
        <a:bodyPr/>
        <a:lstStyle/>
        <a:p>
          <a:endParaRPr lang="en-US"/>
        </a:p>
      </dgm:t>
    </dgm:pt>
    <dgm:pt modelId="{3ACD0939-7F5E-4FD0-AE45-F89D0D2015D3}" type="sibTrans" cxnId="{DCE86497-2E14-4C49-921C-8FB91ABAA29E}">
      <dgm:prSet/>
      <dgm:spPr/>
      <dgm:t>
        <a:bodyPr/>
        <a:lstStyle/>
        <a:p>
          <a:endParaRPr lang="en-US"/>
        </a:p>
      </dgm:t>
    </dgm:pt>
    <dgm:pt modelId="{37799BE0-7ECC-465A-9511-31EDE6DC8E9D}">
      <dgm:prSet custT="1"/>
      <dgm:spPr/>
      <dgm:t>
        <a:bodyPr/>
        <a:lstStyle/>
        <a:p>
          <a:r>
            <a:rPr lang="es-ES" sz="2800" b="1" dirty="0"/>
            <a:t>Seguro facultativo</a:t>
          </a:r>
          <a:endParaRPr lang="en-US" sz="1600" b="1" dirty="0"/>
        </a:p>
      </dgm:t>
    </dgm:pt>
    <dgm:pt modelId="{7DF84689-50B1-4082-A163-5571EF471DD1}" type="parTrans" cxnId="{6965A4DF-68C8-4E32-84D7-5BF09F81EDA3}">
      <dgm:prSet/>
      <dgm:spPr/>
      <dgm:t>
        <a:bodyPr/>
        <a:lstStyle/>
        <a:p>
          <a:endParaRPr lang="en-US"/>
        </a:p>
      </dgm:t>
    </dgm:pt>
    <dgm:pt modelId="{CA727528-F150-4DB4-A8E3-387828B78C68}" type="sibTrans" cxnId="{6965A4DF-68C8-4E32-84D7-5BF09F81EDA3}">
      <dgm:prSet/>
      <dgm:spPr/>
      <dgm:t>
        <a:bodyPr/>
        <a:lstStyle/>
        <a:p>
          <a:endParaRPr lang="en-US"/>
        </a:p>
      </dgm:t>
    </dgm:pt>
    <dgm:pt modelId="{E13E7CDF-9F16-4607-A067-10D85634DA7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Portal </a:t>
          </a:r>
          <a:r>
            <a:rPr lang="en-US" b="1" dirty="0" err="1">
              <a:solidFill>
                <a:schemeClr val="tx1"/>
              </a:solidFill>
            </a:rPr>
            <a:t>Estudiantes</a:t>
          </a:r>
          <a:endParaRPr lang="en-US" b="1" dirty="0">
            <a:solidFill>
              <a:schemeClr val="tx1"/>
            </a:solidFill>
          </a:endParaRPr>
        </a:p>
      </dgm:t>
    </dgm:pt>
    <dgm:pt modelId="{AE3C7005-0EF9-48A2-996F-FEEB5A3A463A}" type="parTrans" cxnId="{48A53B64-288F-4EB5-A63E-9C690ABA3843}">
      <dgm:prSet/>
      <dgm:spPr/>
      <dgm:t>
        <a:bodyPr/>
        <a:lstStyle/>
        <a:p>
          <a:endParaRPr lang="en-US"/>
        </a:p>
      </dgm:t>
    </dgm:pt>
    <dgm:pt modelId="{003636A0-3810-4395-A11B-5943DB082D22}" type="sibTrans" cxnId="{48A53B64-288F-4EB5-A63E-9C690ABA3843}">
      <dgm:prSet/>
      <dgm:spPr/>
      <dgm:t>
        <a:bodyPr/>
        <a:lstStyle/>
        <a:p>
          <a:endParaRPr lang="en-US"/>
        </a:p>
      </dgm:t>
    </dgm:pt>
    <dgm:pt modelId="{FA48AAB5-E0F6-4ACD-A96F-17ADB630BB8B}" type="pres">
      <dgm:prSet presAssocID="{ECFC0E2F-4713-4A43-8ACC-02AC29AE5AD7}" presName="cycle" presStyleCnt="0">
        <dgm:presLayoutVars>
          <dgm:dir/>
          <dgm:resizeHandles val="exact"/>
        </dgm:presLayoutVars>
      </dgm:prSet>
      <dgm:spPr/>
    </dgm:pt>
    <dgm:pt modelId="{B2FFFAA1-A8AA-47B1-9E93-0703ECF9A7D7}" type="pres">
      <dgm:prSet presAssocID="{EBCA57E2-F34D-412D-812A-EF71AFF6103B}" presName="dummy" presStyleCnt="0"/>
      <dgm:spPr/>
    </dgm:pt>
    <dgm:pt modelId="{AE1742C2-8A3A-4C20-B570-A3BBA374EFC4}" type="pres">
      <dgm:prSet presAssocID="{EBCA57E2-F34D-412D-812A-EF71AFF6103B}" presName="node" presStyleLbl="revTx" presStyleIdx="0" presStyleCnt="3" custRadScaleRad="66526" custRadScaleInc="65049">
        <dgm:presLayoutVars>
          <dgm:bulletEnabled val="1"/>
        </dgm:presLayoutVars>
      </dgm:prSet>
      <dgm:spPr/>
    </dgm:pt>
    <dgm:pt modelId="{52221052-2B18-499A-BC3C-014FDED6F011}" type="pres">
      <dgm:prSet presAssocID="{3ACD0939-7F5E-4FD0-AE45-F89D0D2015D3}" presName="sibTrans" presStyleLbl="node1" presStyleIdx="0" presStyleCnt="3" custLinFactNeighborX="3939" custLinFactNeighborY="16642"/>
      <dgm:spPr/>
    </dgm:pt>
    <dgm:pt modelId="{439B7C46-93D4-4B36-9B13-F81AEA330998}" type="pres">
      <dgm:prSet presAssocID="{37799BE0-7ECC-465A-9511-31EDE6DC8E9D}" presName="dummy" presStyleCnt="0"/>
      <dgm:spPr/>
    </dgm:pt>
    <dgm:pt modelId="{3C620274-95DF-4484-B668-97A701E73ED6}" type="pres">
      <dgm:prSet presAssocID="{37799BE0-7ECC-465A-9511-31EDE6DC8E9D}" presName="node" presStyleLbl="revTx" presStyleIdx="1" presStyleCnt="3" custRadScaleRad="118537" custRadScaleInc="41492">
        <dgm:presLayoutVars>
          <dgm:bulletEnabled val="1"/>
        </dgm:presLayoutVars>
      </dgm:prSet>
      <dgm:spPr/>
    </dgm:pt>
    <dgm:pt modelId="{C272C52C-608D-4B54-A8CC-269FA5C04CA5}" type="pres">
      <dgm:prSet presAssocID="{CA727528-F150-4DB4-A8E3-387828B78C68}" presName="sibTrans" presStyleLbl="node1" presStyleIdx="1" presStyleCnt="3" custLinFactNeighborX="-2903" custLinFactNeighborY="5792"/>
      <dgm:spPr/>
    </dgm:pt>
    <dgm:pt modelId="{782445DA-BCB4-494A-8D5D-4BF8C870F09B}" type="pres">
      <dgm:prSet presAssocID="{E13E7CDF-9F16-4607-A067-10D85634DA72}" presName="dummy" presStyleCnt="0"/>
      <dgm:spPr/>
    </dgm:pt>
    <dgm:pt modelId="{1B10EE36-70D1-4F77-9E5E-2BB186D65FB5}" type="pres">
      <dgm:prSet presAssocID="{E13E7CDF-9F16-4607-A067-10D85634DA72}" presName="node" presStyleLbl="revTx" presStyleIdx="2" presStyleCnt="3" custRadScaleRad="104076" custRadScaleInc="25926">
        <dgm:presLayoutVars>
          <dgm:bulletEnabled val="1"/>
        </dgm:presLayoutVars>
      </dgm:prSet>
      <dgm:spPr/>
    </dgm:pt>
    <dgm:pt modelId="{F41ABB2B-3254-469C-86E4-A6D34E1A5BFB}" type="pres">
      <dgm:prSet presAssocID="{003636A0-3810-4395-A11B-5943DB082D22}" presName="sibTrans" presStyleLbl="node1" presStyleIdx="2" presStyleCnt="3" custLinFactNeighborX="1485" custLinFactNeighborY="1598"/>
      <dgm:spPr/>
    </dgm:pt>
  </dgm:ptLst>
  <dgm:cxnLst>
    <dgm:cxn modelId="{64268037-5BEC-42B8-801B-C37AC992FD26}" type="presOf" srcId="{37799BE0-7ECC-465A-9511-31EDE6DC8E9D}" destId="{3C620274-95DF-4484-B668-97A701E73ED6}" srcOrd="0" destOrd="0" presId="urn:microsoft.com/office/officeart/2005/8/layout/cycle1"/>
    <dgm:cxn modelId="{48A53B64-288F-4EB5-A63E-9C690ABA3843}" srcId="{ECFC0E2F-4713-4A43-8ACC-02AC29AE5AD7}" destId="{E13E7CDF-9F16-4607-A067-10D85634DA72}" srcOrd="2" destOrd="0" parTransId="{AE3C7005-0EF9-48A2-996F-FEEB5A3A463A}" sibTransId="{003636A0-3810-4395-A11B-5943DB082D22}"/>
    <dgm:cxn modelId="{66232F73-EB04-4324-BABA-FB66641436CC}" type="presOf" srcId="{003636A0-3810-4395-A11B-5943DB082D22}" destId="{F41ABB2B-3254-469C-86E4-A6D34E1A5BFB}" srcOrd="0" destOrd="0" presId="urn:microsoft.com/office/officeart/2005/8/layout/cycle1"/>
    <dgm:cxn modelId="{AD60ED83-BD13-4DCC-AF6C-C9B7402AE14D}" type="presOf" srcId="{3ACD0939-7F5E-4FD0-AE45-F89D0D2015D3}" destId="{52221052-2B18-499A-BC3C-014FDED6F011}" srcOrd="0" destOrd="0" presId="urn:microsoft.com/office/officeart/2005/8/layout/cycle1"/>
    <dgm:cxn modelId="{DCE86497-2E14-4C49-921C-8FB91ABAA29E}" srcId="{ECFC0E2F-4713-4A43-8ACC-02AC29AE5AD7}" destId="{EBCA57E2-F34D-412D-812A-EF71AFF6103B}" srcOrd="0" destOrd="0" parTransId="{267C50F0-4BA4-4EF3-A7EA-CB1DA7DC8DBE}" sibTransId="{3ACD0939-7F5E-4FD0-AE45-F89D0D2015D3}"/>
    <dgm:cxn modelId="{D36B57AF-0CC8-4533-88D9-A051D9613127}" type="presOf" srcId="{EBCA57E2-F34D-412D-812A-EF71AFF6103B}" destId="{AE1742C2-8A3A-4C20-B570-A3BBA374EFC4}" srcOrd="0" destOrd="0" presId="urn:microsoft.com/office/officeart/2005/8/layout/cycle1"/>
    <dgm:cxn modelId="{297D67C2-6D85-4B48-9B16-D609B9BD2DC1}" type="presOf" srcId="{ECFC0E2F-4713-4A43-8ACC-02AC29AE5AD7}" destId="{FA48AAB5-E0F6-4ACD-A96F-17ADB630BB8B}" srcOrd="0" destOrd="0" presId="urn:microsoft.com/office/officeart/2005/8/layout/cycle1"/>
    <dgm:cxn modelId="{3EE9D6C8-3A55-4F8C-9CF7-8C6D3D4549A3}" type="presOf" srcId="{CA727528-F150-4DB4-A8E3-387828B78C68}" destId="{C272C52C-608D-4B54-A8CC-269FA5C04CA5}" srcOrd="0" destOrd="0" presId="urn:microsoft.com/office/officeart/2005/8/layout/cycle1"/>
    <dgm:cxn modelId="{D4C0D4D8-F298-4F96-BDDC-260B58E32737}" type="presOf" srcId="{E13E7CDF-9F16-4607-A067-10D85634DA72}" destId="{1B10EE36-70D1-4F77-9E5E-2BB186D65FB5}" srcOrd="0" destOrd="0" presId="urn:microsoft.com/office/officeart/2005/8/layout/cycle1"/>
    <dgm:cxn modelId="{6965A4DF-68C8-4E32-84D7-5BF09F81EDA3}" srcId="{ECFC0E2F-4713-4A43-8ACC-02AC29AE5AD7}" destId="{37799BE0-7ECC-465A-9511-31EDE6DC8E9D}" srcOrd="1" destOrd="0" parTransId="{7DF84689-50B1-4082-A163-5571EF471DD1}" sibTransId="{CA727528-F150-4DB4-A8E3-387828B78C68}"/>
    <dgm:cxn modelId="{4DFF86A6-0782-4AFA-A68A-FE02B0FB35C3}" type="presParOf" srcId="{FA48AAB5-E0F6-4ACD-A96F-17ADB630BB8B}" destId="{B2FFFAA1-A8AA-47B1-9E93-0703ECF9A7D7}" srcOrd="0" destOrd="0" presId="urn:microsoft.com/office/officeart/2005/8/layout/cycle1"/>
    <dgm:cxn modelId="{B9B06ACA-FE01-4F6F-B28D-6C48E1E4A469}" type="presParOf" srcId="{FA48AAB5-E0F6-4ACD-A96F-17ADB630BB8B}" destId="{AE1742C2-8A3A-4C20-B570-A3BBA374EFC4}" srcOrd="1" destOrd="0" presId="urn:microsoft.com/office/officeart/2005/8/layout/cycle1"/>
    <dgm:cxn modelId="{2FF58789-92E0-467B-8FCD-2AAEC838B712}" type="presParOf" srcId="{FA48AAB5-E0F6-4ACD-A96F-17ADB630BB8B}" destId="{52221052-2B18-499A-BC3C-014FDED6F011}" srcOrd="2" destOrd="0" presId="urn:microsoft.com/office/officeart/2005/8/layout/cycle1"/>
    <dgm:cxn modelId="{17DB20E9-74B6-460B-8521-C45B9EC6FF63}" type="presParOf" srcId="{FA48AAB5-E0F6-4ACD-A96F-17ADB630BB8B}" destId="{439B7C46-93D4-4B36-9B13-F81AEA330998}" srcOrd="3" destOrd="0" presId="urn:microsoft.com/office/officeart/2005/8/layout/cycle1"/>
    <dgm:cxn modelId="{0C6747ED-FBBF-40D5-8E2E-B860894C5D92}" type="presParOf" srcId="{FA48AAB5-E0F6-4ACD-A96F-17ADB630BB8B}" destId="{3C620274-95DF-4484-B668-97A701E73ED6}" srcOrd="4" destOrd="0" presId="urn:microsoft.com/office/officeart/2005/8/layout/cycle1"/>
    <dgm:cxn modelId="{D1D75D25-1A9F-46A5-8926-50BD718CE131}" type="presParOf" srcId="{FA48AAB5-E0F6-4ACD-A96F-17ADB630BB8B}" destId="{C272C52C-608D-4B54-A8CC-269FA5C04CA5}" srcOrd="5" destOrd="0" presId="urn:microsoft.com/office/officeart/2005/8/layout/cycle1"/>
    <dgm:cxn modelId="{BB0C9496-9A7C-4742-9A02-8EA43E484232}" type="presParOf" srcId="{FA48AAB5-E0F6-4ACD-A96F-17ADB630BB8B}" destId="{782445DA-BCB4-494A-8D5D-4BF8C870F09B}" srcOrd="6" destOrd="0" presId="urn:microsoft.com/office/officeart/2005/8/layout/cycle1"/>
    <dgm:cxn modelId="{7813CD23-0156-4D08-BA7C-25D41B8C1659}" type="presParOf" srcId="{FA48AAB5-E0F6-4ACD-A96F-17ADB630BB8B}" destId="{1B10EE36-70D1-4F77-9E5E-2BB186D65FB5}" srcOrd="7" destOrd="0" presId="urn:microsoft.com/office/officeart/2005/8/layout/cycle1"/>
    <dgm:cxn modelId="{A34DE28F-2B04-4E5A-9619-C516E0783455}" type="presParOf" srcId="{FA48AAB5-E0F6-4ACD-A96F-17ADB630BB8B}" destId="{F41ABB2B-3254-469C-86E4-A6D34E1A5BFB}" srcOrd="8" destOrd="0" presId="urn:microsoft.com/office/officeart/2005/8/layout/cycle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38B3B-15F9-FE4D-B6F4-DA4087B77716}">
      <dsp:nvSpPr>
        <dsp:cNvPr id="0" name=""/>
        <dsp:cNvSpPr/>
      </dsp:nvSpPr>
      <dsp:spPr>
        <a:xfrm rot="5400000">
          <a:off x="-179688" y="180914"/>
          <a:ext cx="1197924" cy="8385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1</a:t>
          </a:r>
        </a:p>
      </dsp:txBody>
      <dsp:txXfrm rot="-5400000">
        <a:off x="1" y="420498"/>
        <a:ext cx="838546" cy="359378"/>
      </dsp:txXfrm>
    </dsp:sp>
    <dsp:sp modelId="{590CB6CD-BE58-F847-962E-B4335A5C42B5}">
      <dsp:nvSpPr>
        <dsp:cNvPr id="0" name=""/>
        <dsp:cNvSpPr/>
      </dsp:nvSpPr>
      <dsp:spPr>
        <a:xfrm rot="5400000">
          <a:off x="3640046" y="-2800273"/>
          <a:ext cx="778650" cy="6381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El DSDE genera credenciales físicas de los procesos de inscripción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Se emite la nómina de entrega. </a:t>
          </a:r>
          <a:r>
            <a:rPr lang="es-MX" sz="1500" kern="1200" dirty="0">
              <a:solidFill>
                <a:schemeClr val="bg1"/>
              </a:solidFill>
              <a:highlight>
                <a:srgbClr val="008000"/>
              </a:highlight>
            </a:rPr>
            <a:t>Formato RECABAR FIRMA del estudiante</a:t>
          </a:r>
        </a:p>
      </dsp:txBody>
      <dsp:txXfrm rot="-5400000">
        <a:off x="838547" y="39237"/>
        <a:ext cx="6343639" cy="702628"/>
      </dsp:txXfrm>
    </dsp:sp>
    <dsp:sp modelId="{0BE70B67-25A4-5546-B302-BD06DEBAFC09}">
      <dsp:nvSpPr>
        <dsp:cNvPr id="0" name=""/>
        <dsp:cNvSpPr/>
      </dsp:nvSpPr>
      <dsp:spPr>
        <a:xfrm rot="5400000">
          <a:off x="-179688" y="1177958"/>
          <a:ext cx="1197924" cy="8385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2</a:t>
          </a:r>
        </a:p>
      </dsp:txBody>
      <dsp:txXfrm rot="-5400000">
        <a:off x="1" y="1417542"/>
        <a:ext cx="838546" cy="359378"/>
      </dsp:txXfrm>
    </dsp:sp>
    <dsp:sp modelId="{FC144606-B14C-D748-9710-480A4A4631BF}">
      <dsp:nvSpPr>
        <dsp:cNvPr id="0" name=""/>
        <dsp:cNvSpPr/>
      </dsp:nvSpPr>
      <dsp:spPr>
        <a:xfrm rot="5400000">
          <a:off x="3640046" y="-1803229"/>
          <a:ext cx="778650" cy="6381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El DSDE entrega a los auxiliares de las entidades académicas las credenciales físicas de nuevo ingreso y el formato de nómina para entregar a las y los estudiantes.</a:t>
          </a:r>
        </a:p>
      </dsp:txBody>
      <dsp:txXfrm rot="-5400000">
        <a:off x="838547" y="1036281"/>
        <a:ext cx="6343639" cy="702628"/>
      </dsp:txXfrm>
    </dsp:sp>
    <dsp:sp modelId="{82C61A0C-7A15-FF48-B5BF-B91F7A21179B}">
      <dsp:nvSpPr>
        <dsp:cNvPr id="0" name=""/>
        <dsp:cNvSpPr/>
      </dsp:nvSpPr>
      <dsp:spPr>
        <a:xfrm rot="5400000">
          <a:off x="-179688" y="2175002"/>
          <a:ext cx="1197924" cy="8385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3</a:t>
          </a:r>
        </a:p>
      </dsp:txBody>
      <dsp:txXfrm rot="-5400000">
        <a:off x="1" y="2414586"/>
        <a:ext cx="838546" cy="359378"/>
      </dsp:txXfrm>
    </dsp:sp>
    <dsp:sp modelId="{F9F541BE-A5FB-EA42-9A69-DA271F671E7F}">
      <dsp:nvSpPr>
        <dsp:cNvPr id="0" name=""/>
        <dsp:cNvSpPr/>
      </dsp:nvSpPr>
      <dsp:spPr>
        <a:xfrm rot="5400000">
          <a:off x="3640046" y="-806185"/>
          <a:ext cx="778650" cy="6381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La entidad académica a través del personal a quien designe entrega a las y los estudiantes la credencial física que ya incluye holograma.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La/el estudiante firma en la nómina que recibió la credencial física.</a:t>
          </a:r>
        </a:p>
      </dsp:txBody>
      <dsp:txXfrm rot="-5400000">
        <a:off x="838547" y="2033325"/>
        <a:ext cx="6343639" cy="702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742C2-8A3A-4C20-B570-A3BBA374EFC4}">
      <dsp:nvSpPr>
        <dsp:cNvPr id="0" name=""/>
        <dsp:cNvSpPr/>
      </dsp:nvSpPr>
      <dsp:spPr>
        <a:xfrm>
          <a:off x="2568437" y="1465473"/>
          <a:ext cx="1727153" cy="172715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         </a:t>
          </a:r>
          <a:r>
            <a:rPr lang="es-ES" sz="2400" b="1" kern="1200" dirty="0"/>
            <a:t>Trámites         Escolares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568437" y="1465473"/>
        <a:ext cx="1727153" cy="1727153"/>
      </dsp:txXfrm>
    </dsp:sp>
    <dsp:sp modelId="{52221052-2B18-499A-BC3C-014FDED6F011}">
      <dsp:nvSpPr>
        <dsp:cNvPr id="0" name=""/>
        <dsp:cNvSpPr/>
      </dsp:nvSpPr>
      <dsp:spPr>
        <a:xfrm>
          <a:off x="-449948" y="1817664"/>
          <a:ext cx="4087044" cy="4087044"/>
        </a:xfrm>
        <a:prstGeom prst="circularArrow">
          <a:avLst>
            <a:gd name="adj1" fmla="val 8241"/>
            <a:gd name="adj2" fmla="val 575443"/>
            <a:gd name="adj3" fmla="val 2143057"/>
            <a:gd name="adj4" fmla="val 23769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620274-95DF-4484-B668-97A701E73ED6}">
      <dsp:nvSpPr>
        <dsp:cNvPr id="0" name=""/>
        <dsp:cNvSpPr/>
      </dsp:nvSpPr>
      <dsp:spPr>
        <a:xfrm>
          <a:off x="886019" y="3449928"/>
          <a:ext cx="1727153" cy="172715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Seguro facultativo</a:t>
          </a:r>
          <a:endParaRPr lang="en-US" sz="1600" b="1" kern="1200" dirty="0"/>
        </a:p>
      </dsp:txBody>
      <dsp:txXfrm>
        <a:off x="886019" y="3449928"/>
        <a:ext cx="1727153" cy="1727153"/>
      </dsp:txXfrm>
    </dsp:sp>
    <dsp:sp modelId="{C272C52C-608D-4B54-A8CC-269FA5C04CA5}">
      <dsp:nvSpPr>
        <dsp:cNvPr id="0" name=""/>
        <dsp:cNvSpPr/>
      </dsp:nvSpPr>
      <dsp:spPr>
        <a:xfrm>
          <a:off x="8584" y="900982"/>
          <a:ext cx="4087044" cy="4087044"/>
        </a:xfrm>
        <a:prstGeom prst="circularArrow">
          <a:avLst>
            <a:gd name="adj1" fmla="val 8241"/>
            <a:gd name="adj2" fmla="val 575443"/>
            <a:gd name="adj3" fmla="val 11413957"/>
            <a:gd name="adj4" fmla="val 839619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0EE36-70D1-4F77-9E5E-2BB186D65FB5}">
      <dsp:nvSpPr>
        <dsp:cNvPr id="0" name=""/>
        <dsp:cNvSpPr/>
      </dsp:nvSpPr>
      <dsp:spPr>
        <a:xfrm>
          <a:off x="123329" y="411361"/>
          <a:ext cx="1727153" cy="172715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</a:rPr>
            <a:t>Portal </a:t>
          </a:r>
          <a:r>
            <a:rPr lang="en-US" sz="2700" b="1" kern="1200" dirty="0" err="1">
              <a:solidFill>
                <a:schemeClr val="tx1"/>
              </a:solidFill>
            </a:rPr>
            <a:t>Estudiantes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123329" y="411361"/>
        <a:ext cx="1727153" cy="1727153"/>
      </dsp:txXfrm>
    </dsp:sp>
    <dsp:sp modelId="{F41ABB2B-3254-469C-86E4-A6D34E1A5BFB}">
      <dsp:nvSpPr>
        <dsp:cNvPr id="0" name=""/>
        <dsp:cNvSpPr/>
      </dsp:nvSpPr>
      <dsp:spPr>
        <a:xfrm>
          <a:off x="-480770" y="387083"/>
          <a:ext cx="4087044" cy="4087044"/>
        </a:xfrm>
        <a:prstGeom prst="circularArrow">
          <a:avLst>
            <a:gd name="adj1" fmla="val 8241"/>
            <a:gd name="adj2" fmla="val 575443"/>
            <a:gd name="adj3" fmla="val 19079710"/>
            <a:gd name="adj4" fmla="val 16918766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520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83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0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775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18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562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27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4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30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150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561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24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3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412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28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524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01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335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9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199DE-4086-4AAA-A503-E55976D6D258}" type="datetimeFigureOut">
              <a:rPr lang="es-MX" smtClean="0"/>
              <a:t>15/10/24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095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v.mx/estudiantes/tramites-escolares/emision-o-reposicion-de-credencial-uv/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legislacion/leye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serviciosdigitales.imss.gob.mx/gestionAsegurados-web-externo/vigenci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hyperlink" Target="https://www.uv.mx/estudiantes/tramites-escolares/seguro-facultativo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ww.uv.mx/estudiantes/files/2024/04/ae-p-f-35-formato-alta-seguro-facultativo-v2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persona-escribiendo-en-la-computadora-portatil-1174775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ss.gob.mx/faq/como-darme-alta-clinic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hyperlink" Target="mailto:segurofacultativo@uv.mx" TargetMode="External"/><Relationship Id="rId4" Type="http://schemas.openxmlformats.org/officeDocument/2006/relationships/hyperlink" Target="https://www.uv.mx/estudiantes/files/2024/04/ae-p-f-34-formato-baja-seguro-facultativo-v2.doc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uv.mx/estudiante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uv.mx/sgcuv/permanencia-p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uge/files/2023/09/Actualizacion-de-datos-por-reconocimiento-de-identidad-sexo-generica-30-jun-2023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eposcredver@uv.mx" TargetMode="External"/><Relationship Id="rId2" Type="http://schemas.openxmlformats.org/officeDocument/2006/relationships/hyperlink" Target="https://forms.office.com/r/urqMCak4eW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redencialcoatza@uv.mx" TargetMode="External"/><Relationship Id="rId4" Type="http://schemas.openxmlformats.org/officeDocument/2006/relationships/hyperlink" Target="mailto:aarriola@uv.m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sia.uv.mx/miuv/escritorio/login.aspx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6093" y="2600696"/>
            <a:ext cx="7543800" cy="671806"/>
          </a:xfrm>
        </p:spPr>
        <p:txBody>
          <a:bodyPr>
            <a:noAutofit/>
          </a:bodyPr>
          <a:lstStyle/>
          <a:p>
            <a:pPr algn="ctr"/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Dirección de Servicios Escolares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224" y="1209352"/>
            <a:ext cx="9110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</a:rPr>
              <a:t>Departamento de Supervisión y </a:t>
            </a:r>
          </a:p>
          <a:p>
            <a:pPr algn="ctr"/>
            <a:r>
              <a:rPr lang="es-MX" sz="3200" b="1" dirty="0">
                <a:solidFill>
                  <a:srgbClr val="002060"/>
                </a:solidFill>
              </a:rPr>
              <a:t>Desarrollo Escolar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8312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87ABE-C170-E095-31E0-91E09E13ABED}"/>
              </a:ext>
            </a:extLst>
          </p:cNvPr>
          <p:cNvSpPr txBox="1"/>
          <p:nvPr/>
        </p:nvSpPr>
        <p:spPr>
          <a:xfrm>
            <a:off x="3599396" y="307101"/>
            <a:ext cx="51870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b="1" dirty="0">
                <a:cs typeface="Calibri"/>
              </a:rPr>
              <a:t>Septiembre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2E6B52-AF24-35CF-6E62-8EF8AADFE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2796"/>
            <a:ext cx="9143999" cy="31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6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191981"/>
            <a:ext cx="7543800" cy="52844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chemeClr val="accent2">
                    <a:lumMod val="75000"/>
                  </a:schemeClr>
                </a:solidFill>
                <a:latin typeface="Gill Sans MT"/>
                <a:cs typeface="Arial"/>
              </a:rPr>
              <a:t>Hologramas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318836" y="170546"/>
            <a:ext cx="962528" cy="72189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6B7206-EA25-5B77-32F7-4870937390F6}"/>
              </a:ext>
            </a:extLst>
          </p:cNvPr>
          <p:cNvSpPr txBox="1"/>
          <p:nvPr/>
        </p:nvSpPr>
        <p:spPr>
          <a:xfrm>
            <a:off x="630194" y="1288018"/>
            <a:ext cx="5916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Gill Sans MT"/>
                <a:cs typeface="Calibri"/>
              </a:rPr>
              <a:t>Entrega cada periodo escolar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CCA5A-7FA2-ACB9-4D3A-ADC2E97C79CD}"/>
              </a:ext>
            </a:extLst>
          </p:cNvPr>
          <p:cNvSpPr txBox="1"/>
          <p:nvPr/>
        </p:nvSpPr>
        <p:spPr>
          <a:xfrm>
            <a:off x="133439" y="1718995"/>
            <a:ext cx="705113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s-ES" dirty="0">
                <a:latin typeface="Gill Sans MT"/>
                <a:cs typeface="Calibri"/>
              </a:rPr>
              <a:t>Nuevo ingreso</a:t>
            </a:r>
            <a:r>
              <a:rPr lang="en-US" sz="1800" dirty="0">
                <a:latin typeface="Gill Sans MT"/>
                <a:ea typeface="+mn-lt"/>
                <a:cs typeface="+mn-lt"/>
              </a:rPr>
              <a:t> (</a:t>
            </a:r>
            <a:r>
              <a:rPr lang="en-US" sz="1800" dirty="0" err="1">
                <a:latin typeface="Gill Sans MT"/>
                <a:ea typeface="+mn-lt"/>
                <a:cs typeface="+mn-lt"/>
              </a:rPr>
              <a:t>Aplica</a:t>
            </a:r>
            <a:r>
              <a:rPr lang="en-US" sz="1800" dirty="0">
                <a:latin typeface="Gill Sans MT"/>
                <a:ea typeface="+mn-lt"/>
                <a:cs typeface="+mn-lt"/>
              </a:rPr>
              <a:t> solo para </a:t>
            </a:r>
            <a:r>
              <a:rPr lang="en-US" sz="1800" dirty="0" err="1">
                <a:latin typeface="Gill Sans MT"/>
                <a:ea typeface="+mn-lt"/>
                <a:cs typeface="+mn-lt"/>
              </a:rPr>
              <a:t>nivel</a:t>
            </a:r>
            <a:r>
              <a:rPr lang="en-US" sz="1800" dirty="0">
                <a:latin typeface="Gill Sans MT"/>
                <a:ea typeface="+mn-lt"/>
                <a:cs typeface="+mn-lt"/>
              </a:rPr>
              <a:t> Técnico, TSU y </a:t>
            </a:r>
            <a:r>
              <a:rPr lang="en-US" sz="1800" dirty="0" err="1">
                <a:latin typeface="Gill Sans MT"/>
                <a:ea typeface="+mn-lt"/>
                <a:cs typeface="+mn-lt"/>
              </a:rPr>
              <a:t>Licenciatura</a:t>
            </a:r>
            <a:r>
              <a:rPr lang="en-US" sz="1800" dirty="0">
                <a:latin typeface="Gill Sans MT"/>
                <a:ea typeface="+mn-lt"/>
                <a:cs typeface="+mn-lt"/>
              </a:rPr>
              <a:t>).</a:t>
            </a:r>
            <a:r>
              <a:rPr lang="es-ES" sz="1800" dirty="0">
                <a:latin typeface="Gill Sans MT"/>
                <a:ea typeface="+mn-lt"/>
                <a:cs typeface="Calibri"/>
              </a:rPr>
              <a:t> </a:t>
            </a:r>
            <a:r>
              <a:rPr lang="es-ES" dirty="0">
                <a:latin typeface="Gill Sans MT"/>
                <a:cs typeface="Calibri"/>
              </a:rPr>
              <a:t>Colocado en la credencial física</a:t>
            </a:r>
          </a:p>
          <a:p>
            <a:pPr marL="285750" indent="-285750">
              <a:buFont typeface="Calibri"/>
              <a:buChar char="-"/>
            </a:pPr>
            <a:r>
              <a:rPr lang="es-ES" dirty="0">
                <a:latin typeface="Gill Sans MT"/>
                <a:cs typeface="Calibri"/>
              </a:rPr>
              <a:t>Semestres superiores/Posgrado</a:t>
            </a:r>
          </a:p>
          <a:p>
            <a:pPr marL="742950" lvl="1" indent="-285750">
              <a:buFont typeface="Calibri"/>
              <a:buChar char="-"/>
            </a:pPr>
            <a:r>
              <a:rPr lang="es-ES" dirty="0">
                <a:latin typeface="Gill Sans MT"/>
                <a:cs typeface="Calibri"/>
              </a:rPr>
              <a:t>Entidad académica, emite concentrado de inscripción y canaliza al analista de SUPERVISION ESCOLAR. </a:t>
            </a:r>
            <a:endParaRPr lang="es-ES" dirty="0">
              <a:highlight>
                <a:srgbClr val="008000"/>
              </a:highlight>
              <a:latin typeface="Gill Sans MT"/>
              <a:cs typeface="Calibri"/>
            </a:endParaRPr>
          </a:p>
          <a:p>
            <a:pPr marL="742950" lvl="1" indent="-285750">
              <a:buFont typeface="Calibri"/>
              <a:buChar char="-"/>
            </a:pPr>
            <a:r>
              <a:rPr lang="es-ES" dirty="0">
                <a:latin typeface="Gill Sans MT"/>
                <a:cs typeface="Calibri"/>
              </a:rPr>
              <a:t>Envía oficio Ext. Servicio social/Experiencia- pago del holograma.</a:t>
            </a:r>
          </a:p>
          <a:p>
            <a:pPr marL="742950" lvl="1" indent="-285750">
              <a:buFont typeface="Calibri"/>
              <a:buChar char="-"/>
            </a:pPr>
            <a:r>
              <a:rPr lang="es-ES" dirty="0">
                <a:latin typeface="Gill Sans MT"/>
                <a:cs typeface="Calibri"/>
              </a:rPr>
              <a:t>Posgrado, Coordinación del posgrado remite concentrado a </a:t>
            </a:r>
            <a:r>
              <a:rPr lang="es-ES" dirty="0" err="1">
                <a:latin typeface="Gill Sans MT"/>
                <a:cs typeface="Calibri"/>
              </a:rPr>
              <a:t>brubio@uv.mx</a:t>
            </a:r>
            <a:endParaRPr lang="es-ES" dirty="0">
              <a:latin typeface="Gill Sans MT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92A95C-1805-E5E6-E1FF-F6EBE34F4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598" y="0"/>
            <a:ext cx="1962150" cy="33147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6585BC4-CB0D-5B40-4C79-CF771887301B}"/>
              </a:ext>
            </a:extLst>
          </p:cNvPr>
          <p:cNvSpPr txBox="1"/>
          <p:nvPr/>
        </p:nvSpPr>
        <p:spPr>
          <a:xfrm>
            <a:off x="133439" y="3989167"/>
            <a:ext cx="88771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Regiones</a:t>
            </a:r>
            <a:r>
              <a:rPr lang="en-US" sz="1800" b="1" dirty="0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: Veracruz, Orizaba-Córdoba, Poza Rica-</a:t>
            </a:r>
            <a:r>
              <a:rPr lang="en-US" sz="1800" b="1" dirty="0" err="1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Tuxpan</a:t>
            </a:r>
            <a:r>
              <a:rPr lang="en-US" sz="1800" b="1" dirty="0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, </a:t>
            </a:r>
          </a:p>
          <a:p>
            <a:pPr algn="r"/>
            <a:r>
              <a:rPr lang="en-US" sz="1800" b="1" dirty="0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Coatzacoalcos-</a:t>
            </a:r>
            <a:r>
              <a:rPr lang="en-US" sz="1800" b="1" dirty="0" err="1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Minatitlán</a:t>
            </a:r>
            <a:endParaRPr lang="en-US" sz="1800" b="1" dirty="0">
              <a:solidFill>
                <a:srgbClr val="00B050"/>
              </a:solidFill>
              <a:latin typeface="Gill Sans MT"/>
              <a:ea typeface="+mn-lt"/>
              <a:cs typeface="+mn-lt"/>
            </a:endParaRPr>
          </a:p>
          <a:p>
            <a:pPr algn="just"/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El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Dpto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. de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Supervisión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y Desarrollo Escolar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hará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entrega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los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hologramas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través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las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Secretarías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Académicas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Regionales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quienes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su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vez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distribuiran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cada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entidad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académica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.</a:t>
            </a:r>
            <a:endParaRPr lang="en-US" dirty="0">
              <a:solidFill>
                <a:srgbClr val="212529"/>
              </a:solidFill>
              <a:latin typeface="Gill Sans MT"/>
              <a:ea typeface="+mn-lt"/>
              <a:cs typeface="+mn-lt"/>
            </a:endParaRPr>
          </a:p>
          <a:p>
            <a:pPr algn="just"/>
            <a:endParaRPr lang="en-US" sz="1800" dirty="0">
              <a:solidFill>
                <a:srgbClr val="212529"/>
              </a:solidFill>
              <a:latin typeface="Gill Sans MT"/>
              <a:ea typeface="+mn-lt"/>
              <a:cs typeface="+mn-lt"/>
            </a:endParaRPr>
          </a:p>
          <a:p>
            <a:pPr algn="just"/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La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distribución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que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realiza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la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entidad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académica</a:t>
            </a:r>
            <a:r>
              <a:rPr lang="en-US" sz="18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:</a:t>
            </a:r>
          </a:p>
          <a:p>
            <a:pPr algn="just"/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-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Directo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al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estudiante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-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Presentar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su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credencial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-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firmar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recibido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(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concentrado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inscripción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)</a:t>
            </a:r>
          </a:p>
          <a:p>
            <a:pPr algn="just"/>
            <a:endParaRPr lang="en-US" sz="1800" dirty="0">
              <a:solidFill>
                <a:srgbClr val="212529"/>
              </a:solidFill>
              <a:latin typeface="Gill Sans M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93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42B9AB-AD17-D3DA-5A1A-DDEEDC02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57" y="4373779"/>
            <a:ext cx="7639915" cy="2334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80219" y="181439"/>
            <a:ext cx="952903" cy="681204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A7C923F6-C4B6-4AA2-1A3B-F006064ACBE3}"/>
              </a:ext>
            </a:extLst>
          </p:cNvPr>
          <p:cNvSpPr txBox="1">
            <a:spLocks/>
          </p:cNvSpPr>
          <p:nvPr/>
        </p:nvSpPr>
        <p:spPr>
          <a:xfrm>
            <a:off x="2527588" y="404496"/>
            <a:ext cx="4088823" cy="384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Gill Sans MT"/>
                <a:cs typeface="Arial"/>
              </a:rPr>
              <a:t>Hologramas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84B5B6B-C00E-E92F-A278-ECFB8D6A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24" y="4409404"/>
            <a:ext cx="2082483" cy="18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AD67DBD-2475-CBFF-CA27-1EE33F6C3ABD}"/>
              </a:ext>
            </a:extLst>
          </p:cNvPr>
          <p:cNvSpPr txBox="1"/>
          <p:nvPr/>
        </p:nvSpPr>
        <p:spPr>
          <a:xfrm>
            <a:off x="753224" y="1207125"/>
            <a:ext cx="773614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 el caso de las 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credenciales por reposición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adjuntar en la solicitud 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los aranceles de reexpedición de credencial y pago de holograma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como se indica en el procedimiento 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5"/>
              </a:rPr>
              <a:t>https://www.uv.mx/estudiantes/tramites-escolares/emision-o-reposicion-de-credencial-uv/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 </a:t>
            </a:r>
            <a:r>
              <a:rPr lang="es-MX" sz="1400" b="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Cuando se les entregue la reposición se estará incorporando el holograma.</a:t>
            </a:r>
            <a:endParaRPr lang="es-MX" sz="1600" b="0" i="0" dirty="0">
              <a:solidFill>
                <a:srgbClr val="1F497D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FB309CF8-60C6-1180-007A-10B99F4F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07" y="2567225"/>
            <a:ext cx="7427644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rgbClr val="ED5C57"/>
                </a:solidFill>
                <a:effectLst/>
                <a:latin typeface="Century Gothic" panose="020B0502020202020204" pitchFamily="34" charset="0"/>
              </a:rPr>
              <a:t>IMPORTANTE</a:t>
            </a:r>
            <a:endParaRPr kumimoji="0" lang="es-MX" altLang="es-MX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 este periodo tenemos una nueva versión del holograma, cuya calidad en su material permite que no se borre o desaparezca el texto; sin embargo </a:t>
            </a:r>
            <a:r>
              <a:rPr kumimoji="0" lang="es-MX" altLang="es-MX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una vez colocado en la credencial, si se retira se daña y ya no es reutilizable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esto debe comentarse cuando se entregue al estudiante. Por su tamaño se sugiere se coloque en la parte superior izquierda de la credencial. Ver ejemplo.</a:t>
            </a:r>
            <a:endParaRPr kumimoji="0" lang="es-MX" altLang="es-MX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106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73420-43CE-E1F3-ADA4-9BE537D2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16" y="275916"/>
            <a:ext cx="2720933" cy="6812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MX" sz="3200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Seguro Facultativo</a:t>
            </a:r>
            <a:endParaRPr lang="es-MX" sz="32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9B59F4-C6AD-3CFF-8D3A-405F482EE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7901" y="329965"/>
            <a:ext cx="2560617" cy="12543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rgbClr val="002060"/>
                </a:solidFill>
                <a:cs typeface="Calibri"/>
              </a:rPr>
              <a:t>-ALTA NUEVO INGRESO</a:t>
            </a:r>
          </a:p>
          <a:p>
            <a:r>
              <a:rPr lang="es-ES" dirty="0">
                <a:solidFill>
                  <a:srgbClr val="002060"/>
                </a:solidFill>
                <a:cs typeface="Calibri"/>
              </a:rPr>
              <a:t>-ALTA SEMESTRE SUPERIOR</a:t>
            </a:r>
          </a:p>
          <a:p>
            <a:r>
              <a:rPr lang="es-ES" dirty="0">
                <a:solidFill>
                  <a:srgbClr val="002060"/>
                </a:solidFill>
                <a:cs typeface="Calibri"/>
              </a:rPr>
              <a:t>-BAJA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81D061-9671-4723-788F-7B5AFDA75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" y="106247"/>
            <a:ext cx="753533" cy="745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A93A62-D211-BACA-98B4-77F2050D1CFE}"/>
              </a:ext>
            </a:extLst>
          </p:cNvPr>
          <p:cNvSpPr txBox="1"/>
          <p:nvPr/>
        </p:nvSpPr>
        <p:spPr>
          <a:xfrm>
            <a:off x="3196875" y="1680308"/>
            <a:ext cx="5583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1. El/la estudiante de nuevo ingreso registra su NSS y adjunta constancia de vigencia en el SIUV.</a:t>
            </a:r>
          </a:p>
          <a:p>
            <a:r>
              <a:rPr lang="es-MX" sz="1600" dirty="0"/>
              <a:t>2. Al concluir inscripciones de nuevo ingreso, se cargan los NSS a SIIU-Estudiantes.</a:t>
            </a:r>
          </a:p>
          <a:p>
            <a:r>
              <a:rPr lang="es-MX" sz="1600" dirty="0"/>
              <a:t>3. Se genera la base de carga masiva de NSS.</a:t>
            </a:r>
          </a:p>
          <a:p>
            <a:r>
              <a:rPr lang="es-MX" sz="1600" dirty="0"/>
              <a:t>4. Se ejecuta la carga en el sistema IDSE.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7E51EA-B89E-269E-882F-85F1913F4804}"/>
              </a:ext>
            </a:extLst>
          </p:cNvPr>
          <p:cNvSpPr txBox="1"/>
          <p:nvPr/>
        </p:nvSpPr>
        <p:spPr>
          <a:xfrm>
            <a:off x="182583" y="1175808"/>
            <a:ext cx="272093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Es un derecho que tienen las y los estudiantes que cursan estudios en los niveles Técnico, Técnico Superior Universitario, Licenciatura y Posgrado, en la Universidad Veracruzana, y que no cuentan con la misma o similar protección por parte de cualquier otra Institución de Seguridad Social. </a:t>
            </a:r>
            <a:r>
              <a:rPr lang="es-MX" sz="1600" b="0" i="0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(</a:t>
            </a:r>
            <a:r>
              <a:rPr lang="es-MX" sz="1600" b="0" i="0" u="none" strike="noStrike" dirty="0">
                <a:effectLst/>
                <a:highlight>
                  <a:srgbClr val="FFFF00"/>
                </a:highlight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Estatuto de los Alumnos 2008. Artículo 168, Fracc. XXII</a:t>
            </a:r>
            <a:r>
              <a:rPr lang="es-MX" sz="1600" b="0" i="0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).</a:t>
            </a:r>
          </a:p>
          <a:p>
            <a:pPr algn="l"/>
            <a:endParaRPr lang="es-MX" sz="16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Este seguro </a:t>
            </a:r>
            <a:r>
              <a:rPr lang="es-MX" sz="2000" b="1" dirty="0">
                <a:solidFill>
                  <a:schemeClr val="bg1"/>
                </a:solidFill>
                <a:latin typeface="Roboto" panose="02000000000000000000" pitchFamily="2" charset="0"/>
              </a:rPr>
              <a:t>otorga </a:t>
            </a:r>
            <a:r>
              <a:rPr lang="es-MX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derecho para </a:t>
            </a:r>
            <a:r>
              <a:rPr lang="es-MX" sz="2000" b="1" dirty="0">
                <a:solidFill>
                  <a:schemeClr val="bg1"/>
                </a:solidFill>
                <a:latin typeface="Roboto" panose="02000000000000000000" pitchFamily="2" charset="0"/>
              </a:rPr>
              <a:t>recibir </a:t>
            </a:r>
            <a:r>
              <a:rPr lang="es-MX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atención médica, farmacéutica y hospitalaria.</a:t>
            </a:r>
            <a:endParaRPr lang="es-MX" sz="1600" b="1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104046-0D9E-893F-BF01-D42AB6E157C3}"/>
              </a:ext>
            </a:extLst>
          </p:cNvPr>
          <p:cNvSpPr txBox="1"/>
          <p:nvPr/>
        </p:nvSpPr>
        <p:spPr>
          <a:xfrm>
            <a:off x="3174625" y="5789371"/>
            <a:ext cx="5837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/>
              <a:t>Motivos por lo que no procede ALTA-NUEVO INGRESO</a:t>
            </a:r>
          </a:p>
          <a:p>
            <a:pPr algn="r"/>
            <a:r>
              <a:rPr lang="es-MX" sz="1400" b="1" dirty="0"/>
              <a:t>1.-La escuela anterior no ha tramitado la baja</a:t>
            </a:r>
          </a:p>
          <a:p>
            <a:pPr algn="r"/>
            <a:r>
              <a:rPr lang="es-MX" sz="1400" b="1" dirty="0"/>
              <a:t>2.-El NSS no es el correcto o corresponde a otra persona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C0AB22-165A-5CF7-C5CE-98C70E090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306" y="3296670"/>
            <a:ext cx="3737699" cy="2175934"/>
          </a:xfrm>
          <a:prstGeom prst="rect">
            <a:avLst/>
          </a:prstGeom>
        </p:spPr>
      </p:pic>
      <p:sp>
        <p:nvSpPr>
          <p:cNvPr id="7" name="Nube 6">
            <a:extLst>
              <a:ext uri="{FF2B5EF4-FFF2-40B4-BE49-F238E27FC236}">
                <a16:creationId xmlns:a16="http://schemas.microsoft.com/office/drawing/2014/main" id="{2611155A-1FB4-C498-DB4A-E0348ADD9992}"/>
              </a:ext>
            </a:extLst>
          </p:cNvPr>
          <p:cNvSpPr/>
          <p:nvPr/>
        </p:nvSpPr>
        <p:spPr>
          <a:xfrm>
            <a:off x="3437867" y="255245"/>
            <a:ext cx="1965816" cy="1155450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Trámites</a:t>
            </a:r>
          </a:p>
        </p:txBody>
      </p:sp>
    </p:spTree>
    <p:extLst>
      <p:ext uri="{BB962C8B-B14F-4D97-AF65-F5344CB8AC3E}">
        <p14:creationId xmlns:p14="http://schemas.microsoft.com/office/powerpoint/2010/main" val="273267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014DE1B-FD50-40B1-A8A5-304666E7C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B41FE9-4F8F-4675-8668-D3330B37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BA5CF72-268B-5B08-0BFF-EA094BFD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87" y="1922353"/>
            <a:ext cx="1046536" cy="115045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30929C-760C-4746-B0AE-0D09A78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038225"/>
            <a:ext cx="0" cy="4762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28B1C63-C7F3-0EFB-CAC7-9DF6513B5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4" b="-1"/>
          <a:stretch/>
        </p:blipFill>
        <p:spPr>
          <a:xfrm>
            <a:off x="4381326" y="1067560"/>
            <a:ext cx="4083559" cy="4892734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10723AC-4B46-7BD9-0FD6-063C095D37FB}"/>
              </a:ext>
            </a:extLst>
          </p:cNvPr>
          <p:cNvSpPr txBox="1">
            <a:spLocks/>
          </p:cNvSpPr>
          <p:nvPr/>
        </p:nvSpPr>
        <p:spPr>
          <a:xfrm>
            <a:off x="511111" y="5478008"/>
            <a:ext cx="3548860" cy="73917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Calibri" panose="020F0502020204030204" pitchFamily="34" charset="0"/>
              <a:buChar char=" "/>
            </a:pPr>
            <a:r>
              <a:rPr lang="es-MX" sz="1600" dirty="0">
                <a:ea typeface="+mn-lt"/>
                <a:cs typeface="+mn-lt"/>
                <a:hlinkClick r:id="rId4"/>
              </a:rPr>
              <a:t>https://serviciosdigitales.imss.gob.mx/gestionAsegurados-web-externo/vigencia</a:t>
            </a:r>
            <a:endParaRPr lang="es-MX" sz="1600" dirty="0">
              <a:cs typeface="Calibri"/>
            </a:endParaRPr>
          </a:p>
          <a:p>
            <a:pPr marL="457200" indent="-457200">
              <a:buAutoNum type="arabicPeriod"/>
            </a:pPr>
            <a:endParaRPr lang="es-MX" dirty="0">
              <a:cs typeface="Calibri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s-MX" dirty="0">
              <a:cs typeface="Calibri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s-MX" dirty="0">
              <a:cs typeface="Calibri"/>
            </a:endParaRPr>
          </a:p>
          <a:p>
            <a:endParaRPr lang="es-MX" dirty="0">
              <a:cs typeface="Calibri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F0100C1-A47F-AFB3-7FA7-ECC79AEAF61B}"/>
              </a:ext>
            </a:extLst>
          </p:cNvPr>
          <p:cNvSpPr txBox="1">
            <a:spLocks/>
          </p:cNvSpPr>
          <p:nvPr/>
        </p:nvSpPr>
        <p:spPr>
          <a:xfrm>
            <a:off x="459478" y="3312838"/>
            <a:ext cx="4083560" cy="739170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dirty="0">
                <a:ea typeface="+mn-lt"/>
                <a:cs typeface="+mn-lt"/>
              </a:rPr>
              <a:t>El/la estudiante descarga su Constancia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s-MX" dirty="0">
                <a:ea typeface="+mn-lt"/>
                <a:cs typeface="+mn-lt"/>
              </a:rPr>
              <a:t>de Vigencia de Derechos. </a:t>
            </a:r>
            <a:endParaRPr lang="es-MX" dirty="0">
              <a:cs typeface="Calibri" panose="020F0502020204030204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s-MX" dirty="0">
              <a:cs typeface="Calibri" panose="020F0502020204030204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s-MX" dirty="0">
              <a:cs typeface="Calibri" panose="020F0502020204030204"/>
            </a:endParaRPr>
          </a:p>
          <a:p>
            <a:endParaRPr lang="es-MX" dirty="0">
              <a:cs typeface="Calibri" panose="020F0502020204030204"/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DDE5D63-9B50-B7A9-6DA9-187D8B55B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67" y="4135994"/>
            <a:ext cx="3220261" cy="118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50084C7-16B3-FE62-C3B9-F4DE926AB22C}"/>
              </a:ext>
            </a:extLst>
          </p:cNvPr>
          <p:cNvSpPr txBox="1">
            <a:spLocks/>
          </p:cNvSpPr>
          <p:nvPr/>
        </p:nvSpPr>
        <p:spPr>
          <a:xfrm>
            <a:off x="459477" y="585828"/>
            <a:ext cx="3261183" cy="22469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spc="0" dirty="0">
                <a:ln/>
                <a:solidFill>
                  <a:schemeClr val="accent2">
                    <a:lumMod val="50000"/>
                  </a:schemeClr>
                </a:solidFill>
              </a:rPr>
              <a:t>¿Cómo identificar el estatus de </a:t>
            </a:r>
          </a:p>
          <a:p>
            <a:r>
              <a:rPr lang="es-MX" sz="4000" b="1" spc="0" dirty="0">
                <a:ln/>
                <a:solidFill>
                  <a:schemeClr val="accent2">
                    <a:lumMod val="50000"/>
                  </a:schemeClr>
                </a:solidFill>
              </a:rPr>
              <a:t>alta?</a:t>
            </a:r>
          </a:p>
        </p:txBody>
      </p:sp>
    </p:spTree>
    <p:extLst>
      <p:ext uri="{BB962C8B-B14F-4D97-AF65-F5344CB8AC3E}">
        <p14:creationId xmlns:p14="http://schemas.microsoft.com/office/powerpoint/2010/main" val="24424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26A6A-4931-9AFE-6BB7-119CFB54A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06" y="521208"/>
            <a:ext cx="4592778" cy="5679916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294D8AE-9F4F-A5FB-9970-5479B5472DE3}"/>
              </a:ext>
            </a:extLst>
          </p:cNvPr>
          <p:cNvSpPr/>
          <p:nvPr/>
        </p:nvSpPr>
        <p:spPr>
          <a:xfrm>
            <a:off x="1523626" y="1300084"/>
            <a:ext cx="1725619" cy="409167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" name="Flecha: a la derecha 7">
            <a:extLst>
              <a:ext uri="{FF2B5EF4-FFF2-40B4-BE49-F238E27FC236}">
                <a16:creationId xmlns:a16="http://schemas.microsoft.com/office/drawing/2014/main" id="{A4D9B449-7AEC-BD6E-BA3F-0204941DA5B6}"/>
              </a:ext>
            </a:extLst>
          </p:cNvPr>
          <p:cNvSpPr/>
          <p:nvPr/>
        </p:nvSpPr>
        <p:spPr>
          <a:xfrm>
            <a:off x="1523626" y="4381867"/>
            <a:ext cx="1725619" cy="40916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838688FB-0445-0C00-35C3-3905031CD51D}"/>
              </a:ext>
            </a:extLst>
          </p:cNvPr>
          <p:cNvSpPr/>
          <p:nvPr/>
        </p:nvSpPr>
        <p:spPr>
          <a:xfrm>
            <a:off x="5857825" y="2317352"/>
            <a:ext cx="1181100" cy="134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E5E5179-F2C9-41DF-D587-779304BF97FE}"/>
              </a:ext>
            </a:extLst>
          </p:cNvPr>
          <p:cNvSpPr/>
          <p:nvPr/>
        </p:nvSpPr>
        <p:spPr>
          <a:xfrm>
            <a:off x="5806670" y="4381867"/>
            <a:ext cx="1974677" cy="7027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83A6C5A-8AEB-467B-97B8-CE4E21348979}"/>
              </a:ext>
            </a:extLst>
          </p:cNvPr>
          <p:cNvSpPr/>
          <p:nvPr/>
        </p:nvSpPr>
        <p:spPr>
          <a:xfrm>
            <a:off x="3659971" y="5084567"/>
            <a:ext cx="1164277" cy="7027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Nube 9">
            <a:extLst>
              <a:ext uri="{FF2B5EF4-FFF2-40B4-BE49-F238E27FC236}">
                <a16:creationId xmlns:a16="http://schemas.microsoft.com/office/drawing/2014/main" id="{22E90956-2912-8044-226B-E4CF372B8771}"/>
              </a:ext>
            </a:extLst>
          </p:cNvPr>
          <p:cNvSpPr/>
          <p:nvPr/>
        </p:nvSpPr>
        <p:spPr>
          <a:xfrm>
            <a:off x="981346" y="2104883"/>
            <a:ext cx="2324280" cy="18813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¿Qué validar?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D175DB6-D731-E096-68C3-EBFCA2824CE4}"/>
              </a:ext>
            </a:extLst>
          </p:cNvPr>
          <p:cNvSpPr/>
          <p:nvPr/>
        </p:nvSpPr>
        <p:spPr>
          <a:xfrm>
            <a:off x="5857825" y="2177358"/>
            <a:ext cx="896060" cy="724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AC80595E-081D-3149-20FF-E434968E7B48}"/>
              </a:ext>
            </a:extLst>
          </p:cNvPr>
          <p:cNvSpPr/>
          <p:nvPr/>
        </p:nvSpPr>
        <p:spPr>
          <a:xfrm>
            <a:off x="5857825" y="2014396"/>
            <a:ext cx="515815" cy="497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317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9">
            <a:extLst>
              <a:ext uri="{FF2B5EF4-FFF2-40B4-BE49-F238E27FC236}">
                <a16:creationId xmlns:a16="http://schemas.microsoft.com/office/drawing/2014/main" id="{E83439AD-4889-A793-2951-40F63E6AD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939174"/>
              </p:ext>
            </p:extLst>
          </p:nvPr>
        </p:nvGraphicFramePr>
        <p:xfrm>
          <a:off x="4161235" y="357353"/>
          <a:ext cx="4635924" cy="5314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8" name="CuadroTexto 67">
            <a:extLst>
              <a:ext uri="{FF2B5EF4-FFF2-40B4-BE49-F238E27FC236}">
                <a16:creationId xmlns:a16="http://schemas.microsoft.com/office/drawing/2014/main" id="{7F15E906-5B6D-22EB-47CE-672C849C9AEF}"/>
              </a:ext>
            </a:extLst>
          </p:cNvPr>
          <p:cNvSpPr txBox="1"/>
          <p:nvPr/>
        </p:nvSpPr>
        <p:spPr>
          <a:xfrm>
            <a:off x="3120902" y="5612980"/>
            <a:ext cx="62072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https://www.uv.mx/estudiantes/tramites-escolares/seguro-facultativo/</a:t>
            </a:r>
            <a:endParaRPr lang="es-ES" sz="2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9348205-819E-CA45-EFD0-DD1B213A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51" y="611909"/>
            <a:ext cx="2715898" cy="87068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MX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Alta</a:t>
            </a:r>
            <a:br>
              <a:rPr lang="es-MX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Semestre Superior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BF2F31-8A0E-9281-876D-C11B314912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5395" y="5541814"/>
            <a:ext cx="1415957" cy="1316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65B619D-B8DF-9B13-87DB-B071C0D00D1B}"/>
              </a:ext>
            </a:extLst>
          </p:cNvPr>
          <p:cNvSpPr txBox="1"/>
          <p:nvPr/>
        </p:nvSpPr>
        <p:spPr>
          <a:xfrm>
            <a:off x="103920" y="427272"/>
            <a:ext cx="291867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Trámite individual/Estudiante</a:t>
            </a:r>
          </a:p>
          <a:p>
            <a:pPr algn="l"/>
            <a:endParaRPr lang="es-MX" sz="1400" b="0" i="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s-MX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Genera constancia de vigencia.</a:t>
            </a:r>
          </a:p>
          <a:p>
            <a:pPr algn="l">
              <a:buFont typeface="+mj-lt"/>
              <a:buAutoNum type="arabicPeriod"/>
            </a:pPr>
            <a:r>
              <a:rPr lang="es-MX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Envía desde  correo institucional, </a:t>
            </a:r>
            <a:r>
              <a:rPr lang="es-MX" sz="1400" b="1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el formato de alta (</a:t>
            </a:r>
            <a:r>
              <a:rPr lang="es-MX" sz="1400" b="0" i="0" u="none" strike="noStrike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descargar</a:t>
            </a:r>
            <a:r>
              <a:rPr lang="es-MX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)  y la constancia de vigencia. </a:t>
            </a:r>
          </a:p>
          <a:p>
            <a:pPr algn="l">
              <a:buFont typeface="+mj-lt"/>
              <a:buAutoNum type="arabicPeriod"/>
            </a:pPr>
            <a:r>
              <a:rPr lang="es-MX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Cuando el alta se haya realizado recibirá la respuesta vía correo electrónico.</a:t>
            </a:r>
          </a:p>
          <a:p>
            <a:pPr algn="l">
              <a:buFont typeface="+mj-lt"/>
              <a:buAutoNum type="arabicPeriod"/>
            </a:pPr>
            <a:r>
              <a:rPr lang="es-MX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</a:rPr>
              <a:t>Dar </a:t>
            </a:r>
            <a:r>
              <a:rPr lang="es-MX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de alta en la unidad médica correspondiente a través del portal del IMSS.</a:t>
            </a:r>
          </a:p>
          <a:p>
            <a:pPr algn="l">
              <a:buFont typeface="+mj-lt"/>
              <a:buAutoNum type="arabicPeriod"/>
            </a:pPr>
            <a:endParaRPr lang="es-MX" sz="1400" b="0" i="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</a:rPr>
              <a:t>Consideraciones:</a:t>
            </a:r>
          </a:p>
          <a:p>
            <a:pPr algn="l"/>
            <a:r>
              <a:rPr lang="es-MX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-Estar inscrito/a</a:t>
            </a:r>
            <a:endParaRPr lang="es-MX" sz="1400" dirty="0">
              <a:solidFill>
                <a:schemeClr val="accent1">
                  <a:lumMod val="20000"/>
                  <a:lumOff val="80000"/>
                </a:schemeClr>
              </a:solidFill>
              <a:latin typeface="Roboto" panose="02000000000000000000" pitchFamily="2" charset="0"/>
            </a:endParaRPr>
          </a:p>
          <a:p>
            <a:pPr algn="l"/>
            <a:r>
              <a:rPr lang="es-MX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-No es necesario solicitar el alta de seguro facultativo cada semestre</a:t>
            </a:r>
            <a:endParaRPr lang="es-MX" sz="1400" dirty="0">
              <a:solidFill>
                <a:schemeClr val="accent1">
                  <a:lumMod val="20000"/>
                  <a:lumOff val="80000"/>
                </a:schemeClr>
              </a:solidFill>
              <a:latin typeface="Roboto" panose="02000000000000000000" pitchFamily="2" charset="0"/>
            </a:endParaRPr>
          </a:p>
          <a:p>
            <a:r>
              <a:rPr lang="es-ES" sz="140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Calibri"/>
              </a:rPr>
              <a:t>-Esperar 24 horas</a:t>
            </a:r>
            <a:endParaRPr lang="es-MX" sz="1400" b="0" i="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endParaRPr lang="es-MX" sz="1400" dirty="0">
              <a:solidFill>
                <a:srgbClr val="212529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6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C2DC10F-CD76-43DC-9E0B-CB291F740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18170A-08B7-4230-A012-B24C20E3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188B95-E375-4977-9E9C-E28CE956F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546AFB-35F7-CE4D-C8EB-F1AEA39CB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9095" y="1399913"/>
            <a:ext cx="3033578" cy="1713570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Formato</a:t>
            </a:r>
            <a:r>
              <a:rPr lang="en-US" sz="2800" dirty="0">
                <a:solidFill>
                  <a:schemeClr val="tx1"/>
                </a:solidFill>
              </a:rPr>
              <a:t> AE- P- F 35 </a:t>
            </a:r>
            <a:r>
              <a:rPr lang="en-US" sz="2800" dirty="0" err="1">
                <a:solidFill>
                  <a:schemeClr val="tx1"/>
                </a:solidFill>
              </a:rPr>
              <a:t>Llenado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computadora</a:t>
            </a:r>
            <a:r>
              <a:rPr lang="en-US" sz="1600" dirty="0">
                <a:solidFill>
                  <a:schemeClr val="tx1"/>
                </a:solidFill>
              </a:rPr>
              <a:t>. 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C4D6A3-7538-E362-6F4F-498D3CB5C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27200" y="3584209"/>
            <a:ext cx="2597369" cy="1731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9F5CCB-019A-B67B-90DD-6A548DC36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75" y="357351"/>
            <a:ext cx="5385379" cy="58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6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79A8D-B142-BF15-8D43-DDA6249F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28" y="429942"/>
            <a:ext cx="2263666" cy="1755228"/>
          </a:xfrm>
        </p:spPr>
        <p:txBody>
          <a:bodyPr>
            <a:normAutofit/>
          </a:bodyPr>
          <a:lstStyle/>
          <a:p>
            <a:r>
              <a:rPr lang="es-ES" dirty="0">
                <a:cs typeface="Calibri Light"/>
              </a:rPr>
              <a:t>Ejemplo</a:t>
            </a:r>
            <a:br>
              <a:rPr lang="es-ES" dirty="0">
                <a:cs typeface="Calibri Light"/>
              </a:rPr>
            </a:br>
            <a:r>
              <a:rPr lang="es-ES" dirty="0">
                <a:cs typeface="Calibri Light"/>
              </a:rPr>
              <a:t>Constancia</a:t>
            </a:r>
            <a:br>
              <a:rPr lang="es-ES" dirty="0">
                <a:cs typeface="Calibri Light"/>
              </a:rPr>
            </a:br>
            <a:r>
              <a:rPr lang="es-ES" dirty="0">
                <a:cs typeface="Calibri Light"/>
              </a:rPr>
              <a:t>Estudiante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DCA76-CA7C-DFB6-7F1B-8EAE4F47B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152" y="2774422"/>
            <a:ext cx="2400300" cy="337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ES" sz="3600" b="1" dirty="0">
                <a:latin typeface="Calibri Light"/>
                <a:cs typeface="Calibri Light"/>
              </a:rPr>
              <a:t>VIGENTE</a:t>
            </a:r>
          </a:p>
        </p:txBody>
      </p:sp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10F89351-D827-63F9-FCF4-43BD3A80C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233" y="1210177"/>
            <a:ext cx="5391875" cy="4015847"/>
          </a:xfr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913C0FA8-E79D-0D24-483C-036463A69224}"/>
              </a:ext>
            </a:extLst>
          </p:cNvPr>
          <p:cNvSpPr/>
          <p:nvPr/>
        </p:nvSpPr>
        <p:spPr>
          <a:xfrm>
            <a:off x="3219968" y="1307556"/>
            <a:ext cx="2001362" cy="53369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3A1EEE7-BF8F-1C60-77CF-17DCF2D4E0F0}"/>
              </a:ext>
            </a:extLst>
          </p:cNvPr>
          <p:cNvSpPr/>
          <p:nvPr/>
        </p:nvSpPr>
        <p:spPr>
          <a:xfrm>
            <a:off x="3638031" y="4376311"/>
            <a:ext cx="1316452" cy="7027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F9301E0-9588-5F42-4B21-62FA49F3C900}"/>
              </a:ext>
            </a:extLst>
          </p:cNvPr>
          <p:cNvSpPr txBox="1"/>
          <p:nvPr/>
        </p:nvSpPr>
        <p:spPr>
          <a:xfrm>
            <a:off x="3333824" y="5459715"/>
            <a:ext cx="52782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>
                <a:solidFill>
                  <a:srgbClr val="6EAC1C"/>
                </a:solidFill>
                <a:latin typeface="Century Gothic"/>
                <a:cs typeface="Arial"/>
                <a:hlinkClick r:id="rId3"/>
              </a:rPr>
              <a:t>http://www.imss.gob.mx/faq/como-darme-alta-clinica</a:t>
            </a:r>
            <a:endParaRPr lang="es-ES" sz="1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BBF45F-346D-A220-C4B0-E5CC6E27A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52" y="4083578"/>
            <a:ext cx="2821796" cy="22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73420-43CE-E1F3-ADA4-9BE537D2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76" y="190117"/>
            <a:ext cx="2400300" cy="180234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Baja del Seguro Facultativo</a:t>
            </a:r>
            <a:br>
              <a:rPr lang="es-MX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es-MX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9B59F4-C6AD-3CFF-8D3A-405F482EE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456" y="2210366"/>
            <a:ext cx="2400300" cy="748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>
                <a:cs typeface="Calibri"/>
              </a:rPr>
              <a:t>Masiva-Egresado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>
                <a:cs typeface="Calibri"/>
              </a:rPr>
              <a:t>Individual</a:t>
            </a:r>
          </a:p>
        </p:txBody>
      </p:sp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096C401-E709-ECDD-6167-C76A69085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831" y="1032215"/>
            <a:ext cx="2743200" cy="2128541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AA19D29-EEA4-E231-2ED1-B2869FE4860C}"/>
              </a:ext>
            </a:extLst>
          </p:cNvPr>
          <p:cNvSpPr txBox="1">
            <a:spLocks/>
          </p:cNvSpPr>
          <p:nvPr/>
        </p:nvSpPr>
        <p:spPr>
          <a:xfrm>
            <a:off x="4109701" y="343226"/>
            <a:ext cx="4487762" cy="47658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dirty="0">
                <a:cs typeface="Calibri"/>
              </a:rPr>
              <a:t>Validar en SIIU si es egresado o activo.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s-MX" dirty="0">
              <a:cs typeface="Calibri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s-MX" dirty="0">
              <a:cs typeface="Calibri"/>
            </a:endParaRPr>
          </a:p>
          <a:p>
            <a:endParaRPr lang="es-MX" dirty="0">
              <a:cs typeface="Calibri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0D7362D-5822-4611-EBD6-672C2CC5DD0C}"/>
              </a:ext>
            </a:extLst>
          </p:cNvPr>
          <p:cNvSpPr/>
          <p:nvPr/>
        </p:nvSpPr>
        <p:spPr>
          <a:xfrm>
            <a:off x="4598278" y="2096486"/>
            <a:ext cx="818336" cy="40916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4B0A63-E45A-9A1F-0EF2-7D1F2CB4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969" y="224410"/>
            <a:ext cx="1336898" cy="1216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2A13889F-7537-98FE-98EA-71C2611ABFCF}"/>
              </a:ext>
            </a:extLst>
          </p:cNvPr>
          <p:cNvSpPr/>
          <p:nvPr/>
        </p:nvSpPr>
        <p:spPr>
          <a:xfrm>
            <a:off x="5016942" y="1324249"/>
            <a:ext cx="972205" cy="1171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8F1C40-B8AB-CD6D-9AB1-0B64925717B5}"/>
              </a:ext>
            </a:extLst>
          </p:cNvPr>
          <p:cNvSpPr txBox="1"/>
          <p:nvPr/>
        </p:nvSpPr>
        <p:spPr>
          <a:xfrm>
            <a:off x="3126881" y="3569923"/>
            <a:ext cx="587517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Estudiante:</a:t>
            </a:r>
            <a:endParaRPr lang="es-MX" sz="16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Requisita el formato de baja (</a:t>
            </a:r>
            <a:r>
              <a:rPr lang="es-MX" sz="16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  <a:hlinkClick r:id="rId4"/>
              </a:rPr>
              <a:t>descargar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) y envía al correo electrónico </a:t>
            </a:r>
            <a:r>
              <a:rPr lang="es-MX" sz="16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  <a:hlinkClick r:id="rId5"/>
              </a:rPr>
              <a:t>segurofacultativo@uv.mx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marcando copia al Secretario/a de Facultad. En el asunto del correo describe: BAJA SEGURO.</a:t>
            </a:r>
          </a:p>
          <a:p>
            <a:pPr algn="l"/>
            <a:endParaRPr lang="es-MX" sz="16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16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Egresado:</a:t>
            </a:r>
            <a:endParaRPr lang="es-MX" sz="16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Envía un correo electrónico a </a:t>
            </a:r>
            <a:r>
              <a:rPr lang="es-MX" sz="16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  <a:hlinkClick r:id="rId5"/>
              </a:rPr>
              <a:t>segurofacultativo@uv.mx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mencionando es egresado e incluye  Nombre completo, la Matrícula, Programa Educativo (carrera), CURP, y el Número de Seguridad Social</a:t>
            </a:r>
            <a:r>
              <a:rPr lang="es-MX" sz="1600" dirty="0">
                <a:solidFill>
                  <a:srgbClr val="212529"/>
                </a:solidFill>
                <a:latin typeface="Roboto" panose="02000000000000000000" pitchFamily="2" charset="0"/>
              </a:rPr>
              <a:t>, y adjunta constancia de vigencia de derecho.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En el asunto del correo describe: BAJA EGRESADO</a:t>
            </a:r>
          </a:p>
          <a:p>
            <a:pPr algn="l"/>
            <a:r>
              <a:rPr lang="es-MX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4D18A4B-FE2C-A7C3-325F-268EC80F5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39583">
            <a:off x="267623" y="3778614"/>
            <a:ext cx="2309212" cy="1278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Marcador de contenido 3">
            <a:extLst>
              <a:ext uri="{FF2B5EF4-FFF2-40B4-BE49-F238E27FC236}">
                <a16:creationId xmlns:a16="http://schemas.microsoft.com/office/drawing/2014/main" id="{7A71E24B-BE50-5B10-CF1F-CF77525327FD}"/>
              </a:ext>
            </a:extLst>
          </p:cNvPr>
          <p:cNvSpPr txBox="1">
            <a:spLocks/>
          </p:cNvSpPr>
          <p:nvPr/>
        </p:nvSpPr>
        <p:spPr>
          <a:xfrm>
            <a:off x="320456" y="5706533"/>
            <a:ext cx="2296620" cy="927058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688">
              <a:spcBef>
                <a:spcPts val="1224"/>
              </a:spcBef>
              <a:spcAft>
                <a:spcPts val="204"/>
              </a:spcAft>
            </a:pPr>
            <a:r>
              <a:rPr lang="es-ES" sz="1800" dirty="0">
                <a:highlight>
                  <a:srgbClr val="008000"/>
                </a:highlight>
                <a:cs typeface="Calibri"/>
              </a:rPr>
              <a:t>Esperar 24 horas para que se vea </a:t>
            </a:r>
            <a:r>
              <a:rPr lang="es-ES" sz="1800" dirty="0">
                <a:solidFill>
                  <a:schemeClr val="bg1"/>
                </a:solidFill>
                <a:highlight>
                  <a:srgbClr val="008000"/>
                </a:highlight>
                <a:cs typeface="Calibri"/>
              </a:rPr>
              <a:t>reflejado una </a:t>
            </a:r>
            <a:r>
              <a:rPr lang="es-ES" sz="1800" dirty="0">
                <a:highlight>
                  <a:srgbClr val="008000"/>
                </a:highlight>
                <a:cs typeface="Calibri"/>
              </a:rPr>
              <a:t>vez contestado el correo.</a:t>
            </a:r>
            <a:endParaRPr lang="es-ES" sz="1200" dirty="0">
              <a:highlight>
                <a:srgbClr val="008000"/>
              </a:highlight>
              <a:cs typeface="Calibri"/>
            </a:endParaRP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4D895D0A-ABA9-994F-3512-FC83D2BDFA2F}"/>
              </a:ext>
            </a:extLst>
          </p:cNvPr>
          <p:cNvSpPr/>
          <p:nvPr/>
        </p:nvSpPr>
        <p:spPr>
          <a:xfrm>
            <a:off x="4490519" y="1358020"/>
            <a:ext cx="344031" cy="497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51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C2DC10F-CD76-43DC-9E0B-CB291F740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18170A-08B7-4230-A012-B24C20E3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188B95-E375-4977-9E9C-E28CE956F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546AFB-35F7-CE4D-C8EB-F1AEA39CB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3021" y="964328"/>
            <a:ext cx="3033578" cy="1713570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Descargar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formato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AE- P- F 34 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Llenado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computadora</a:t>
            </a:r>
            <a:r>
              <a:rPr lang="en-US" sz="1600" dirty="0">
                <a:solidFill>
                  <a:schemeClr val="tx1"/>
                </a:solidFill>
              </a:rPr>
              <a:t>. 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4FD0BC-97A9-4F35-05A1-AF2E8FBA3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9" y="1504830"/>
            <a:ext cx="5718596" cy="42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1185" y="1328337"/>
            <a:ext cx="5009959" cy="2539493"/>
            <a:chOff x="0" y="0"/>
            <a:chExt cx="13359891" cy="677198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359891" cy="509594"/>
              <a:chOff x="0" y="0"/>
              <a:chExt cx="2683040" cy="10234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close/>
                  </a:path>
                </a:pathLst>
              </a:custGeom>
              <a:solidFill>
                <a:srgbClr val="00B05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30"/>
                  </a:lnSpc>
                  <a:spcBef>
                    <a:spcPct val="0"/>
                  </a:spcBef>
                </a:pPr>
                <a:endParaRPr sz="50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433479" cy="6771981"/>
              <a:chOff x="0" y="0"/>
              <a:chExt cx="87055" cy="136000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7055" cy="1360003"/>
              </a:xfrm>
              <a:custGeom>
                <a:avLst/>
                <a:gdLst/>
                <a:ahLst/>
                <a:cxnLst/>
                <a:rect l="l" t="t" r="r" b="b"/>
                <a:pathLst>
                  <a:path w="87055" h="1360003">
                    <a:moveTo>
                      <a:pt x="0" y="0"/>
                    </a:moveTo>
                    <a:lnTo>
                      <a:pt x="87055" y="0"/>
                    </a:lnTo>
                    <a:lnTo>
                      <a:pt x="87055" y="1360003"/>
                    </a:lnTo>
                    <a:lnTo>
                      <a:pt x="0" y="1360003"/>
                    </a:lnTo>
                    <a:close/>
                  </a:path>
                </a:pathLst>
              </a:custGeom>
              <a:solidFill>
                <a:srgbClr val="00B05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30"/>
                  </a:lnSpc>
                  <a:spcBef>
                    <a:spcPct val="0"/>
                  </a:spcBef>
                </a:pPr>
                <a:endParaRPr sz="500"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10800000">
            <a:off x="3536067" y="2990227"/>
            <a:ext cx="5093583" cy="2581881"/>
            <a:chOff x="0" y="0"/>
            <a:chExt cx="13582888" cy="688501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3582888" cy="518100"/>
              <a:chOff x="0" y="0"/>
              <a:chExt cx="2683040" cy="10234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close/>
                  </a:path>
                </a:pathLst>
              </a:custGeom>
              <a:solidFill>
                <a:srgbClr val="00B05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30"/>
                  </a:lnSpc>
                  <a:spcBef>
                    <a:spcPct val="0"/>
                  </a:spcBef>
                </a:pPr>
                <a:endParaRPr sz="5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440714" cy="6885016"/>
              <a:chOff x="0" y="0"/>
              <a:chExt cx="87055" cy="136000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7055" cy="1360003"/>
              </a:xfrm>
              <a:custGeom>
                <a:avLst/>
                <a:gdLst/>
                <a:ahLst/>
                <a:cxnLst/>
                <a:rect l="l" t="t" r="r" b="b"/>
                <a:pathLst>
                  <a:path w="87055" h="1360003">
                    <a:moveTo>
                      <a:pt x="0" y="0"/>
                    </a:moveTo>
                    <a:lnTo>
                      <a:pt x="87055" y="0"/>
                    </a:lnTo>
                    <a:lnTo>
                      <a:pt x="87055" y="1360003"/>
                    </a:lnTo>
                    <a:lnTo>
                      <a:pt x="0" y="1360003"/>
                    </a:lnTo>
                    <a:close/>
                  </a:path>
                </a:pathLst>
              </a:custGeom>
              <a:solidFill>
                <a:srgbClr val="00B05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30"/>
                  </a:lnSpc>
                  <a:spcBef>
                    <a:spcPct val="0"/>
                  </a:spcBef>
                </a:pPr>
                <a:endParaRPr sz="500"/>
              </a:p>
            </p:txBody>
          </p:sp>
        </p:grpSp>
      </p:grpSp>
      <p:sp>
        <p:nvSpPr>
          <p:cNvPr id="18" name="TextBox 18"/>
          <p:cNvSpPr txBox="1"/>
          <p:nvPr/>
        </p:nvSpPr>
        <p:spPr>
          <a:xfrm>
            <a:off x="3031436" y="2842607"/>
            <a:ext cx="1218418" cy="1246975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430"/>
              </a:lnSpc>
              <a:spcBef>
                <a:spcPct val="0"/>
              </a:spcBef>
            </a:pPr>
            <a:endParaRPr sz="500"/>
          </a:p>
        </p:txBody>
      </p:sp>
      <p:grpSp>
        <p:nvGrpSpPr>
          <p:cNvPr id="23" name="Group 23"/>
          <p:cNvGrpSpPr/>
          <p:nvPr/>
        </p:nvGrpSpPr>
        <p:grpSpPr>
          <a:xfrm>
            <a:off x="6172446" y="76097"/>
            <a:ext cx="2886675" cy="288667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</a:pPr>
              <a:endParaRPr sz="500"/>
            </a:p>
          </p:txBody>
        </p:sp>
      </p:grpSp>
      <p:sp>
        <p:nvSpPr>
          <p:cNvPr id="26" name="Freeform 26"/>
          <p:cNvSpPr/>
          <p:nvPr/>
        </p:nvSpPr>
        <p:spPr>
          <a:xfrm>
            <a:off x="6052448" y="744204"/>
            <a:ext cx="2343660" cy="234366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990608" y="1935147"/>
            <a:ext cx="74055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MX" sz="2000" b="0" i="0" dirty="0">
                <a:solidFill>
                  <a:srgbClr val="000000"/>
                </a:solidFill>
                <a:effectLst/>
                <a:latin typeface="Times"/>
              </a:rPr>
              <a:t>1. Credencialización y Hologramas </a:t>
            </a:r>
          </a:p>
          <a:p>
            <a:pPr algn="l"/>
            <a:endParaRPr lang="es-MX" sz="2000" b="0" i="0" dirty="0">
              <a:solidFill>
                <a:srgbClr val="000000"/>
              </a:solidFill>
              <a:effectLst/>
              <a:latin typeface="Times"/>
            </a:endParaRPr>
          </a:p>
          <a:p>
            <a:pPr algn="l"/>
            <a:r>
              <a:rPr lang="es-MX" sz="2000" b="0" i="0" dirty="0">
                <a:solidFill>
                  <a:srgbClr val="000000"/>
                </a:solidFill>
                <a:effectLst/>
                <a:latin typeface="Times"/>
              </a:rPr>
              <a:t>2. Seguro Facultativo </a:t>
            </a:r>
          </a:p>
          <a:p>
            <a:pPr algn="l"/>
            <a:endParaRPr lang="es-MX" sz="2000" b="0" i="0" dirty="0">
              <a:solidFill>
                <a:srgbClr val="000000"/>
              </a:solidFill>
              <a:effectLst/>
              <a:latin typeface="Times"/>
            </a:endParaRPr>
          </a:p>
          <a:p>
            <a:pPr algn="l"/>
            <a:r>
              <a:rPr lang="es-MX" sz="2000" b="0" i="0" dirty="0">
                <a:solidFill>
                  <a:srgbClr val="000000"/>
                </a:solidFill>
                <a:effectLst/>
                <a:latin typeface="Times"/>
              </a:rPr>
              <a:t>3. Proceso de Inscripción nuevo ingreso-cotejo de documentos </a:t>
            </a:r>
          </a:p>
          <a:p>
            <a:pPr algn="l"/>
            <a:endParaRPr lang="es-MX" sz="2000" b="0" i="0" dirty="0">
              <a:solidFill>
                <a:srgbClr val="000000"/>
              </a:solidFill>
              <a:effectLst/>
              <a:latin typeface="Times"/>
            </a:endParaRPr>
          </a:p>
          <a:p>
            <a:pPr algn="l"/>
            <a:r>
              <a:rPr lang="es-MX" sz="2000" b="0" i="0" dirty="0">
                <a:solidFill>
                  <a:srgbClr val="000000"/>
                </a:solidFill>
                <a:effectLst/>
                <a:latin typeface="Times"/>
              </a:rPr>
              <a:t>4. Inducción al Sistema de Documentos de Inscripción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EA572E2-E6E4-BE42-01F6-C169823845EA}"/>
              </a:ext>
            </a:extLst>
          </p:cNvPr>
          <p:cNvSpPr/>
          <p:nvPr/>
        </p:nvSpPr>
        <p:spPr>
          <a:xfrm>
            <a:off x="734940" y="349621"/>
            <a:ext cx="196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Temas</a:t>
            </a:r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56864798-7DFE-482E-05BC-349829ECAA53}"/>
              </a:ext>
            </a:extLst>
          </p:cNvPr>
          <p:cNvSpPr/>
          <p:nvPr/>
        </p:nvSpPr>
        <p:spPr>
          <a:xfrm>
            <a:off x="78161" y="4651557"/>
            <a:ext cx="2343660" cy="234366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47777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648502"/>
            <a:ext cx="7543800" cy="52844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chemeClr val="accent2">
                    <a:lumMod val="75000"/>
                  </a:schemeClr>
                </a:solidFill>
                <a:latin typeface="Gill Sans MT"/>
                <a:cs typeface="Arial"/>
              </a:rPr>
              <a:t>Sistema de Cotejo de Inscripción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8181474" y="0"/>
            <a:ext cx="962528" cy="72189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6B7206-EA25-5B77-32F7-4870937390F6}"/>
              </a:ext>
            </a:extLst>
          </p:cNvPr>
          <p:cNvSpPr txBox="1"/>
          <p:nvPr/>
        </p:nvSpPr>
        <p:spPr>
          <a:xfrm>
            <a:off x="800100" y="1353428"/>
            <a:ext cx="79827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Gill Sans MT"/>
                <a:cs typeface="Calibri"/>
              </a:rPr>
              <a:t>Inscripciones Nuevo Ingreso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CCA5A-7FA2-ACB9-4D3A-ADC2E97C79CD}"/>
              </a:ext>
            </a:extLst>
          </p:cNvPr>
          <p:cNvSpPr txBox="1"/>
          <p:nvPr/>
        </p:nvSpPr>
        <p:spPr>
          <a:xfrm>
            <a:off x="914399" y="1808483"/>
            <a:ext cx="775411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latin typeface="Gill Sans MT"/>
                <a:cs typeface="Calibri"/>
              </a:rPr>
              <a:t>Validar:</a:t>
            </a:r>
          </a:p>
          <a:p>
            <a:r>
              <a:rPr lang="es-ES" sz="2000" dirty="0">
                <a:latin typeface="Gill Sans MT"/>
                <a:cs typeface="Calibri"/>
              </a:rPr>
              <a:t>-Identidad, Documentos, Comprobantes de pago</a:t>
            </a:r>
          </a:p>
          <a:p>
            <a:r>
              <a:rPr lang="es-ES" sz="2000" dirty="0">
                <a:latin typeface="Gill Sans MT"/>
                <a:cs typeface="Calibri"/>
              </a:rPr>
              <a:t>-Generar reporte de cotejo, validar y cargar firmado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5F651F-B2FE-58FB-C744-D95E4460FD89}"/>
              </a:ext>
            </a:extLst>
          </p:cNvPr>
          <p:cNvSpPr txBox="1"/>
          <p:nvPr/>
        </p:nvSpPr>
        <p:spPr>
          <a:xfrm>
            <a:off x="306070" y="2996027"/>
            <a:ext cx="3420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Usuarios: Personal participante en el proceso de inscripciones nuevo ingreso.</a:t>
            </a:r>
          </a:p>
          <a:p>
            <a:r>
              <a:rPr lang="es-MX" dirty="0"/>
              <a:t>-Secretario(a) Entidad Académica, informa los datos del personal participante en las inscripciones, y se les da alta al sistema.</a:t>
            </a:r>
          </a:p>
          <a:p>
            <a:r>
              <a:rPr lang="es-MX" dirty="0"/>
              <a:t>Acceso al sistema es con la cuenta y contraseña institucional</a:t>
            </a:r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76E9EF-BA43-C8CF-7AF4-1490B19C3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39" y="2996027"/>
            <a:ext cx="5007191" cy="268510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E956D0-8FC9-CB74-B07F-851EC0695006}"/>
              </a:ext>
            </a:extLst>
          </p:cNvPr>
          <p:cNvSpPr txBox="1"/>
          <p:nvPr/>
        </p:nvSpPr>
        <p:spPr>
          <a:xfrm>
            <a:off x="349674" y="58746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92D050"/>
                </a:solidFill>
              </a:rPr>
              <a:t>https://siuv.dgaeuv.com/2024/gestion/acceso</a:t>
            </a:r>
          </a:p>
        </p:txBody>
      </p:sp>
    </p:spTree>
    <p:extLst>
      <p:ext uri="{BB962C8B-B14F-4D97-AF65-F5344CB8AC3E}">
        <p14:creationId xmlns:p14="http://schemas.microsoft.com/office/powerpoint/2010/main" val="404823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2DF8C-827B-6675-BD37-69535D6D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179340"/>
            <a:ext cx="4768427" cy="1450757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</a:rPr>
              <a:t>Incidencias</a:t>
            </a:r>
            <a:br>
              <a:rPr lang="es-MX" dirty="0">
                <a:solidFill>
                  <a:srgbClr val="002060"/>
                </a:solidFill>
              </a:rPr>
            </a:br>
            <a:r>
              <a:rPr lang="es-MX" dirty="0">
                <a:solidFill>
                  <a:srgbClr val="002060"/>
                </a:solidFill>
              </a:rPr>
              <a:t>Sistema de Cotejo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9F6BBA-A5C2-FA9E-C5BE-F108DD53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930" y="2986428"/>
            <a:ext cx="4689070" cy="24724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D76246D-28F4-B7FF-C5CD-8378A49C3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94" y="2147355"/>
            <a:ext cx="3041185" cy="9321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8AB72E-9199-9C81-FF30-A224F1D6C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94" y="3274982"/>
            <a:ext cx="3752066" cy="21315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BC4076-A109-10CE-D06E-9582944DAA42}"/>
              </a:ext>
            </a:extLst>
          </p:cNvPr>
          <p:cNvSpPr txBox="1"/>
          <p:nvPr/>
        </p:nvSpPr>
        <p:spPr>
          <a:xfrm>
            <a:off x="3653790" y="1746198"/>
            <a:ext cx="530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/>
              <a:t>Acceso al sistema</a:t>
            </a:r>
          </a:p>
          <a:p>
            <a:pPr marL="342900" indent="-342900">
              <a:buAutoNum type="arabicPeriod"/>
            </a:pPr>
            <a:r>
              <a:rPr lang="es-MX" dirty="0"/>
              <a:t>No despliega foto</a:t>
            </a:r>
          </a:p>
          <a:p>
            <a:pPr marL="342900" indent="-342900">
              <a:buAutoNum type="arabicPeriod"/>
            </a:pPr>
            <a:r>
              <a:rPr lang="es-MX" dirty="0"/>
              <a:t>No coincide monto sistema/comprobante de pago</a:t>
            </a:r>
          </a:p>
          <a:p>
            <a:pPr marL="342900" indent="-342900">
              <a:buAutoNum type="arabicPeriod"/>
            </a:pPr>
            <a:r>
              <a:rPr lang="es-MX" dirty="0"/>
              <a:t>Cargar reporte de cotejo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D2024A-E815-F094-DE56-2228ADA13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666" y="588697"/>
            <a:ext cx="1676400" cy="9652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D81D688-693B-ECBC-9F9D-DDC3BA609A68}"/>
              </a:ext>
            </a:extLst>
          </p:cNvPr>
          <p:cNvSpPr/>
          <p:nvPr/>
        </p:nvSpPr>
        <p:spPr>
          <a:xfrm>
            <a:off x="2159251" y="4594635"/>
            <a:ext cx="570369" cy="5975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A57D4B-D899-91C1-0974-CCEC9EC2DF92}"/>
              </a:ext>
            </a:extLst>
          </p:cNvPr>
          <p:cNvSpPr/>
          <p:nvPr/>
        </p:nvSpPr>
        <p:spPr>
          <a:xfrm>
            <a:off x="2159250" y="4760655"/>
            <a:ext cx="570369" cy="5386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40E50AB3-4940-E4BC-B69E-FED95778780A}"/>
              </a:ext>
            </a:extLst>
          </p:cNvPr>
          <p:cNvSpPr/>
          <p:nvPr/>
        </p:nvSpPr>
        <p:spPr>
          <a:xfrm>
            <a:off x="688063" y="3424473"/>
            <a:ext cx="737858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EC0047A0-681E-2083-90AB-60D38AB04261}"/>
              </a:ext>
            </a:extLst>
          </p:cNvPr>
          <p:cNvSpPr/>
          <p:nvPr/>
        </p:nvSpPr>
        <p:spPr>
          <a:xfrm>
            <a:off x="2018923" y="3521798"/>
            <a:ext cx="574895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A5CDD9F8-BDD8-805A-4567-C6D43F2F5909}"/>
              </a:ext>
            </a:extLst>
          </p:cNvPr>
          <p:cNvSpPr/>
          <p:nvPr/>
        </p:nvSpPr>
        <p:spPr>
          <a:xfrm>
            <a:off x="3290147" y="3424473"/>
            <a:ext cx="258811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6BCD6D64-F361-453F-634F-DD1E56D682B2}"/>
              </a:ext>
            </a:extLst>
          </p:cNvPr>
          <p:cNvSpPr/>
          <p:nvPr/>
        </p:nvSpPr>
        <p:spPr>
          <a:xfrm>
            <a:off x="3281093" y="3521798"/>
            <a:ext cx="258811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FF3E7AC8-0188-7DFB-CEE7-A7B3E0879824}"/>
              </a:ext>
            </a:extLst>
          </p:cNvPr>
          <p:cNvSpPr/>
          <p:nvPr/>
        </p:nvSpPr>
        <p:spPr>
          <a:xfrm>
            <a:off x="905934" y="3625913"/>
            <a:ext cx="519987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DB8389F7-B03A-736C-7320-E452ED7AF609}"/>
              </a:ext>
            </a:extLst>
          </p:cNvPr>
          <p:cNvSpPr/>
          <p:nvPr/>
        </p:nvSpPr>
        <p:spPr>
          <a:xfrm>
            <a:off x="2066059" y="3414626"/>
            <a:ext cx="287447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CBCE7F8E-A895-5765-6E22-DE64ED60AB34}"/>
              </a:ext>
            </a:extLst>
          </p:cNvPr>
          <p:cNvSpPr/>
          <p:nvPr/>
        </p:nvSpPr>
        <p:spPr>
          <a:xfrm>
            <a:off x="636760" y="2429680"/>
            <a:ext cx="737858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C0088427-8733-319A-879C-13A2FAA230E0}"/>
              </a:ext>
            </a:extLst>
          </p:cNvPr>
          <p:cNvSpPr/>
          <p:nvPr/>
        </p:nvSpPr>
        <p:spPr>
          <a:xfrm>
            <a:off x="1731476" y="2429680"/>
            <a:ext cx="287447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C5671410-64DB-19C1-19F0-E17C5B8B17B5}"/>
              </a:ext>
            </a:extLst>
          </p:cNvPr>
          <p:cNvSpPr/>
          <p:nvPr/>
        </p:nvSpPr>
        <p:spPr>
          <a:xfrm>
            <a:off x="2729619" y="2430357"/>
            <a:ext cx="258811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BE46BD9F-2B7B-7326-FA7E-F7E0B65CACE8}"/>
              </a:ext>
            </a:extLst>
          </p:cNvPr>
          <p:cNvSpPr/>
          <p:nvPr/>
        </p:nvSpPr>
        <p:spPr>
          <a:xfrm>
            <a:off x="2729618" y="2528118"/>
            <a:ext cx="258811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2F2B953B-6739-4A0D-C166-63477BEC1243}"/>
              </a:ext>
            </a:extLst>
          </p:cNvPr>
          <p:cNvSpPr/>
          <p:nvPr/>
        </p:nvSpPr>
        <p:spPr>
          <a:xfrm>
            <a:off x="1712120" y="2518286"/>
            <a:ext cx="574895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1C722B1-2E0C-225A-D765-FE27B39552C5}"/>
              </a:ext>
            </a:extLst>
          </p:cNvPr>
          <p:cNvSpPr/>
          <p:nvPr/>
        </p:nvSpPr>
        <p:spPr>
          <a:xfrm>
            <a:off x="796998" y="2597996"/>
            <a:ext cx="519987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2B60936B-5565-D3BB-9CB9-64A3349CF885}"/>
              </a:ext>
            </a:extLst>
          </p:cNvPr>
          <p:cNvSpPr/>
          <p:nvPr/>
        </p:nvSpPr>
        <p:spPr>
          <a:xfrm>
            <a:off x="6298612" y="3680686"/>
            <a:ext cx="582021" cy="538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398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7869463" y="281976"/>
            <a:ext cx="972157" cy="75895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3725" y="1421817"/>
            <a:ext cx="81387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s-MX" sz="2400" b="1"/>
          </a:p>
          <a:p>
            <a:pPr lvl="1"/>
            <a:endParaRPr lang="es-MX" sz="2400"/>
          </a:p>
          <a:p>
            <a:pPr lvl="2"/>
            <a:endParaRPr lang="en-US" sz="2400"/>
          </a:p>
          <a:p>
            <a:pPr lvl="2"/>
            <a:r>
              <a:rPr lang="es-MX" sz="2800"/>
              <a:t> </a:t>
            </a:r>
            <a:endParaRPr lang="en-US" sz="2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C64DA4-5B86-1734-D1DB-9DCABBB84D58}"/>
              </a:ext>
            </a:extLst>
          </p:cNvPr>
          <p:cNvSpPr txBox="1"/>
          <p:nvPr/>
        </p:nvSpPr>
        <p:spPr>
          <a:xfrm>
            <a:off x="302380" y="67707"/>
            <a:ext cx="568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Documentos de Inscripción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30EC63-69FD-38A3-1059-5823B590A069}"/>
              </a:ext>
            </a:extLst>
          </p:cNvPr>
          <p:cNvSpPr txBox="1"/>
          <p:nvPr/>
        </p:nvSpPr>
        <p:spPr>
          <a:xfrm>
            <a:off x="830317" y="4344876"/>
            <a:ext cx="80113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1600" b="1" dirty="0"/>
              <a:t>Solicitud de permisos de acceso al sistema</a:t>
            </a:r>
          </a:p>
          <a:p>
            <a:pPr algn="l" fontAlgn="base"/>
            <a:r>
              <a:rPr lang="es-MX" sz="1600" dirty="0"/>
              <a:t>El secretario de la entidad académica debe enviar a </a:t>
            </a:r>
            <a:r>
              <a:rPr lang="es-MX" sz="1600" b="1" dirty="0"/>
              <a:t>supervisionescolar@uv.mx </a:t>
            </a:r>
            <a:r>
              <a:rPr lang="es-MX" sz="1600" dirty="0"/>
              <a:t>con el </a:t>
            </a:r>
            <a:r>
              <a:rPr lang="es-MX" sz="1600" b="1" dirty="0"/>
              <a:t>asunto ALTA USUARIO</a:t>
            </a:r>
            <a:r>
              <a:rPr lang="es-MX" sz="1600" dirty="0"/>
              <a:t>, la solicitud de permisos para su personal de apoyo, informando lo siguiente: *nombre completo   *cuenta institucional *número de personal *teléfono o extensión *cargo. *correo personal (no obligatorio) *región *área *modalidad *facultad/entidad *programa (s) educativos (s) para los que requiere permisos.</a:t>
            </a:r>
          </a:p>
          <a:p>
            <a:pPr algn="l" fontAlgn="base"/>
            <a:r>
              <a:rPr lang="es-MX" sz="1600" dirty="0"/>
              <a:t>La respuesta del alta de usuarios le será notificada por su analista de supervisión escolar.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BE7DB7-D029-2360-51DD-1D8AACBBD7ED}"/>
              </a:ext>
            </a:extLst>
          </p:cNvPr>
          <p:cNvSpPr txBox="1"/>
          <p:nvPr/>
        </p:nvSpPr>
        <p:spPr>
          <a:xfrm>
            <a:off x="830317" y="3483102"/>
            <a:ext cx="7754111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>
                <a:latin typeface="Gill Sans MT"/>
                <a:cs typeface="Calibri"/>
              </a:rPr>
              <a:t>Utilidad:</a:t>
            </a:r>
          </a:p>
          <a:p>
            <a:r>
              <a:rPr lang="es-ES" sz="1600" dirty="0">
                <a:latin typeface="Gill Sans MT"/>
                <a:cs typeface="Calibri"/>
              </a:rPr>
              <a:t>-Dar seguimiento adeudo de documentos (proceso de nuevo ingreso)</a:t>
            </a:r>
          </a:p>
          <a:p>
            <a:r>
              <a:rPr lang="es-ES" sz="1600" dirty="0">
                <a:latin typeface="Gill Sans MT"/>
                <a:cs typeface="Calibri"/>
              </a:rPr>
              <a:t>-Consultar documentos de inscripción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C3F68B-3BF5-F196-31E1-087C4B701665}"/>
              </a:ext>
            </a:extLst>
          </p:cNvPr>
          <p:cNvSpPr txBox="1"/>
          <p:nvPr/>
        </p:nvSpPr>
        <p:spPr>
          <a:xfrm>
            <a:off x="1041597" y="6390183"/>
            <a:ext cx="7331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92D050"/>
                </a:solidFill>
              </a:rPr>
              <a:t>https://documentosdeinscripcion.dgaeuv.com/index.php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173F91-42A2-F838-E125-5F94288E8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92" y="713567"/>
            <a:ext cx="5749275" cy="27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93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5D8FD-7076-008E-1B00-888726B2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Portales</a:t>
            </a:r>
            <a:br>
              <a:rPr lang="es-MX" b="1" dirty="0"/>
            </a:br>
            <a:r>
              <a:rPr lang="es-MX" b="1" dirty="0"/>
              <a:t>Estudiantes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F92778-5B9F-EC70-8D5A-2D18A26A0771}"/>
              </a:ext>
            </a:extLst>
          </p:cNvPr>
          <p:cNvSpPr txBox="1"/>
          <p:nvPr/>
        </p:nvSpPr>
        <p:spPr>
          <a:xfrm>
            <a:off x="4537187" y="877089"/>
            <a:ext cx="3369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https://www.uv.mx/estudiantes/</a:t>
            </a:r>
            <a:endParaRPr lang="es-ES" dirty="0"/>
          </a:p>
          <a:p>
            <a:endParaRPr lang="en-US" dirty="0">
              <a:cs typeface="Calibri"/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6F8077F-EC92-06DC-D99B-0A64A6006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28" y="1955810"/>
            <a:ext cx="7083118" cy="30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16216" y="2675725"/>
            <a:ext cx="4499130" cy="121959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 err="1">
                <a:latin typeface="+mj-lt"/>
                <a:ea typeface="+mj-ea"/>
                <a:cs typeface="+mj-cs"/>
              </a:rPr>
              <a:t>Comentarios</a:t>
            </a:r>
            <a:r>
              <a:rPr lang="en-US" sz="4500" dirty="0">
                <a:latin typeface="+mj-lt"/>
                <a:ea typeface="+mj-ea"/>
                <a:cs typeface="+mj-cs"/>
              </a:rPr>
              <a:t> o </a:t>
            </a:r>
            <a:r>
              <a:rPr lang="en-US" sz="4500" dirty="0" err="1">
                <a:latin typeface="+mj-lt"/>
                <a:ea typeface="+mj-ea"/>
                <a:cs typeface="+mj-cs"/>
              </a:rPr>
              <a:t>dudas</a:t>
            </a:r>
            <a:endParaRPr lang="en-US" sz="4500" dirty="0">
              <a:latin typeface="+mj-lt"/>
              <a:ea typeface="+mj-ea"/>
              <a:cs typeface="Calibri"/>
            </a:endParaRPr>
          </a:p>
        </p:txBody>
      </p:sp>
      <p:pic>
        <p:nvPicPr>
          <p:cNvPr id="3" name="Imagen 2" descr="Banco de imagens : mão, pensando, dedo, símbolo, pensar, braço ...">
            <a:extLst>
              <a:ext uri="{FF2B5EF4-FFF2-40B4-BE49-F238E27FC236}">
                <a16:creationId xmlns:a16="http://schemas.microsoft.com/office/drawing/2014/main" id="{65DE048F-0E4E-7530-9629-D7A98BFC6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02" r="10994"/>
          <a:stretch/>
        </p:blipFill>
        <p:spPr>
          <a:xfrm>
            <a:off x="1425060" y="1603179"/>
            <a:ext cx="2321408" cy="425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850133" y="788859"/>
            <a:ext cx="7293815" cy="845681"/>
            <a:chOff x="399611" y="-594697"/>
            <a:chExt cx="18343256" cy="4361604"/>
          </a:xfrm>
        </p:grpSpPr>
        <p:sp>
          <p:nvSpPr>
            <p:cNvPr id="11" name="TextBox 11"/>
            <p:cNvSpPr txBox="1"/>
            <p:nvPr/>
          </p:nvSpPr>
          <p:spPr>
            <a:xfrm>
              <a:off x="9328660" y="-594697"/>
              <a:ext cx="9414207" cy="4361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27"/>
                </a:lnSpc>
                <a:spcBef>
                  <a:spcPct val="0"/>
                </a:spcBef>
              </a:pPr>
              <a:r>
                <a:rPr lang="en-US" sz="5092" spc="71" dirty="0">
                  <a:solidFill>
                    <a:srgbClr val="002060"/>
                  </a:solidFill>
                  <a:latin typeface="TT Drugs"/>
                </a:rPr>
                <a:t>G R A C I A S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99611" y="2991822"/>
              <a:ext cx="8416921" cy="775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7"/>
                </a:lnSpc>
                <a:spcBef>
                  <a:spcPct val="0"/>
                </a:spcBef>
              </a:pPr>
              <a:r>
                <a:rPr lang="en-US" sz="1766" spc="25">
                  <a:solidFill>
                    <a:srgbClr val="FFFFFF"/>
                  </a:solidFill>
                  <a:latin typeface="TT Drugs"/>
                </a:rPr>
                <a:t>Continuamos...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45575916-B83A-7D3C-010A-AC9AE80F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61" y="4476826"/>
            <a:ext cx="4194769" cy="238117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195F741-97AE-CEAA-0307-156886CE6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54" y="2098090"/>
            <a:ext cx="7772400" cy="12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00264" y="1179573"/>
            <a:ext cx="7543800" cy="579397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b="1" dirty="0">
                <a:solidFill>
                  <a:schemeClr val="accent2">
                    <a:lumMod val="75000"/>
                  </a:schemeClr>
                </a:solidFill>
                <a:latin typeface="Gill Sans MT"/>
                <a:cs typeface="Arial"/>
              </a:rPr>
              <a:t>Credenciales y Hologramas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4095712" y="397729"/>
            <a:ext cx="952903" cy="6812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EA110D-8228-5300-7ED0-434A8B4C9196}"/>
              </a:ext>
            </a:extLst>
          </p:cNvPr>
          <p:cNvSpPr txBox="1"/>
          <p:nvPr/>
        </p:nvSpPr>
        <p:spPr>
          <a:xfrm>
            <a:off x="732559" y="1953491"/>
            <a:ext cx="77048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El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Estatuto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los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2008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en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el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Capítulo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I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los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derechos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los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,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en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su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artículo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168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fracción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XXI,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establece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como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derecho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los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el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recibir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la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que lo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identifica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como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 la Universidad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Veracruzana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.</a:t>
            </a:r>
            <a:endParaRPr lang="en-US" sz="1600" dirty="0">
              <a:latin typeface="Gill Sans MT"/>
              <a:cs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FDA345-D742-9076-BCB3-A4450634767A}"/>
              </a:ext>
            </a:extLst>
          </p:cNvPr>
          <p:cNvSpPr txBox="1"/>
          <p:nvPr/>
        </p:nvSpPr>
        <p:spPr>
          <a:xfrm>
            <a:off x="1524866" y="3070514"/>
            <a:ext cx="608127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La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 las y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los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estudiantes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se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emite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en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2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modalidades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:</a:t>
            </a:r>
          </a:p>
          <a:p>
            <a:endParaRPr lang="en-US" sz="1600" dirty="0">
              <a:solidFill>
                <a:srgbClr val="212529"/>
              </a:solidFill>
              <a:latin typeface="Gill Sans MT"/>
              <a:ea typeface="Roboto"/>
              <a:cs typeface="Roboto"/>
            </a:endParaRPr>
          </a:p>
          <a:p>
            <a:r>
              <a:rPr lang="en-US" sz="1600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– </a:t>
            </a:r>
            <a:r>
              <a:rPr lang="en-US" sz="1600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física</a:t>
            </a:r>
            <a:endParaRPr lang="en-US" sz="1600" b="1" dirty="0">
              <a:solidFill>
                <a:srgbClr val="212529"/>
              </a:solidFill>
              <a:latin typeface="Gill Sans MT"/>
              <a:ea typeface="Roboto"/>
              <a:cs typeface="Roboto"/>
            </a:endParaRPr>
          </a:p>
          <a:p>
            <a:r>
              <a:rPr lang="en-US" sz="1600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– </a:t>
            </a:r>
            <a:r>
              <a:rPr lang="en-US" sz="1600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electrónica</a:t>
            </a:r>
            <a:endParaRPr lang="en-US" sz="1600" b="1" dirty="0">
              <a:solidFill>
                <a:srgbClr val="212529"/>
              </a:solidFill>
              <a:latin typeface="Gill Sans MT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22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4881" y="4047236"/>
            <a:ext cx="405029" cy="800167"/>
            <a:chOff x="0" y="0"/>
            <a:chExt cx="1120320" cy="2213280"/>
          </a:xfrm>
        </p:grpSpPr>
        <p:sp>
          <p:nvSpPr>
            <p:cNvPr id="3" name="Freeform 3"/>
            <p:cNvSpPr/>
            <p:nvPr/>
          </p:nvSpPr>
          <p:spPr>
            <a:xfrm>
              <a:off x="5334" y="14732"/>
              <a:ext cx="1114933" cy="2194560"/>
            </a:xfrm>
            <a:custGeom>
              <a:avLst/>
              <a:gdLst/>
              <a:ahLst/>
              <a:cxnLst/>
              <a:rect l="l" t="t" r="r" b="b"/>
              <a:pathLst>
                <a:path w="1114933" h="2194560">
                  <a:moveTo>
                    <a:pt x="1114933" y="2159"/>
                  </a:moveTo>
                  <a:cubicBezTo>
                    <a:pt x="1053719" y="876173"/>
                    <a:pt x="640588" y="1650365"/>
                    <a:pt x="20955" y="2194560"/>
                  </a:cubicBezTo>
                  <a:lnTo>
                    <a:pt x="0" y="2170811"/>
                  </a:lnTo>
                  <a:cubicBezTo>
                    <a:pt x="613791" y="1631823"/>
                    <a:pt x="1022731" y="865251"/>
                    <a:pt x="1083310" y="0"/>
                  </a:cubicBezTo>
                  <a:close/>
                </a:path>
              </a:pathLst>
            </a:custGeom>
            <a:solidFill>
              <a:srgbClr val="41404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37965" y="2856103"/>
            <a:ext cx="405029" cy="796522"/>
            <a:chOff x="0" y="0"/>
            <a:chExt cx="1120320" cy="2203200"/>
          </a:xfrm>
        </p:grpSpPr>
        <p:sp>
          <p:nvSpPr>
            <p:cNvPr id="5" name="Freeform 5"/>
            <p:cNvSpPr/>
            <p:nvPr/>
          </p:nvSpPr>
          <p:spPr>
            <a:xfrm>
              <a:off x="5334" y="3937"/>
              <a:ext cx="1114933" cy="2184654"/>
            </a:xfrm>
            <a:custGeom>
              <a:avLst/>
              <a:gdLst/>
              <a:ahLst/>
              <a:cxnLst/>
              <a:rect l="l" t="t" r="r" b="b"/>
              <a:pathLst>
                <a:path w="1114933" h="2184654">
                  <a:moveTo>
                    <a:pt x="20955" y="0"/>
                  </a:moveTo>
                  <a:cubicBezTo>
                    <a:pt x="640588" y="543560"/>
                    <a:pt x="1053719" y="1316863"/>
                    <a:pt x="1114933" y="2182368"/>
                  </a:cubicBezTo>
                  <a:lnTo>
                    <a:pt x="1083310" y="2184654"/>
                  </a:lnTo>
                  <a:cubicBezTo>
                    <a:pt x="1022731" y="1327912"/>
                    <a:pt x="613791" y="562229"/>
                    <a:pt x="0" y="23749"/>
                  </a:cubicBezTo>
                  <a:close/>
                </a:path>
              </a:pathLst>
            </a:custGeom>
            <a:solidFill>
              <a:srgbClr val="41404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872456" y="2349501"/>
            <a:ext cx="192884" cy="193144"/>
            <a:chOff x="0" y="0"/>
            <a:chExt cx="533520" cy="5342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3527" cy="534289"/>
            </a:xfrm>
            <a:custGeom>
              <a:avLst/>
              <a:gdLst/>
              <a:ahLst/>
              <a:cxnLst/>
              <a:rect l="l" t="t" r="r" b="b"/>
              <a:pathLst>
                <a:path w="533527" h="534289">
                  <a:moveTo>
                    <a:pt x="0" y="267081"/>
                  </a:moveTo>
                  <a:cubicBezTo>
                    <a:pt x="0" y="119634"/>
                    <a:pt x="119380" y="0"/>
                    <a:pt x="266700" y="0"/>
                  </a:cubicBezTo>
                  <a:lnTo>
                    <a:pt x="266700" y="22352"/>
                  </a:lnTo>
                  <a:lnTo>
                    <a:pt x="266700" y="0"/>
                  </a:lnTo>
                  <a:cubicBezTo>
                    <a:pt x="414020" y="0"/>
                    <a:pt x="533400" y="119634"/>
                    <a:pt x="533400" y="267081"/>
                  </a:cubicBezTo>
                  <a:lnTo>
                    <a:pt x="511175" y="267081"/>
                  </a:lnTo>
                  <a:lnTo>
                    <a:pt x="533527" y="267081"/>
                  </a:lnTo>
                  <a:cubicBezTo>
                    <a:pt x="533527" y="414528"/>
                    <a:pt x="414147" y="534162"/>
                    <a:pt x="266827" y="534162"/>
                  </a:cubicBezTo>
                  <a:lnTo>
                    <a:pt x="266827" y="511937"/>
                  </a:lnTo>
                  <a:lnTo>
                    <a:pt x="266827" y="534289"/>
                  </a:lnTo>
                  <a:cubicBezTo>
                    <a:pt x="119507" y="534289"/>
                    <a:pt x="127" y="414655"/>
                    <a:pt x="127" y="267208"/>
                  </a:cubicBezTo>
                  <a:lnTo>
                    <a:pt x="22352" y="267208"/>
                  </a:lnTo>
                  <a:lnTo>
                    <a:pt x="44577" y="267208"/>
                  </a:lnTo>
                  <a:lnTo>
                    <a:pt x="22352" y="267208"/>
                  </a:lnTo>
                  <a:lnTo>
                    <a:pt x="0" y="267208"/>
                  </a:lnTo>
                  <a:moveTo>
                    <a:pt x="44577" y="267208"/>
                  </a:moveTo>
                  <a:cubicBezTo>
                    <a:pt x="44577" y="279527"/>
                    <a:pt x="34544" y="289560"/>
                    <a:pt x="22225" y="289560"/>
                  </a:cubicBezTo>
                  <a:cubicBezTo>
                    <a:pt x="9906" y="289560"/>
                    <a:pt x="0" y="279400"/>
                    <a:pt x="0" y="267081"/>
                  </a:cubicBezTo>
                  <a:cubicBezTo>
                    <a:pt x="0" y="254762"/>
                    <a:pt x="10033" y="244729"/>
                    <a:pt x="22352" y="244729"/>
                  </a:cubicBezTo>
                  <a:cubicBezTo>
                    <a:pt x="34671" y="244729"/>
                    <a:pt x="44704" y="254762"/>
                    <a:pt x="44704" y="267081"/>
                  </a:cubicBezTo>
                  <a:cubicBezTo>
                    <a:pt x="44704" y="390017"/>
                    <a:pt x="144145" y="489585"/>
                    <a:pt x="266827" y="489585"/>
                  </a:cubicBezTo>
                  <a:cubicBezTo>
                    <a:pt x="389509" y="489585"/>
                    <a:pt x="488950" y="390017"/>
                    <a:pt x="488950" y="267081"/>
                  </a:cubicBezTo>
                  <a:cubicBezTo>
                    <a:pt x="488950" y="144145"/>
                    <a:pt x="389382" y="44577"/>
                    <a:pt x="266700" y="44577"/>
                  </a:cubicBezTo>
                  <a:lnTo>
                    <a:pt x="266700" y="22352"/>
                  </a:lnTo>
                  <a:lnTo>
                    <a:pt x="266700" y="44577"/>
                  </a:lnTo>
                  <a:cubicBezTo>
                    <a:pt x="144018" y="44577"/>
                    <a:pt x="44577" y="144145"/>
                    <a:pt x="44577" y="267081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862601" y="2779836"/>
            <a:ext cx="94229" cy="94229"/>
            <a:chOff x="0" y="0"/>
            <a:chExt cx="260640" cy="2606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054010" y="3789623"/>
            <a:ext cx="94229" cy="94229"/>
            <a:chOff x="0" y="0"/>
            <a:chExt cx="260640" cy="260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099201" y="4558315"/>
            <a:ext cx="94229" cy="92928"/>
            <a:chOff x="0" y="0"/>
            <a:chExt cx="260640" cy="2570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0604" cy="257048"/>
            </a:xfrm>
            <a:custGeom>
              <a:avLst/>
              <a:gdLst/>
              <a:ahLst/>
              <a:cxnLst/>
              <a:rect l="l" t="t" r="r" b="b"/>
              <a:pathLst>
                <a:path w="260604" h="257048">
                  <a:moveTo>
                    <a:pt x="0" y="128524"/>
                  </a:moveTo>
                  <a:cubicBezTo>
                    <a:pt x="0" y="57531"/>
                    <a:pt x="58293" y="0"/>
                    <a:pt x="130302" y="0"/>
                  </a:cubicBezTo>
                  <a:cubicBezTo>
                    <a:pt x="202311" y="0"/>
                    <a:pt x="260604" y="57531"/>
                    <a:pt x="260604" y="128524"/>
                  </a:cubicBezTo>
                  <a:cubicBezTo>
                    <a:pt x="260604" y="199517"/>
                    <a:pt x="202311" y="257048"/>
                    <a:pt x="130302" y="257048"/>
                  </a:cubicBezTo>
                  <a:cubicBezTo>
                    <a:pt x="58293" y="257048"/>
                    <a:pt x="0" y="199517"/>
                    <a:pt x="0" y="128524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244963" y="4553874"/>
            <a:ext cx="3595321" cy="869146"/>
            <a:chOff x="0" y="0"/>
            <a:chExt cx="9951134" cy="24040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951167" cy="2404110"/>
            </a:xfrm>
            <a:custGeom>
              <a:avLst/>
              <a:gdLst/>
              <a:ahLst/>
              <a:cxnLst/>
              <a:rect l="l" t="t" r="r" b="b"/>
              <a:pathLst>
                <a:path w="9951167" h="2404110">
                  <a:moveTo>
                    <a:pt x="8002853" y="0"/>
                  </a:moveTo>
                  <a:cubicBezTo>
                    <a:pt x="1960671" y="0"/>
                    <a:pt x="1960671" y="0"/>
                    <a:pt x="1960671" y="0"/>
                  </a:cubicBezTo>
                  <a:cubicBezTo>
                    <a:pt x="1541438" y="0"/>
                    <a:pt x="1134541" y="83947"/>
                    <a:pt x="813794" y="228981"/>
                  </a:cubicBezTo>
                  <a:cubicBezTo>
                    <a:pt x="0" y="137414"/>
                    <a:pt x="0" y="137414"/>
                    <a:pt x="0" y="137414"/>
                  </a:cubicBezTo>
                  <a:cubicBezTo>
                    <a:pt x="271196" y="618236"/>
                    <a:pt x="271196" y="618236"/>
                    <a:pt x="271196" y="618236"/>
                  </a:cubicBezTo>
                  <a:cubicBezTo>
                    <a:pt x="111028" y="793750"/>
                    <a:pt x="24673" y="992124"/>
                    <a:pt x="24673" y="1198245"/>
                  </a:cubicBezTo>
                  <a:cubicBezTo>
                    <a:pt x="24673" y="1862201"/>
                    <a:pt x="900149" y="2404110"/>
                    <a:pt x="1960671" y="2404110"/>
                  </a:cubicBezTo>
                  <a:cubicBezTo>
                    <a:pt x="8002853" y="2404110"/>
                    <a:pt x="8002853" y="2404110"/>
                    <a:pt x="8002853" y="2404110"/>
                  </a:cubicBezTo>
                  <a:cubicBezTo>
                    <a:pt x="9075712" y="2404110"/>
                    <a:pt x="9951167" y="1862201"/>
                    <a:pt x="9951167" y="1198245"/>
                  </a:cubicBezTo>
                  <a:cubicBezTo>
                    <a:pt x="9951167" y="541909"/>
                    <a:pt x="9075712" y="0"/>
                    <a:pt x="8002853" y="0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4260526" y="3392332"/>
            <a:ext cx="3689620" cy="867845"/>
            <a:chOff x="0" y="0"/>
            <a:chExt cx="7802092" cy="24004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01916" cy="2400554"/>
            </a:xfrm>
            <a:custGeom>
              <a:avLst/>
              <a:gdLst/>
              <a:ahLst/>
              <a:cxnLst/>
              <a:rect l="l" t="t" r="r" b="b"/>
              <a:pathLst>
                <a:path w="7801916" h="2400554">
                  <a:moveTo>
                    <a:pt x="6365391" y="0"/>
                  </a:moveTo>
                  <a:cubicBezTo>
                    <a:pt x="1918650" y="0"/>
                    <a:pt x="1918650" y="0"/>
                    <a:pt x="1918650" y="0"/>
                  </a:cubicBezTo>
                  <a:cubicBezTo>
                    <a:pt x="1236763" y="0"/>
                    <a:pt x="654757" y="403860"/>
                    <a:pt x="518349" y="945007"/>
                  </a:cubicBezTo>
                  <a:cubicBezTo>
                    <a:pt x="0" y="1204087"/>
                    <a:pt x="0" y="1204087"/>
                    <a:pt x="0" y="1204087"/>
                  </a:cubicBezTo>
                  <a:cubicBezTo>
                    <a:pt x="518349" y="1447927"/>
                    <a:pt x="518349" y="1447927"/>
                    <a:pt x="518349" y="1447927"/>
                  </a:cubicBezTo>
                  <a:cubicBezTo>
                    <a:pt x="654757" y="1996567"/>
                    <a:pt x="1227670" y="2400554"/>
                    <a:pt x="1918651" y="2400554"/>
                  </a:cubicBezTo>
                  <a:cubicBezTo>
                    <a:pt x="6365239" y="2400554"/>
                    <a:pt x="6365239" y="2400554"/>
                    <a:pt x="6365239" y="2400554"/>
                  </a:cubicBezTo>
                  <a:cubicBezTo>
                    <a:pt x="7156404" y="2400554"/>
                    <a:pt x="7801916" y="1859534"/>
                    <a:pt x="7801916" y="1196467"/>
                  </a:cubicBezTo>
                  <a:cubicBezTo>
                    <a:pt x="7801916" y="533400"/>
                    <a:pt x="7156404" y="0"/>
                    <a:pt x="6365391" y="0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3998137" y="1966608"/>
            <a:ext cx="4088959" cy="867585"/>
            <a:chOff x="0" y="0"/>
            <a:chExt cx="8846607" cy="23997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846640" cy="2399792"/>
            </a:xfrm>
            <a:custGeom>
              <a:avLst/>
              <a:gdLst/>
              <a:ahLst/>
              <a:cxnLst/>
              <a:rect l="l" t="t" r="r" b="b"/>
              <a:pathLst>
                <a:path w="8846640" h="2399792">
                  <a:moveTo>
                    <a:pt x="7114576" y="0"/>
                  </a:moveTo>
                  <a:cubicBezTo>
                    <a:pt x="1743046" y="0"/>
                    <a:pt x="1743046" y="0"/>
                    <a:pt x="1743046" y="0"/>
                  </a:cubicBezTo>
                  <a:cubicBezTo>
                    <a:pt x="800237" y="0"/>
                    <a:pt x="21934" y="540893"/>
                    <a:pt x="21934" y="1196086"/>
                  </a:cubicBezTo>
                  <a:cubicBezTo>
                    <a:pt x="21934" y="1409446"/>
                    <a:pt x="98704" y="1607439"/>
                    <a:pt x="241095" y="1782699"/>
                  </a:cubicBezTo>
                  <a:cubicBezTo>
                    <a:pt x="0" y="2262632"/>
                    <a:pt x="0" y="2262632"/>
                    <a:pt x="0" y="2262632"/>
                  </a:cubicBezTo>
                  <a:cubicBezTo>
                    <a:pt x="723467" y="2163572"/>
                    <a:pt x="723467" y="2163572"/>
                    <a:pt x="723467" y="2163572"/>
                  </a:cubicBezTo>
                  <a:cubicBezTo>
                    <a:pt x="1008430" y="2308352"/>
                    <a:pt x="1370163" y="2399792"/>
                    <a:pt x="1743046" y="2399792"/>
                  </a:cubicBezTo>
                  <a:cubicBezTo>
                    <a:pt x="7114576" y="2399792"/>
                    <a:pt x="7114576" y="2399792"/>
                    <a:pt x="7114576" y="2399792"/>
                  </a:cubicBezTo>
                  <a:cubicBezTo>
                    <a:pt x="8068352" y="2399792"/>
                    <a:pt x="8846640" y="1858899"/>
                    <a:pt x="8846640" y="1196086"/>
                  </a:cubicBezTo>
                  <a:cubicBezTo>
                    <a:pt x="8846640" y="540893"/>
                    <a:pt x="8068352" y="0"/>
                    <a:pt x="7114576" y="0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486049" y="1506791"/>
            <a:ext cx="1783845" cy="1787229"/>
            <a:chOff x="0" y="0"/>
            <a:chExt cx="4934160" cy="49435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934204" cy="4943475"/>
            </a:xfrm>
            <a:custGeom>
              <a:avLst/>
              <a:gdLst/>
              <a:ahLst/>
              <a:cxnLst/>
              <a:rect l="l" t="t" r="r" b="b"/>
              <a:pathLst>
                <a:path w="4934204" h="4943475">
                  <a:moveTo>
                    <a:pt x="0" y="2471801"/>
                  </a:moveTo>
                  <a:cubicBezTo>
                    <a:pt x="0" y="1106678"/>
                    <a:pt x="1104519" y="0"/>
                    <a:pt x="2467102" y="0"/>
                  </a:cubicBezTo>
                  <a:cubicBezTo>
                    <a:pt x="3829685" y="0"/>
                    <a:pt x="4934204" y="1106678"/>
                    <a:pt x="4934204" y="2471801"/>
                  </a:cubicBezTo>
                  <a:cubicBezTo>
                    <a:pt x="4934204" y="3836924"/>
                    <a:pt x="3829558" y="4943475"/>
                    <a:pt x="2467102" y="4943475"/>
                  </a:cubicBezTo>
                  <a:cubicBezTo>
                    <a:pt x="1104646" y="4943475"/>
                    <a:pt x="0" y="3836924"/>
                    <a:pt x="0" y="2471801"/>
                  </a:cubicBezTo>
                  <a:close/>
                </a:path>
              </a:pathLst>
            </a:custGeom>
            <a:solidFill>
              <a:srgbClr val="BFE5EF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7950146" y="61718"/>
            <a:ext cx="1525072" cy="1569065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430"/>
              </a:lnSpc>
            </a:pPr>
            <a:endParaRPr sz="500"/>
          </a:p>
        </p:txBody>
      </p:sp>
      <p:sp>
        <p:nvSpPr>
          <p:cNvPr id="38" name="Freeform 38"/>
          <p:cNvSpPr/>
          <p:nvPr/>
        </p:nvSpPr>
        <p:spPr>
          <a:xfrm>
            <a:off x="1916899" y="4736953"/>
            <a:ext cx="2343660" cy="234366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-1008767" y="-238535"/>
            <a:ext cx="2343660" cy="234366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259266" y="3208058"/>
            <a:ext cx="1423960" cy="1102270"/>
          </a:xfrm>
          <a:custGeom>
            <a:avLst/>
            <a:gdLst/>
            <a:ahLst/>
            <a:cxnLst/>
            <a:rect l="l" t="t" r="r" b="b"/>
            <a:pathLst>
              <a:path w="1218068" h="1295817">
                <a:moveTo>
                  <a:pt x="0" y="0"/>
                </a:moveTo>
                <a:lnTo>
                  <a:pt x="1218068" y="0"/>
                </a:lnTo>
                <a:lnTo>
                  <a:pt x="1218068" y="1295817"/>
                </a:lnTo>
                <a:lnTo>
                  <a:pt x="0" y="1295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1736875" y="534157"/>
            <a:ext cx="4209116" cy="239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1460"/>
              </a:lnSpc>
              <a:spcBef>
                <a:spcPct val="0"/>
              </a:spcBef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T Drugs"/>
              </a:rPr>
              <a:t>1.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T Drugs"/>
              </a:rPr>
              <a:t>Credencialización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T Drug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69794" y="2147267"/>
            <a:ext cx="1423960" cy="42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7"/>
              </a:lnSpc>
              <a:spcBef>
                <a:spcPct val="0"/>
              </a:spcBef>
            </a:pPr>
            <a:r>
              <a:rPr lang="en-US" sz="2000" spc="111" dirty="0" err="1">
                <a:solidFill>
                  <a:srgbClr val="002060"/>
                </a:solidFill>
                <a:latin typeface="TT Drugs"/>
              </a:rPr>
              <a:t>Entidades</a:t>
            </a:r>
            <a:r>
              <a:rPr lang="en-US" sz="2000" spc="111" dirty="0">
                <a:solidFill>
                  <a:srgbClr val="002060"/>
                </a:solidFill>
                <a:latin typeface="TT Drugs"/>
              </a:rPr>
              <a:t> </a:t>
            </a:r>
            <a:r>
              <a:rPr lang="en-US" sz="2000" spc="111" dirty="0" err="1">
                <a:solidFill>
                  <a:srgbClr val="002060"/>
                </a:solidFill>
                <a:latin typeface="TT Drugs"/>
              </a:rPr>
              <a:t>Académicas</a:t>
            </a:r>
            <a:endParaRPr lang="en-US" sz="2000" spc="111" dirty="0">
              <a:solidFill>
                <a:srgbClr val="002060"/>
              </a:solidFill>
              <a:latin typeface="TT Drug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4451760" y="2239370"/>
            <a:ext cx="3307068" cy="290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13"/>
              </a:lnSpc>
              <a:spcBef>
                <a:spcPct val="0"/>
              </a:spcBef>
            </a:pPr>
            <a:r>
              <a:rPr lang="en-US" spc="17" dirty="0" err="1">
                <a:solidFill>
                  <a:srgbClr val="002060"/>
                </a:solidFill>
                <a:latin typeface="TT Drugs Bold"/>
              </a:rPr>
              <a:t>Credencialización</a:t>
            </a:r>
            <a:r>
              <a:rPr lang="en-US" spc="17" dirty="0">
                <a:solidFill>
                  <a:srgbClr val="002060"/>
                </a:solidFill>
                <a:latin typeface="TT Drugs Bold"/>
              </a:rPr>
              <a:t> nuevo </a:t>
            </a:r>
            <a:r>
              <a:rPr lang="en-US" spc="17" dirty="0" err="1">
                <a:solidFill>
                  <a:srgbClr val="002060"/>
                </a:solidFill>
                <a:latin typeface="TT Drugs Bold"/>
              </a:rPr>
              <a:t>ingreso</a:t>
            </a:r>
            <a:endParaRPr lang="es-ES" spc="17" dirty="0">
              <a:solidFill>
                <a:srgbClr val="002060"/>
              </a:solidFill>
              <a:latin typeface="TT Drug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795790" y="4876604"/>
            <a:ext cx="2745323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85"/>
              </a:lnSpc>
              <a:spcBef>
                <a:spcPct val="0"/>
              </a:spcBef>
            </a:pPr>
            <a:r>
              <a:rPr lang="en-US" spc="15" dirty="0" err="1">
                <a:solidFill>
                  <a:srgbClr val="002060"/>
                </a:solidFill>
                <a:latin typeface="TT Drugs Bold"/>
              </a:rPr>
              <a:t>Credencial</a:t>
            </a:r>
            <a:r>
              <a:rPr lang="en-US" spc="15" dirty="0">
                <a:solidFill>
                  <a:srgbClr val="002060"/>
                </a:solidFill>
                <a:latin typeface="TT Drugs Bold"/>
              </a:rPr>
              <a:t> </a:t>
            </a:r>
            <a:r>
              <a:rPr lang="en-US" spc="15" dirty="0" err="1">
                <a:solidFill>
                  <a:srgbClr val="002060"/>
                </a:solidFill>
                <a:latin typeface="TT Drugs Bold"/>
              </a:rPr>
              <a:t>Electrónica</a:t>
            </a:r>
            <a:r>
              <a:rPr lang="en-US" spc="15" dirty="0">
                <a:solidFill>
                  <a:srgbClr val="002060"/>
                </a:solidFill>
                <a:latin typeface="TT Drugs Bold"/>
              </a:rPr>
              <a:t> UV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725526" y="3569664"/>
            <a:ext cx="2887262" cy="599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13"/>
              </a:lnSpc>
              <a:spcBef>
                <a:spcPct val="0"/>
              </a:spcBef>
            </a:pPr>
            <a:r>
              <a:rPr lang="en-US" spc="17" dirty="0" err="1">
                <a:solidFill>
                  <a:srgbClr val="002060"/>
                </a:solidFill>
                <a:latin typeface="TT Drugs Bold"/>
              </a:rPr>
              <a:t>Reexpedición</a:t>
            </a:r>
            <a:r>
              <a:rPr lang="en-US" spc="17" dirty="0">
                <a:solidFill>
                  <a:srgbClr val="002060"/>
                </a:solidFill>
                <a:latin typeface="TT Drugs Bold"/>
              </a:rPr>
              <a:t> de </a:t>
            </a:r>
            <a:r>
              <a:rPr lang="en-US" spc="17" dirty="0" err="1">
                <a:solidFill>
                  <a:srgbClr val="002060"/>
                </a:solidFill>
                <a:latin typeface="TT Drugs Bold"/>
              </a:rPr>
              <a:t>credencial</a:t>
            </a:r>
            <a:r>
              <a:rPr lang="en-US" spc="17" dirty="0">
                <a:solidFill>
                  <a:srgbClr val="002060"/>
                </a:solidFill>
                <a:latin typeface="TT Drugs Bold"/>
              </a:rPr>
              <a:t> UV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3E02184-A196-BBBE-2E0C-04171DE9AB29}"/>
              </a:ext>
            </a:extLst>
          </p:cNvPr>
          <p:cNvSpPr txBox="1"/>
          <p:nvPr/>
        </p:nvSpPr>
        <p:spPr>
          <a:xfrm>
            <a:off x="569908" y="6109087"/>
            <a:ext cx="814277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2998E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https://www.uv.mx/estudiantes/tramites-escolares/emision-o-reposicion-de-credencial-uv/</a:t>
            </a:r>
            <a:endParaRPr lang="es-ES" sz="1600" dirty="0">
              <a:solidFill>
                <a:srgbClr val="00206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59156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D6D4A4B-5201-E839-87BD-ECC04841DA73}"/>
              </a:ext>
            </a:extLst>
          </p:cNvPr>
          <p:cNvSpPr txBox="1"/>
          <p:nvPr/>
        </p:nvSpPr>
        <p:spPr>
          <a:xfrm>
            <a:off x="293356" y="125313"/>
            <a:ext cx="8557287" cy="996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1"/>
              </a:lnSpc>
            </a:pPr>
            <a:r>
              <a:rPr lang="en-US" sz="290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T Drugs Bold"/>
              </a:rPr>
              <a:t>Credencial</a:t>
            </a:r>
            <a:r>
              <a:rPr lang="en-US" sz="290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T Drugs Bold"/>
              </a:rPr>
              <a:t> </a:t>
            </a:r>
          </a:p>
          <a:p>
            <a:pPr algn="ctr">
              <a:lnSpc>
                <a:spcPts val="4011"/>
              </a:lnSpc>
            </a:pPr>
            <a:r>
              <a:rPr lang="en-US" sz="290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T Drugs Bold"/>
              </a:rPr>
              <a:t>Nuevo </a:t>
            </a:r>
            <a:r>
              <a:rPr lang="en-US" sz="290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T Drugs Bold"/>
              </a:rPr>
              <a:t>Ingreso</a:t>
            </a:r>
            <a:endParaRPr lang="en-US" sz="290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T Drugs Bold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4D2409-68CD-9E33-50D2-D6768D9FBDFA}"/>
              </a:ext>
            </a:extLst>
          </p:cNvPr>
          <p:cNvSpPr txBox="1"/>
          <p:nvPr/>
        </p:nvSpPr>
        <p:spPr>
          <a:xfrm>
            <a:off x="544500" y="1288648"/>
            <a:ext cx="82212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0" i="0" dirty="0">
                <a:solidFill>
                  <a:srgbClr val="212529"/>
                </a:solidFill>
                <a:effectLst/>
                <a:latin typeface="Roboto" panose="020F0502020204030204" pitchFamily="34" charset="0"/>
              </a:rPr>
              <a:t>El estudiante de nuevo ingreso (por examen) recibirá una credencial física que lo identifica como alumno(a) de la Universidad Veracruzana y con ella tendrá acceso a los servicios e instalaciones con los que la institución cuenta. </a:t>
            </a:r>
          </a:p>
          <a:p>
            <a:pPr algn="just"/>
            <a:endParaRPr lang="es-MX" b="0" i="0" dirty="0">
              <a:solidFill>
                <a:srgbClr val="212529"/>
              </a:solidFill>
              <a:effectLst/>
              <a:latin typeface="Roboto" panose="020F0502020204030204" pitchFamily="34" charset="0"/>
            </a:endParaRPr>
          </a:p>
          <a:p>
            <a:pPr algn="just"/>
            <a:r>
              <a:rPr lang="es-MX" b="0" i="0" dirty="0">
                <a:solidFill>
                  <a:srgbClr val="212529"/>
                </a:solidFill>
                <a:effectLst/>
                <a:latin typeface="Roboto" panose="020F0502020204030204" pitchFamily="34" charset="0"/>
              </a:rPr>
              <a:t>El costo de esta credencial quedó cubierto al realizar el pago de </a:t>
            </a:r>
            <a:r>
              <a:rPr lang="es-MX" dirty="0">
                <a:solidFill>
                  <a:srgbClr val="212529"/>
                </a:solidFill>
                <a:latin typeface="Roboto" panose="020F0502020204030204" pitchFamily="34" charset="0"/>
              </a:rPr>
              <a:t>la</a:t>
            </a:r>
            <a:r>
              <a:rPr lang="es-MX" b="0" i="0" dirty="0">
                <a:solidFill>
                  <a:srgbClr val="212529"/>
                </a:solidFill>
                <a:effectLst/>
                <a:latin typeface="Roboto" panose="020F0502020204030204" pitchFamily="34" charset="0"/>
              </a:rPr>
              <a:t> inscripción.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9B1FA39-5E2C-BCC7-0EDA-57EBA45B3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337199"/>
              </p:ext>
            </p:extLst>
          </p:nvPr>
        </p:nvGraphicFramePr>
        <p:xfrm>
          <a:off x="843148" y="2933205"/>
          <a:ext cx="7220197" cy="319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 38">
            <a:extLst>
              <a:ext uri="{FF2B5EF4-FFF2-40B4-BE49-F238E27FC236}">
                <a16:creationId xmlns:a16="http://schemas.microsoft.com/office/drawing/2014/main" id="{6AA6F8F0-516A-5AE0-5A30-2C580473F157}"/>
              </a:ext>
            </a:extLst>
          </p:cNvPr>
          <p:cNvSpPr/>
          <p:nvPr/>
        </p:nvSpPr>
        <p:spPr>
          <a:xfrm>
            <a:off x="6891515" y="-203182"/>
            <a:ext cx="2343660" cy="234366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D148B771-9A47-E31D-9A81-EEDFD5BC9B54}"/>
              </a:ext>
            </a:extLst>
          </p:cNvPr>
          <p:cNvGrpSpPr/>
          <p:nvPr/>
        </p:nvGrpSpPr>
        <p:grpSpPr>
          <a:xfrm>
            <a:off x="1966563" y="5961405"/>
            <a:ext cx="780482" cy="772247"/>
            <a:chOff x="0" y="0"/>
            <a:chExt cx="4934160" cy="4943520"/>
          </a:xfrm>
        </p:grpSpPr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B4640C5D-E5BE-18AA-6BAD-84B3335FCA31}"/>
                </a:ext>
              </a:extLst>
            </p:cNvPr>
            <p:cNvSpPr/>
            <p:nvPr/>
          </p:nvSpPr>
          <p:spPr>
            <a:xfrm>
              <a:off x="0" y="0"/>
              <a:ext cx="4934204" cy="4943475"/>
            </a:xfrm>
            <a:custGeom>
              <a:avLst/>
              <a:gdLst/>
              <a:ahLst/>
              <a:cxnLst/>
              <a:rect l="l" t="t" r="r" b="b"/>
              <a:pathLst>
                <a:path w="4934204" h="4943475">
                  <a:moveTo>
                    <a:pt x="0" y="2471801"/>
                  </a:moveTo>
                  <a:cubicBezTo>
                    <a:pt x="0" y="1106678"/>
                    <a:pt x="1104519" y="0"/>
                    <a:pt x="2467102" y="0"/>
                  </a:cubicBezTo>
                  <a:cubicBezTo>
                    <a:pt x="3829685" y="0"/>
                    <a:pt x="4934204" y="1106678"/>
                    <a:pt x="4934204" y="2471801"/>
                  </a:cubicBezTo>
                  <a:cubicBezTo>
                    <a:pt x="4934204" y="3836924"/>
                    <a:pt x="3829558" y="4943475"/>
                    <a:pt x="2467102" y="4943475"/>
                  </a:cubicBezTo>
                  <a:cubicBezTo>
                    <a:pt x="1104646" y="4943475"/>
                    <a:pt x="0" y="3836924"/>
                    <a:pt x="0" y="2471801"/>
                  </a:cubicBezTo>
                  <a:close/>
                </a:path>
              </a:pathLst>
            </a:custGeom>
            <a:solidFill>
              <a:srgbClr val="BFE5EF"/>
            </a:solidFill>
          </p:spPr>
        </p:sp>
      </p:grpSp>
      <p:grpSp>
        <p:nvGrpSpPr>
          <p:cNvPr id="8" name="Group 30">
            <a:extLst>
              <a:ext uri="{FF2B5EF4-FFF2-40B4-BE49-F238E27FC236}">
                <a16:creationId xmlns:a16="http://schemas.microsoft.com/office/drawing/2014/main" id="{3D42A544-2B40-16E1-1C93-D8FAF98D2080}"/>
              </a:ext>
            </a:extLst>
          </p:cNvPr>
          <p:cNvGrpSpPr/>
          <p:nvPr/>
        </p:nvGrpSpPr>
        <p:grpSpPr>
          <a:xfrm>
            <a:off x="3395767" y="5960433"/>
            <a:ext cx="780482" cy="772247"/>
            <a:chOff x="0" y="0"/>
            <a:chExt cx="4934160" cy="4943520"/>
          </a:xfrm>
        </p:grpSpPr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FF2330BD-3E4A-C6B4-003C-70FDD4639341}"/>
                </a:ext>
              </a:extLst>
            </p:cNvPr>
            <p:cNvSpPr/>
            <p:nvPr/>
          </p:nvSpPr>
          <p:spPr>
            <a:xfrm>
              <a:off x="0" y="0"/>
              <a:ext cx="4934204" cy="4943475"/>
            </a:xfrm>
            <a:custGeom>
              <a:avLst/>
              <a:gdLst/>
              <a:ahLst/>
              <a:cxnLst/>
              <a:rect l="l" t="t" r="r" b="b"/>
              <a:pathLst>
                <a:path w="4934204" h="4943475">
                  <a:moveTo>
                    <a:pt x="0" y="2471801"/>
                  </a:moveTo>
                  <a:cubicBezTo>
                    <a:pt x="0" y="1106678"/>
                    <a:pt x="1104519" y="0"/>
                    <a:pt x="2467102" y="0"/>
                  </a:cubicBezTo>
                  <a:cubicBezTo>
                    <a:pt x="3829685" y="0"/>
                    <a:pt x="4934204" y="1106678"/>
                    <a:pt x="4934204" y="2471801"/>
                  </a:cubicBezTo>
                  <a:cubicBezTo>
                    <a:pt x="4934204" y="3836924"/>
                    <a:pt x="3829558" y="4943475"/>
                    <a:pt x="2467102" y="4943475"/>
                  </a:cubicBezTo>
                  <a:cubicBezTo>
                    <a:pt x="1104646" y="4943475"/>
                    <a:pt x="0" y="3836924"/>
                    <a:pt x="0" y="2471801"/>
                  </a:cubicBezTo>
                  <a:close/>
                </a:path>
              </a:pathLst>
            </a:custGeom>
            <a:solidFill>
              <a:srgbClr val="BFE5EF"/>
            </a:solidFill>
          </p:spPr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id="{C7FE06A2-3FFF-1881-5894-D28E5772A86D}"/>
              </a:ext>
            </a:extLst>
          </p:cNvPr>
          <p:cNvGrpSpPr/>
          <p:nvPr/>
        </p:nvGrpSpPr>
        <p:grpSpPr>
          <a:xfrm>
            <a:off x="4824964" y="5960433"/>
            <a:ext cx="780482" cy="772247"/>
            <a:chOff x="0" y="0"/>
            <a:chExt cx="4934160" cy="4943520"/>
          </a:xfrm>
        </p:grpSpPr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3BD79D5A-A49F-BD1F-3562-DE98942E57B8}"/>
                </a:ext>
              </a:extLst>
            </p:cNvPr>
            <p:cNvSpPr/>
            <p:nvPr/>
          </p:nvSpPr>
          <p:spPr>
            <a:xfrm>
              <a:off x="0" y="0"/>
              <a:ext cx="4934204" cy="4943475"/>
            </a:xfrm>
            <a:custGeom>
              <a:avLst/>
              <a:gdLst/>
              <a:ahLst/>
              <a:cxnLst/>
              <a:rect l="l" t="t" r="r" b="b"/>
              <a:pathLst>
                <a:path w="4934204" h="4943475">
                  <a:moveTo>
                    <a:pt x="0" y="2471801"/>
                  </a:moveTo>
                  <a:cubicBezTo>
                    <a:pt x="0" y="1106678"/>
                    <a:pt x="1104519" y="0"/>
                    <a:pt x="2467102" y="0"/>
                  </a:cubicBezTo>
                  <a:cubicBezTo>
                    <a:pt x="3829685" y="0"/>
                    <a:pt x="4934204" y="1106678"/>
                    <a:pt x="4934204" y="2471801"/>
                  </a:cubicBezTo>
                  <a:cubicBezTo>
                    <a:pt x="4934204" y="3836924"/>
                    <a:pt x="3829558" y="4943475"/>
                    <a:pt x="2467102" y="4943475"/>
                  </a:cubicBezTo>
                  <a:cubicBezTo>
                    <a:pt x="1104646" y="4943475"/>
                    <a:pt x="0" y="3836924"/>
                    <a:pt x="0" y="2471801"/>
                  </a:cubicBezTo>
                  <a:close/>
                </a:path>
              </a:pathLst>
            </a:custGeom>
            <a:solidFill>
              <a:srgbClr val="BFE5EF"/>
            </a:solidFill>
          </p:spPr>
        </p:sp>
      </p:grpSp>
      <p:grpSp>
        <p:nvGrpSpPr>
          <p:cNvPr id="12" name="Group 30">
            <a:extLst>
              <a:ext uri="{FF2B5EF4-FFF2-40B4-BE49-F238E27FC236}">
                <a16:creationId xmlns:a16="http://schemas.microsoft.com/office/drawing/2014/main" id="{149810D6-04F3-2349-17E5-39F8DD6F5F32}"/>
              </a:ext>
            </a:extLst>
          </p:cNvPr>
          <p:cNvGrpSpPr/>
          <p:nvPr/>
        </p:nvGrpSpPr>
        <p:grpSpPr>
          <a:xfrm>
            <a:off x="6254161" y="5960433"/>
            <a:ext cx="780482" cy="772247"/>
            <a:chOff x="0" y="0"/>
            <a:chExt cx="4934160" cy="4943520"/>
          </a:xfrm>
        </p:grpSpPr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CD9B19B-9294-E19E-F087-FF3F366310DA}"/>
                </a:ext>
              </a:extLst>
            </p:cNvPr>
            <p:cNvSpPr/>
            <p:nvPr/>
          </p:nvSpPr>
          <p:spPr>
            <a:xfrm>
              <a:off x="0" y="0"/>
              <a:ext cx="4934204" cy="4943475"/>
            </a:xfrm>
            <a:custGeom>
              <a:avLst/>
              <a:gdLst/>
              <a:ahLst/>
              <a:cxnLst/>
              <a:rect l="l" t="t" r="r" b="b"/>
              <a:pathLst>
                <a:path w="4934204" h="4943475">
                  <a:moveTo>
                    <a:pt x="0" y="2471801"/>
                  </a:moveTo>
                  <a:cubicBezTo>
                    <a:pt x="0" y="1106678"/>
                    <a:pt x="1104519" y="0"/>
                    <a:pt x="2467102" y="0"/>
                  </a:cubicBezTo>
                  <a:cubicBezTo>
                    <a:pt x="3829685" y="0"/>
                    <a:pt x="4934204" y="1106678"/>
                    <a:pt x="4934204" y="2471801"/>
                  </a:cubicBezTo>
                  <a:cubicBezTo>
                    <a:pt x="4934204" y="3836924"/>
                    <a:pt x="3829558" y="4943475"/>
                    <a:pt x="2467102" y="4943475"/>
                  </a:cubicBezTo>
                  <a:cubicBezTo>
                    <a:pt x="1104646" y="4943475"/>
                    <a:pt x="0" y="3836924"/>
                    <a:pt x="0" y="2471801"/>
                  </a:cubicBezTo>
                  <a:close/>
                </a:path>
              </a:pathLst>
            </a:custGeom>
            <a:solidFill>
              <a:srgbClr val="BFE5EF"/>
            </a:solidFill>
          </p:spPr>
        </p:sp>
      </p:grpSp>
    </p:spTree>
    <p:extLst>
      <p:ext uri="{BB962C8B-B14F-4D97-AF65-F5344CB8AC3E}">
        <p14:creationId xmlns:p14="http://schemas.microsoft.com/office/powerpoint/2010/main" val="134359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698677" y="3605239"/>
            <a:ext cx="1824074" cy="1823457"/>
            <a:chOff x="0" y="0"/>
            <a:chExt cx="4262896" cy="42614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62882" cy="4261485"/>
            </a:xfrm>
            <a:custGeom>
              <a:avLst/>
              <a:gdLst/>
              <a:ahLst/>
              <a:cxnLst/>
              <a:rect l="l" t="t" r="r" b="b"/>
              <a:pathLst>
                <a:path w="4262882" h="4261485">
                  <a:moveTo>
                    <a:pt x="1699387" y="28829"/>
                  </a:moveTo>
                  <a:cubicBezTo>
                    <a:pt x="28829" y="1698879"/>
                    <a:pt x="28829" y="1698879"/>
                    <a:pt x="28829" y="1698879"/>
                  </a:cubicBezTo>
                  <a:cubicBezTo>
                    <a:pt x="0" y="1727708"/>
                    <a:pt x="0" y="1785239"/>
                    <a:pt x="28829" y="1814068"/>
                  </a:cubicBezTo>
                  <a:cubicBezTo>
                    <a:pt x="2477135" y="4232656"/>
                    <a:pt x="2477135" y="4232656"/>
                    <a:pt x="2477135" y="4232656"/>
                  </a:cubicBezTo>
                  <a:cubicBezTo>
                    <a:pt x="2505964" y="4261485"/>
                    <a:pt x="2534793" y="4261485"/>
                    <a:pt x="2563495" y="4232656"/>
                  </a:cubicBezTo>
                  <a:cubicBezTo>
                    <a:pt x="4262882" y="2562606"/>
                    <a:pt x="4262882" y="2562606"/>
                    <a:pt x="4262882" y="2562606"/>
                  </a:cubicBezTo>
                  <a:cubicBezTo>
                    <a:pt x="4262882" y="2562606"/>
                    <a:pt x="4262882" y="2533777"/>
                    <a:pt x="4262882" y="2505075"/>
                  </a:cubicBezTo>
                  <a:cubicBezTo>
                    <a:pt x="4262882" y="86360"/>
                    <a:pt x="4262882" y="86360"/>
                    <a:pt x="4262882" y="86360"/>
                  </a:cubicBezTo>
                  <a:cubicBezTo>
                    <a:pt x="4262882" y="28829"/>
                    <a:pt x="4234053" y="0"/>
                    <a:pt x="4205224" y="0"/>
                  </a:cubicBezTo>
                  <a:cubicBezTo>
                    <a:pt x="1757045" y="0"/>
                    <a:pt x="1757045" y="0"/>
                    <a:pt x="1757045" y="0"/>
                  </a:cubicBezTo>
                  <a:cubicBezTo>
                    <a:pt x="1728216" y="0"/>
                    <a:pt x="1728216" y="0"/>
                    <a:pt x="1699387" y="28829"/>
                  </a:cubicBezTo>
                  <a:close/>
                </a:path>
              </a:pathLst>
            </a:custGeom>
            <a:solidFill>
              <a:srgbClr val="BFE5E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768659" y="3598947"/>
            <a:ext cx="1824069" cy="1867150"/>
            <a:chOff x="0" y="0"/>
            <a:chExt cx="4349242" cy="43488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9242" cy="4348859"/>
            </a:xfrm>
            <a:custGeom>
              <a:avLst/>
              <a:gdLst/>
              <a:ahLst/>
              <a:cxnLst/>
              <a:rect l="l" t="t" r="r" b="b"/>
              <a:pathLst>
                <a:path w="4349242" h="4261485">
                  <a:moveTo>
                    <a:pt x="28829" y="28829"/>
                  </a:moveTo>
                  <a:cubicBezTo>
                    <a:pt x="0" y="28829"/>
                    <a:pt x="0" y="57531"/>
                    <a:pt x="0" y="86360"/>
                  </a:cubicBezTo>
                  <a:cubicBezTo>
                    <a:pt x="0" y="2447417"/>
                    <a:pt x="0" y="2447417"/>
                    <a:pt x="0" y="2447417"/>
                  </a:cubicBezTo>
                  <a:cubicBezTo>
                    <a:pt x="0" y="2447417"/>
                    <a:pt x="0" y="2476246"/>
                    <a:pt x="28829" y="2476246"/>
                  </a:cubicBezTo>
                  <a:cubicBezTo>
                    <a:pt x="1785747" y="4232656"/>
                    <a:pt x="1785747" y="4232656"/>
                    <a:pt x="1785747" y="4232656"/>
                  </a:cubicBezTo>
                  <a:cubicBezTo>
                    <a:pt x="1814576" y="4261485"/>
                    <a:pt x="1843405" y="4261485"/>
                    <a:pt x="1872107" y="4232656"/>
                  </a:cubicBezTo>
                  <a:cubicBezTo>
                    <a:pt x="4320413" y="1813941"/>
                    <a:pt x="4320413" y="1813941"/>
                    <a:pt x="4320413" y="1813941"/>
                  </a:cubicBezTo>
                  <a:cubicBezTo>
                    <a:pt x="4349242" y="1785112"/>
                    <a:pt x="4349242" y="1727581"/>
                    <a:pt x="4320413" y="1698752"/>
                  </a:cubicBezTo>
                  <a:cubicBezTo>
                    <a:pt x="2649855" y="28829"/>
                    <a:pt x="2649855" y="28829"/>
                    <a:pt x="2649855" y="28829"/>
                  </a:cubicBezTo>
                  <a:cubicBezTo>
                    <a:pt x="2621026" y="0"/>
                    <a:pt x="2621026" y="0"/>
                    <a:pt x="2592197" y="0"/>
                  </a:cubicBezTo>
                  <a:cubicBezTo>
                    <a:pt x="57658" y="0"/>
                    <a:pt x="57658" y="0"/>
                    <a:pt x="57658" y="0"/>
                  </a:cubicBezTo>
                  <a:cubicBezTo>
                    <a:pt x="57658" y="0"/>
                    <a:pt x="28829" y="0"/>
                    <a:pt x="28829" y="28829"/>
                  </a:cubicBezTo>
                  <a:close/>
                </a:path>
              </a:pathLst>
            </a:custGeom>
            <a:solidFill>
              <a:srgbClr val="BFE5EF"/>
            </a:solidFill>
          </p:spPr>
          <p:txBody>
            <a:bodyPr/>
            <a:lstStyle/>
            <a:p>
              <a:r>
                <a:rPr lang="es-MX" b="1" dirty="0"/>
                <a:t>DSDE</a:t>
              </a:r>
            </a:p>
            <a:p>
              <a:r>
                <a:rPr lang="es-MX" dirty="0"/>
                <a:t>Genera credencial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68659" y="1510079"/>
            <a:ext cx="1860991" cy="1860837"/>
            <a:chOff x="0" y="0"/>
            <a:chExt cx="4349172" cy="43488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49242" cy="4348861"/>
            </a:xfrm>
            <a:custGeom>
              <a:avLst/>
              <a:gdLst/>
              <a:ahLst/>
              <a:cxnLst/>
              <a:rect l="l" t="t" r="r" b="b"/>
              <a:pathLst>
                <a:path w="4349242" h="4348861">
                  <a:moveTo>
                    <a:pt x="144018" y="4348861"/>
                  </a:moveTo>
                  <a:cubicBezTo>
                    <a:pt x="2505837" y="4348861"/>
                    <a:pt x="2505837" y="4348861"/>
                    <a:pt x="2505837" y="4348861"/>
                  </a:cubicBezTo>
                  <a:cubicBezTo>
                    <a:pt x="2534666" y="4348861"/>
                    <a:pt x="2534666" y="4320032"/>
                    <a:pt x="2563495" y="4320032"/>
                  </a:cubicBezTo>
                  <a:cubicBezTo>
                    <a:pt x="4320413" y="2563241"/>
                    <a:pt x="4320413" y="2563241"/>
                    <a:pt x="4320413" y="2563241"/>
                  </a:cubicBezTo>
                  <a:cubicBezTo>
                    <a:pt x="4349242" y="2534412"/>
                    <a:pt x="4349242" y="2476881"/>
                    <a:pt x="4320413" y="2448052"/>
                  </a:cubicBezTo>
                  <a:cubicBezTo>
                    <a:pt x="1872107" y="28829"/>
                    <a:pt x="1872107" y="28829"/>
                    <a:pt x="1872107" y="28829"/>
                  </a:cubicBezTo>
                  <a:cubicBezTo>
                    <a:pt x="1843278" y="0"/>
                    <a:pt x="1814449" y="0"/>
                    <a:pt x="1785747" y="28829"/>
                  </a:cubicBezTo>
                  <a:cubicBezTo>
                    <a:pt x="28829" y="1785620"/>
                    <a:pt x="28829" y="1785620"/>
                    <a:pt x="28829" y="1785620"/>
                  </a:cubicBezTo>
                  <a:cubicBezTo>
                    <a:pt x="0" y="1785620"/>
                    <a:pt x="0" y="1814449"/>
                    <a:pt x="0" y="1814449"/>
                  </a:cubicBezTo>
                  <a:cubicBezTo>
                    <a:pt x="0" y="4233672"/>
                    <a:pt x="0" y="4233672"/>
                    <a:pt x="0" y="4233672"/>
                  </a:cubicBezTo>
                  <a:cubicBezTo>
                    <a:pt x="0" y="4348861"/>
                    <a:pt x="57658" y="4348861"/>
                    <a:pt x="144018" y="4348861"/>
                  </a:cubicBezTo>
                  <a:close/>
                </a:path>
              </a:pathLst>
            </a:custGeom>
            <a:solidFill>
              <a:srgbClr val="BFE5EF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5679629" y="1336597"/>
            <a:ext cx="2070758" cy="452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1"/>
              </a:lnSpc>
            </a:pP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T Drugs Bold"/>
              </a:rPr>
              <a:t>Credencial</a:t>
            </a:r>
            <a:endParaRPr lang="en-US" sz="2000" spc="285" dirty="0">
              <a:latin typeface="TT Drugs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730109" y="1531399"/>
            <a:ext cx="1824074" cy="1860837"/>
            <a:chOff x="0" y="0"/>
            <a:chExt cx="4262896" cy="43488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62882" cy="4348861"/>
            </a:xfrm>
            <a:custGeom>
              <a:avLst/>
              <a:gdLst/>
              <a:ahLst/>
              <a:cxnLst/>
              <a:rect l="l" t="t" r="r" b="b"/>
              <a:pathLst>
                <a:path w="4262882" h="4348861">
                  <a:moveTo>
                    <a:pt x="4262882" y="4320032"/>
                  </a:moveTo>
                  <a:cubicBezTo>
                    <a:pt x="4262882" y="4291203"/>
                    <a:pt x="4262882" y="4291203"/>
                    <a:pt x="4262882" y="4262374"/>
                  </a:cubicBezTo>
                  <a:cubicBezTo>
                    <a:pt x="4262882" y="1727962"/>
                    <a:pt x="4262882" y="1727962"/>
                    <a:pt x="4262882" y="1727962"/>
                  </a:cubicBezTo>
                  <a:cubicBezTo>
                    <a:pt x="4262882" y="1727962"/>
                    <a:pt x="4262882" y="1699133"/>
                    <a:pt x="4262882" y="1699133"/>
                  </a:cubicBezTo>
                  <a:cubicBezTo>
                    <a:pt x="2563495" y="28829"/>
                    <a:pt x="2563495" y="28829"/>
                    <a:pt x="2563495" y="28829"/>
                  </a:cubicBezTo>
                  <a:cubicBezTo>
                    <a:pt x="2534666" y="0"/>
                    <a:pt x="2505837" y="0"/>
                    <a:pt x="2477135" y="28829"/>
                  </a:cubicBezTo>
                  <a:cubicBezTo>
                    <a:pt x="28829" y="2448052"/>
                    <a:pt x="28829" y="2448052"/>
                    <a:pt x="28829" y="2448052"/>
                  </a:cubicBezTo>
                  <a:cubicBezTo>
                    <a:pt x="0" y="2476881"/>
                    <a:pt x="0" y="2534412"/>
                    <a:pt x="28829" y="2563241"/>
                  </a:cubicBezTo>
                  <a:cubicBezTo>
                    <a:pt x="1785747" y="4320032"/>
                    <a:pt x="1785747" y="4320032"/>
                    <a:pt x="1785747" y="4320032"/>
                  </a:cubicBezTo>
                  <a:cubicBezTo>
                    <a:pt x="1814576" y="4320032"/>
                    <a:pt x="1814576" y="4348861"/>
                    <a:pt x="1843405" y="4348861"/>
                  </a:cubicBezTo>
                  <a:cubicBezTo>
                    <a:pt x="4205224" y="4348861"/>
                    <a:pt x="4205224" y="4348861"/>
                    <a:pt x="4205224" y="4348861"/>
                  </a:cubicBezTo>
                  <a:cubicBezTo>
                    <a:pt x="4205224" y="4348861"/>
                    <a:pt x="4234053" y="4320032"/>
                    <a:pt x="4262882" y="4320032"/>
                  </a:cubicBezTo>
                  <a:close/>
                </a:path>
              </a:pathLst>
            </a:custGeom>
            <a:solidFill>
              <a:srgbClr val="BFE5E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380466" y="1262869"/>
            <a:ext cx="452262" cy="45226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E5EF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TT Drugs"/>
                </a:rPr>
                <a:t>01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224897" y="2273050"/>
            <a:ext cx="763399" cy="208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31"/>
              </a:lnSpc>
              <a:spcBef>
                <a:spcPct val="0"/>
              </a:spcBef>
            </a:pPr>
            <a:r>
              <a:rPr lang="en-US" sz="1600" b="1" spc="116" dirty="0">
                <a:latin typeface="TT Drugs Bold"/>
              </a:rPr>
              <a:t>PAGO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524256" y="1282069"/>
            <a:ext cx="452262" cy="45226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E5EF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FFFFFF"/>
                  </a:solidFill>
                  <a:latin typeface="TT Drugs"/>
                </a:rPr>
                <a:t>02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229333" y="2530510"/>
            <a:ext cx="1485675" cy="390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20"/>
              </a:lnSpc>
              <a:spcBef>
                <a:spcPct val="0"/>
              </a:spcBef>
            </a:pPr>
            <a:r>
              <a:rPr lang="en-US" sz="1600" b="1" spc="108" dirty="0">
                <a:latin typeface="TT Drugs Bold"/>
              </a:rPr>
              <a:t>DIGITALIZA FIRMA/FOTO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239733" y="3434635"/>
            <a:ext cx="452262" cy="45226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E5EF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TT Drugs"/>
                </a:rPr>
                <a:t>03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816339" y="2324235"/>
            <a:ext cx="1415833" cy="803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62"/>
              </a:lnSpc>
              <a:spcBef>
                <a:spcPct val="0"/>
              </a:spcBef>
            </a:pPr>
            <a:r>
              <a:rPr lang="en-US" sz="1000" b="1" spc="111" dirty="0">
                <a:latin typeface="TT Drugs Bold"/>
              </a:rPr>
              <a:t>ENTREGA FOTO/FIRMA/</a:t>
            </a:r>
          </a:p>
          <a:p>
            <a:pPr algn="just">
              <a:lnSpc>
                <a:spcPts val="1562"/>
              </a:lnSpc>
              <a:spcBef>
                <a:spcPct val="0"/>
              </a:spcBef>
            </a:pPr>
            <a:r>
              <a:rPr lang="en-US" sz="1000" b="1" spc="111" dirty="0">
                <a:latin typeface="TT Drugs Bold"/>
              </a:rPr>
              <a:t>ARANCELES DE PAGO </a:t>
            </a:r>
          </a:p>
          <a:p>
            <a:pPr algn="just">
              <a:lnSpc>
                <a:spcPts val="1562"/>
              </a:lnSpc>
              <a:spcBef>
                <a:spcPct val="0"/>
              </a:spcBef>
            </a:pPr>
            <a:r>
              <a:rPr lang="en-US" sz="1000" b="1" spc="111" dirty="0">
                <a:latin typeface="TT Drugs Bold"/>
              </a:rPr>
              <a:t>ENTIDAD ACADEMICA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760381" y="3380582"/>
            <a:ext cx="452262" cy="45226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E5EF"/>
            </a:solidFill>
            <a:ln cap="sq">
              <a:noFill/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FFFFFF"/>
                  </a:solidFill>
                  <a:latin typeface="TT Drugs"/>
                </a:rPr>
                <a:t>04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291681" y="3897215"/>
            <a:ext cx="1231064" cy="823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62"/>
              </a:lnSpc>
              <a:spcBef>
                <a:spcPct val="0"/>
              </a:spcBef>
            </a:pPr>
            <a:r>
              <a:rPr lang="en-US" sz="1200" b="1" spc="111" dirty="0">
                <a:latin typeface="TT Drugs Bold"/>
              </a:rPr>
              <a:t>ENTIDAD ACADEMICA </a:t>
            </a:r>
            <a:r>
              <a:rPr lang="en-US" sz="1600" spc="111" dirty="0" err="1">
                <a:latin typeface="TT Drugs Bold"/>
              </a:rPr>
              <a:t>solicita</a:t>
            </a:r>
            <a:r>
              <a:rPr lang="en-US" sz="1600" spc="111" dirty="0">
                <a:latin typeface="TT Drugs Bold"/>
              </a:rPr>
              <a:t> la</a:t>
            </a:r>
          </a:p>
          <a:p>
            <a:pPr algn="just">
              <a:lnSpc>
                <a:spcPts val="1562"/>
              </a:lnSpc>
              <a:spcBef>
                <a:spcPct val="0"/>
              </a:spcBef>
            </a:pPr>
            <a:r>
              <a:rPr lang="en-US" sz="1600" spc="111" dirty="0" err="1">
                <a:latin typeface="TT Drugs Bold"/>
              </a:rPr>
              <a:t>credencial</a:t>
            </a:r>
            <a:endParaRPr lang="en-US" sz="1600" spc="111" dirty="0">
              <a:latin typeface="TT Drugs Bold"/>
            </a:endParaRPr>
          </a:p>
        </p:txBody>
      </p:sp>
      <p:sp>
        <p:nvSpPr>
          <p:cNvPr id="28" name="Freeform 28"/>
          <p:cNvSpPr/>
          <p:nvPr/>
        </p:nvSpPr>
        <p:spPr>
          <a:xfrm rot="10800000">
            <a:off x="159429" y="150308"/>
            <a:ext cx="4728325" cy="1043134"/>
          </a:xfrm>
          <a:custGeom>
            <a:avLst/>
            <a:gdLst/>
            <a:ahLst/>
            <a:cxnLst/>
            <a:rect l="l" t="t" r="r" b="b"/>
            <a:pathLst>
              <a:path w="7262322" h="2086267">
                <a:moveTo>
                  <a:pt x="0" y="0"/>
                </a:moveTo>
                <a:lnTo>
                  <a:pt x="7262322" y="0"/>
                </a:lnTo>
                <a:lnTo>
                  <a:pt x="7262322" y="2086267"/>
                </a:lnTo>
                <a:lnTo>
                  <a:pt x="0" y="208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0800000" flipH="1" flipV="1">
            <a:off x="1364283" y="5641692"/>
            <a:ext cx="3631161" cy="1043134"/>
          </a:xfrm>
          <a:custGeom>
            <a:avLst/>
            <a:gdLst/>
            <a:ahLst/>
            <a:cxnLst/>
            <a:rect l="l" t="t" r="r" b="b"/>
            <a:pathLst>
              <a:path w="7262322" h="2086267">
                <a:moveTo>
                  <a:pt x="7262322" y="2086266"/>
                </a:moveTo>
                <a:lnTo>
                  <a:pt x="0" y="2086266"/>
                </a:lnTo>
                <a:lnTo>
                  <a:pt x="0" y="0"/>
                </a:lnTo>
                <a:lnTo>
                  <a:pt x="7262322" y="0"/>
                </a:lnTo>
                <a:lnTo>
                  <a:pt x="7262322" y="20862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84FF6FC-2FA5-6C0F-1B5E-62125CDA8A3B}"/>
              </a:ext>
            </a:extLst>
          </p:cNvPr>
          <p:cNvSpPr txBox="1"/>
          <p:nvPr/>
        </p:nvSpPr>
        <p:spPr>
          <a:xfrm>
            <a:off x="138509" y="1262869"/>
            <a:ext cx="4579957" cy="472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1. Pago por concepto de credencial (consultar tabulador de cuotas). Pago por concepto de resello (consultar tabulador de cuotas).</a:t>
            </a:r>
          </a:p>
          <a:p>
            <a:pPr algn="l"/>
            <a:r>
              <a:rPr lang="es-MX" sz="1200" dirty="0">
                <a:solidFill>
                  <a:srgbClr val="212529"/>
                </a:solidFill>
                <a:latin typeface="Roboto" panose="02000000000000000000" pitchFamily="2" charset="0"/>
              </a:rPr>
              <a:t>2</a:t>
            </a:r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 Digitaliza la </a:t>
            </a:r>
            <a:r>
              <a:rPr lang="es-MX" sz="1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firma</a:t>
            </a:r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en formato jpg (nombre del archivo la matrícula asignada, al final colocar la letra “f”, ejemplo S18012345f.jpg). Digitaliza la </a:t>
            </a:r>
            <a:r>
              <a:rPr lang="es-MX" sz="1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fotografía</a:t>
            </a:r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en formato jpg (nombre del archivo la matrícula asignada, ejemplo S18012345.jpg). Recuerda que la fotografía será tu imagen en la Universidad, haz una fotografía de calidad, que cumpla las siguientes características: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 color, fondo blanco y ropa negra;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De la cara, de frente y sin lentes; Cabeza, frente y orejas descubiertas;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Sin sombra y sin fecha; Con la mirada hacia la camara (no selfies);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Sin retocar y tomada recientemente.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El archivo debe de tener un peso máximo de 1 MB. Tamaño 480 x 640 px.</a:t>
            </a:r>
          </a:p>
          <a:p>
            <a:pPr algn="l"/>
            <a:r>
              <a:rPr lang="es-MX" sz="1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No serán válidas fotografías de cuerpo entero, de perfil, borrosas, con paisaje o muebles como fondo</a:t>
            </a:r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 Se recomienda usar una cámara digital; pocos celulares dan una buena resolución.</a:t>
            </a:r>
          </a:p>
          <a:p>
            <a:pPr algn="l"/>
            <a:r>
              <a:rPr lang="es-MX" sz="1200" dirty="0">
                <a:solidFill>
                  <a:srgbClr val="212529"/>
                </a:solidFill>
                <a:latin typeface="Roboto" panose="02000000000000000000" pitchFamily="2" charset="0"/>
              </a:rPr>
              <a:t>3</a:t>
            </a:r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 </a:t>
            </a:r>
            <a:r>
              <a:rPr lang="es-MX" sz="1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Entrega</a:t>
            </a:r>
            <a:r>
              <a:rPr lang="es-MX" sz="1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los aranceles de pago (escaneados) y archivos digitales (fotografía/firma) en tu facultad/entidad académica, para que gestionen tu credencial física. </a:t>
            </a:r>
            <a:endParaRPr lang="es-MX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A61BB3D-CA7A-BD7B-AF22-B434FDDBA319}"/>
              </a:ext>
            </a:extLst>
          </p:cNvPr>
          <p:cNvSpPr txBox="1"/>
          <p:nvPr/>
        </p:nvSpPr>
        <p:spPr>
          <a:xfrm>
            <a:off x="167237" y="19976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212529"/>
                </a:solidFill>
                <a:latin typeface="Roboto" panose="02000000000000000000" pitchFamily="2" charset="0"/>
              </a:rPr>
              <a:t>Por </a:t>
            </a:r>
            <a:r>
              <a:rPr lang="es-MX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trámite de revalidación/equivalencia. </a:t>
            </a:r>
          </a:p>
        </p:txBody>
      </p:sp>
    </p:spTree>
    <p:extLst>
      <p:ext uri="{BB962C8B-B14F-4D97-AF65-F5344CB8AC3E}">
        <p14:creationId xmlns:p14="http://schemas.microsoft.com/office/powerpoint/2010/main" val="64772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8014139" y="55409"/>
            <a:ext cx="952903" cy="6812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4FDA345-D742-9076-BCB3-A4450634767A}"/>
              </a:ext>
            </a:extLst>
          </p:cNvPr>
          <p:cNvSpPr txBox="1"/>
          <p:nvPr/>
        </p:nvSpPr>
        <p:spPr>
          <a:xfrm>
            <a:off x="171139" y="607351"/>
            <a:ext cx="879590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 err="1">
                <a:solidFill>
                  <a:srgbClr val="212529"/>
                </a:solidFill>
                <a:latin typeface="Gill Sans MT"/>
                <a:cs typeface="Calibri" panose="020F0502020204030204"/>
              </a:rPr>
              <a:t>Reexpedición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cs typeface="Calibri" panose="020F0502020204030204"/>
              </a:rPr>
              <a:t> de </a:t>
            </a:r>
            <a:r>
              <a:rPr lang="en-US" sz="1600" b="1" dirty="0" err="1">
                <a:solidFill>
                  <a:srgbClr val="212529"/>
                </a:solidFill>
                <a:latin typeface="Gill Sans MT"/>
                <a:cs typeface="Calibri" panose="020F0502020204030204"/>
              </a:rPr>
              <a:t>credencial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cs typeface="Calibri" panose="020F0502020204030204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Gill Sans MT"/>
                <a:cs typeface="Calibri" panose="020F0502020204030204"/>
              </a:rPr>
              <a:t>física</a:t>
            </a:r>
            <a:endParaRPr lang="en-US" sz="1600" b="1" dirty="0">
              <a:solidFill>
                <a:srgbClr val="212529"/>
              </a:solidFill>
              <a:latin typeface="Gill Sans MT"/>
              <a:cs typeface="Calibri" panose="020F0502020204030204"/>
            </a:endParaRPr>
          </a:p>
          <a:p>
            <a:pPr algn="just"/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Por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robo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o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extravío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. El/La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estudiante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podrá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solicitar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su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reexpedición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en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su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Entidad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Académica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,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previamente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pago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de $50.00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por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concepto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reexpedición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credencial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. La EA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gestiona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la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generación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credencial</a:t>
            </a:r>
            <a:endParaRPr lang="en-US" sz="1600" dirty="0">
              <a:solidFill>
                <a:srgbClr val="212529"/>
              </a:solidFill>
              <a:latin typeface="Gill Sans MT"/>
              <a:ea typeface="+mn-lt"/>
              <a:cs typeface="+mn-lt"/>
            </a:endParaRPr>
          </a:p>
          <a:p>
            <a:pPr algn="ctr"/>
            <a:endParaRPr lang="en-US" sz="1600" dirty="0">
              <a:solidFill>
                <a:srgbClr val="212529"/>
              </a:solidFill>
              <a:latin typeface="Gill Sans MT"/>
              <a:cs typeface="Calibri"/>
            </a:endParaRPr>
          </a:p>
          <a:p>
            <a:pPr algn="just"/>
            <a:r>
              <a:rPr lang="en-US" sz="1600" b="1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Cambio de </a:t>
            </a:r>
            <a:r>
              <a:rPr lang="en-US" sz="1600" b="1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identidad</a:t>
            </a:r>
            <a:endParaRPr lang="en-US" sz="1600" b="1" dirty="0">
              <a:solidFill>
                <a:srgbClr val="212529"/>
              </a:solidFill>
              <a:latin typeface="Gill Sans MT"/>
              <a:ea typeface="+mn-lt"/>
              <a:cs typeface="+mn-lt"/>
            </a:endParaRPr>
          </a:p>
          <a:p>
            <a:pPr algn="just"/>
            <a:r>
              <a:rPr lang="en-US" sz="1600" dirty="0" err="1">
                <a:solidFill>
                  <a:srgbClr val="212529"/>
                </a:solidFill>
                <a:ea typeface="+mn-lt"/>
                <a:cs typeface="+mn-lt"/>
              </a:rPr>
              <a:t>Indicaciones</a:t>
            </a:r>
            <a:r>
              <a:rPr lang="en-US" sz="1600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ea typeface="+mn-lt"/>
                <a:cs typeface="+mn-lt"/>
              </a:rPr>
              <a:t>establecidas</a:t>
            </a:r>
            <a:r>
              <a:rPr lang="en-US" sz="1600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ea typeface="+mn-lt"/>
                <a:cs typeface="+mn-lt"/>
              </a:rPr>
              <a:t>en</a:t>
            </a:r>
            <a:r>
              <a:rPr lang="en-US" sz="1600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ea typeface="+mn-lt"/>
                <a:cs typeface="+mn-lt"/>
              </a:rPr>
              <a:t>los</a:t>
            </a:r>
            <a:r>
              <a:rPr lang="en-US" sz="1600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ea typeface="+mn-lt"/>
                <a:cs typeface="+mn-lt"/>
              </a:rPr>
              <a:t>lineamientos</a:t>
            </a:r>
            <a:r>
              <a:rPr lang="en-US" sz="1600" dirty="0">
                <a:solidFill>
                  <a:srgbClr val="212529"/>
                </a:solidFill>
                <a:ea typeface="+mn-lt"/>
                <a:cs typeface="+mn-lt"/>
              </a:rPr>
              <a:t> 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https://www.uv.mx/uge/files/2023/09/Actualizacion-de-datos-por-reconocimiento-de-identidad-sexo-generica-30-jun-2023.pdf</a:t>
            </a:r>
            <a:r>
              <a:rPr lang="en-US" sz="1600" dirty="0">
                <a:solidFill>
                  <a:srgbClr val="212529"/>
                </a:solidFill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A7C923F6-C4B6-4AA2-1A3B-F006064ACBE3}"/>
              </a:ext>
            </a:extLst>
          </p:cNvPr>
          <p:cNvSpPr txBox="1">
            <a:spLocks/>
          </p:cNvSpPr>
          <p:nvPr/>
        </p:nvSpPr>
        <p:spPr>
          <a:xfrm>
            <a:off x="232912" y="109786"/>
            <a:ext cx="4088823" cy="384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Gill Sans MT"/>
                <a:cs typeface="Arial"/>
              </a:rPr>
              <a:t>Re-expedición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4307B04-017D-0B33-17AF-CE4FE825F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67" y="3028672"/>
            <a:ext cx="3393157" cy="33031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B40974-4055-24CD-4E45-C3034C9E9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024" y="2604040"/>
            <a:ext cx="4914976" cy="42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6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6304" y="370062"/>
            <a:ext cx="4088823" cy="384568"/>
          </a:xfrm>
        </p:spPr>
        <p:txBody>
          <a:bodyPr>
            <a:noAutofit/>
          </a:bodyPr>
          <a:lstStyle/>
          <a:p>
            <a:br>
              <a:rPr lang="es-MX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b="1" dirty="0">
                <a:solidFill>
                  <a:srgbClr val="00B050"/>
                </a:solidFill>
                <a:latin typeface="Gill Sans MT"/>
                <a:cs typeface="Arial"/>
              </a:rPr>
              <a:t>Re expedición Credenciales Físicas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FDA345-D742-9076-BCB3-A4450634767A}"/>
              </a:ext>
            </a:extLst>
          </p:cNvPr>
          <p:cNvSpPr txBox="1"/>
          <p:nvPr/>
        </p:nvSpPr>
        <p:spPr>
          <a:xfrm>
            <a:off x="118189" y="906842"/>
            <a:ext cx="879590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Las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autoridades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las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entidades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académicas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las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regiones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Xalapa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Orizaba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-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Córdoba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Poza Rica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-</a:t>
            </a:r>
            <a:r>
              <a:rPr lang="en-US" sz="1600" b="1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Tuxpan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así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como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las y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los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coordinadores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posgrado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podrán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gestionar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la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reexpedición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credencial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física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través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del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correo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electrónico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 </a:t>
            </a:r>
            <a:r>
              <a:rPr lang="en-US" sz="1600" b="1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credencialuv@uv.mx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 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acuerdo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las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siguientes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indicaciones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: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36FE35-C563-17DF-1B71-6D489BBE7252}"/>
              </a:ext>
            </a:extLst>
          </p:cNvPr>
          <p:cNvSpPr txBox="1"/>
          <p:nvPr/>
        </p:nvSpPr>
        <p:spPr>
          <a:xfrm>
            <a:off x="3119304" y="3562675"/>
            <a:ext cx="36738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600" dirty="0">
                <a:latin typeface="Gill Sans MT"/>
                <a:cs typeface="Calibri"/>
              </a:rPr>
              <a:t>Región </a:t>
            </a:r>
            <a:r>
              <a:rPr lang="es-ES" sz="1600" b="1" dirty="0">
                <a:latin typeface="Gill Sans MT"/>
                <a:cs typeface="Calibri"/>
              </a:rPr>
              <a:t>Veracruz </a:t>
            </a:r>
            <a:r>
              <a:rPr lang="es-ES" sz="1600" dirty="0">
                <a:latin typeface="Gill Sans MT"/>
                <a:cs typeface="Calibri"/>
              </a:rPr>
              <a:t>y </a:t>
            </a:r>
            <a:r>
              <a:rPr lang="es-ES" sz="1600" b="1" dirty="0">
                <a:latin typeface="Gill Sans MT"/>
                <a:cs typeface="Calibri"/>
              </a:rPr>
              <a:t>Coatzacoalcos</a:t>
            </a:r>
            <a:endParaRPr lang="es-ES" sz="1600" dirty="0">
              <a:latin typeface="Gill Sans MT"/>
              <a:cs typeface="Calibri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3961F5E-51E1-BB67-009D-3BDA68452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33895"/>
              </p:ext>
            </p:extLst>
          </p:nvPr>
        </p:nvGraphicFramePr>
        <p:xfrm>
          <a:off x="265176" y="1937886"/>
          <a:ext cx="8677031" cy="160015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8677031">
                  <a:extLst>
                    <a:ext uri="{9D8B030D-6E8A-4147-A177-3AD203B41FA5}">
                      <a16:colId xmlns:a16="http://schemas.microsoft.com/office/drawing/2014/main" val="1063795560"/>
                    </a:ext>
                  </a:extLst>
                </a:gridCol>
              </a:tblGrid>
              <a:tr h="510515">
                <a:tc>
                  <a:txBody>
                    <a:bodyPr/>
                    <a:lstStyle/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Incluir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en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el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correo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electrónico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los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datos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escolares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(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matrícula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,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nombre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completo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,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programa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educativo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,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región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,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modalidad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) del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estudiante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,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aranceles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 de 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pago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, y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en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su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caso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, la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fotografía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/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firma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.</a:t>
                      </a:r>
                      <a:endParaRPr lang="es-ES" sz="1600" u="none" strike="noStrike" noProof="0" dirty="0">
                        <a:solidFill>
                          <a:srgbClr val="212529"/>
                        </a:solidFill>
                        <a:latin typeface="Gill Sans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906196"/>
                  </a:ext>
                </a:extLst>
              </a:tr>
              <a:tr h="510515">
                <a:tc>
                  <a:txBody>
                    <a:bodyPr/>
                    <a:lstStyle/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Previo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 al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envío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de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correo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validar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cuenta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con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inscripción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vigente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.</a:t>
                      </a:r>
                      <a:endParaRPr lang="es-ES" dirty="0">
                        <a:latin typeface="Gill Sans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78478"/>
                  </a:ext>
                </a:extLst>
              </a:tr>
              <a:tr h="510515">
                <a:tc>
                  <a:txBody>
                    <a:bodyPr/>
                    <a:lstStyle/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Previo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 al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envío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del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correo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validar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la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vigencia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,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monto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y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datos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en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 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aranceles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 de </a:t>
                      </a:r>
                      <a:r>
                        <a:rPr lang="en-US" sz="1600" u="none" strike="noStrike" noProof="0" dirty="0" err="1">
                          <a:solidFill>
                            <a:srgbClr val="212529"/>
                          </a:solidFill>
                          <a:latin typeface="Gill Sans MT"/>
                        </a:rPr>
                        <a:t>pago</a:t>
                      </a:r>
                      <a:r>
                        <a:rPr lang="en-US" sz="1600" u="none" strike="noStrike" noProof="0" dirty="0">
                          <a:solidFill>
                            <a:srgbClr val="212529"/>
                          </a:solidFill>
                          <a:latin typeface="Gill Sans MT"/>
                        </a:rPr>
                        <a:t>.</a:t>
                      </a:r>
                      <a:endParaRPr lang="es-ES" dirty="0">
                        <a:latin typeface="Gill Sans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74100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D1E6D6D-9C78-659D-5B54-3D1D851CF515}"/>
              </a:ext>
            </a:extLst>
          </p:cNvPr>
          <p:cNvSpPr txBox="1"/>
          <p:nvPr/>
        </p:nvSpPr>
        <p:spPr>
          <a:xfrm>
            <a:off x="815170" y="4025725"/>
            <a:ext cx="424189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Región Veracruz</a:t>
            </a:r>
          </a:p>
          <a:p>
            <a:endParaRPr lang="es-MX" sz="11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es-MX" sz="1100" dirty="0">
                <a:solidFill>
                  <a:srgbClr val="212529"/>
                </a:solidFill>
                <a:latin typeface="Roboto" panose="02000000000000000000" pitchFamily="2" charset="0"/>
              </a:rPr>
              <a:t>Estudiante </a:t>
            </a: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realizará el trámite de solicitud de reposición en la Facultad, Centro o Instituto en donde </a:t>
            </a:r>
            <a:r>
              <a:rPr lang="es-MX" sz="1100" dirty="0">
                <a:solidFill>
                  <a:srgbClr val="212529"/>
                </a:solidFill>
                <a:latin typeface="Roboto" panose="02000000000000000000" pitchFamily="2" charset="0"/>
              </a:rPr>
              <a:t>cursa.</a:t>
            </a:r>
            <a:endParaRPr lang="es-MX" sz="11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El Secretario/a de Facultad o el personal designado una vez que tenga el arancel de pago, deberá </a:t>
            </a:r>
            <a:r>
              <a:rPr lang="es-MX" sz="1100" dirty="0">
                <a:solidFill>
                  <a:srgbClr val="212529"/>
                </a:solidFill>
                <a:latin typeface="Roboto" panose="02000000000000000000" pitchFamily="2" charset="0"/>
              </a:rPr>
              <a:t>registrar en</a:t>
            </a: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SWADSUP y SHAQPNO la información que se les solicita para la reposición.</a:t>
            </a:r>
          </a:p>
          <a:p>
            <a:pPr>
              <a:buFont typeface="+mj-lt"/>
              <a:buAutoNum type="arabicPeriod"/>
            </a:pP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Secretario/a o el personal designado en la Facultad, deberá llenar el formulario </a:t>
            </a:r>
            <a:r>
              <a:rPr lang="es-MX" sz="11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  <a:hlinkClick r:id="rId2"/>
              </a:rPr>
              <a:t>https://forms.office.com/r/urqMCak4eW</a:t>
            </a: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es-MX" sz="11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Precisiones importantes:</a:t>
            </a:r>
            <a:endParaRPr lang="es-MX" sz="11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a. </a:t>
            </a:r>
            <a:r>
              <a:rPr lang="es-MX" sz="1100" dirty="0">
                <a:solidFill>
                  <a:srgbClr val="212529"/>
                </a:solidFill>
                <a:latin typeface="Roboto" panose="02000000000000000000" pitchFamily="2" charset="0"/>
              </a:rPr>
              <a:t>E</a:t>
            </a: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 caso de requerir el acceso para otro personal que vaya a realizar la gestión de las credenciales, favor de solicitarlo vía correo electrónico a la dirección </a:t>
            </a:r>
            <a:r>
              <a:rPr lang="es-MX" sz="11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  <a:hlinkClick r:id="rId3"/>
              </a:rPr>
              <a:t>reposcredver@uv.mx</a:t>
            </a: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con el ASUNTO «Alta Credenciales» y con copia a </a:t>
            </a:r>
            <a:r>
              <a:rPr lang="es-MX" sz="11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  <a:hlinkClick r:id="rId4"/>
              </a:rPr>
              <a:t>aarriola@uv.mx</a:t>
            </a: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B70656-4C27-CE26-A48D-83F021BFC203}"/>
              </a:ext>
            </a:extLst>
          </p:cNvPr>
          <p:cNvSpPr txBox="1"/>
          <p:nvPr/>
        </p:nvSpPr>
        <p:spPr>
          <a:xfrm>
            <a:off x="4902199" y="4025725"/>
            <a:ext cx="401189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1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Región Coatzacoalcos</a:t>
            </a:r>
            <a:endParaRPr lang="es-MX" sz="11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ctr">
              <a:buFont typeface="+mj-lt"/>
              <a:buAutoNum type="arabicPeriod"/>
            </a:pPr>
            <a:endParaRPr lang="es-MX" sz="11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r">
              <a:buFont typeface="+mj-lt"/>
              <a:buAutoNum type="arabicPeriod"/>
            </a:pP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El estudiante realizará el trámite de solicitud de reposición en la Facultad, Centro o Instituto en donde cursa.</a:t>
            </a:r>
          </a:p>
          <a:p>
            <a:pPr algn="r">
              <a:buFont typeface="+mj-lt"/>
              <a:buAutoNum type="arabicPeriod"/>
            </a:pP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El Secretario de Facultad o el personal designado para este trámite, una vez tenga el arancel de pago y solicitud del estudiante, deberá ingresar a SIIU SWADSUP y SHAQPNO y registrar la información que se le solicita para la reposición.</a:t>
            </a:r>
          </a:p>
          <a:p>
            <a:pPr algn="r">
              <a:buFont typeface="+mj-lt"/>
              <a:buAutoNum type="arabicPeriod"/>
            </a:pP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Una vez realizada el alta de los datos en las formas del SIIU arriba mencionadas, el Secretario o el personal designado deberá enviar la solicitud con los datos necesarios para el trámite y enviarlo al correo </a:t>
            </a:r>
            <a:r>
              <a:rPr lang="es-MX" sz="11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  <a:hlinkClick r:id="rId5"/>
              </a:rPr>
              <a:t>credencialcoatza@uv.mx</a:t>
            </a:r>
            <a:r>
              <a:rPr lang="es-MX" sz="1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017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9776094-23EC-6434-54BD-856BE6EDE7BD}"/>
              </a:ext>
            </a:extLst>
          </p:cNvPr>
          <p:cNvSpPr txBox="1"/>
          <p:nvPr/>
        </p:nvSpPr>
        <p:spPr>
          <a:xfrm>
            <a:off x="264470" y="1150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212529"/>
                </a:solidFill>
                <a:latin typeface="Roboto" panose="02000000000000000000" pitchFamily="2" charset="0"/>
              </a:rPr>
              <a:t>Credencial Electrónica</a:t>
            </a:r>
            <a:endParaRPr lang="es-MX" b="1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98D8FE-0D7F-5671-CE86-E2DAB2A87367}"/>
              </a:ext>
            </a:extLst>
          </p:cNvPr>
          <p:cNvSpPr txBox="1"/>
          <p:nvPr/>
        </p:nvSpPr>
        <p:spPr>
          <a:xfrm>
            <a:off x="264470" y="614284"/>
            <a:ext cx="86150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0" i="0" dirty="0">
                <a:solidFill>
                  <a:srgbClr val="3366FF"/>
                </a:solidFill>
                <a:effectLst/>
                <a:latin typeface="Roboto" panose="02000000000000000000" pitchFamily="2" charset="0"/>
              </a:rPr>
              <a:t>¿Cómo la obtengo?</a:t>
            </a:r>
            <a:endParaRPr lang="es-MX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Desde </a:t>
            </a:r>
            <a:r>
              <a:rPr lang="es-MX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  <a:hlinkClick r:id="rId2"/>
              </a:rPr>
              <a:t>MiUV</a:t>
            </a:r>
            <a:r>
              <a:rPr lang="es-MX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ya sea ingresando al portal institucional o utilizando la aplicación ya sea para dispositivos Android o iOS.</a:t>
            </a:r>
          </a:p>
          <a:p>
            <a:pPr algn="l"/>
            <a:endParaRPr lang="es-MX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r"/>
            <a:r>
              <a:rPr lang="es-MX" b="0" i="0" dirty="0">
                <a:solidFill>
                  <a:srgbClr val="3366FF"/>
                </a:solidFill>
                <a:effectLst/>
                <a:latin typeface="Roboto" panose="02000000000000000000" pitchFamily="2" charset="0"/>
              </a:rPr>
              <a:t>¿Cuáles son los requisitos?</a:t>
            </a:r>
            <a:endParaRPr lang="es-MX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r"/>
            <a:r>
              <a:rPr lang="es-MX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Ser estudiante inscrito en alguno de los programas educativos de nivel Técnico, TSU, Licenciatura o Posgrado de la Universidad Veracruzana.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05FB9A-3BCF-D82C-941C-1B431D2AA0FD}"/>
              </a:ext>
            </a:extLst>
          </p:cNvPr>
          <p:cNvSpPr txBox="1"/>
          <p:nvPr/>
        </p:nvSpPr>
        <p:spPr>
          <a:xfrm>
            <a:off x="153358" y="5822629"/>
            <a:ext cx="8594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/>
              <a:t>https://www.uv.mx/estudiantes/tramites-escolares/emision-o-reposicion-de-credencial-uv/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A7B92C9-BE23-31A9-A5BA-2D6A0C16D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0" y="2513907"/>
            <a:ext cx="6684089" cy="2163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6E613D-F8D1-5C30-5FFB-5764EBB8F34D}"/>
              </a:ext>
            </a:extLst>
          </p:cNvPr>
          <p:cNvSpPr txBox="1"/>
          <p:nvPr/>
        </p:nvSpPr>
        <p:spPr>
          <a:xfrm>
            <a:off x="5422789" y="4212392"/>
            <a:ext cx="345674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La </a:t>
            </a:r>
            <a:r>
              <a:rPr lang="en-US" dirty="0" err="1">
                <a:solidFill>
                  <a:srgbClr val="084298"/>
                </a:solidFill>
                <a:latin typeface="Roboto"/>
                <a:ea typeface="Roboto"/>
                <a:cs typeface="Roboto"/>
              </a:rPr>
              <a:t>credencial</a:t>
            </a:r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84298"/>
                </a:solidFill>
                <a:latin typeface="Roboto"/>
                <a:ea typeface="Roboto"/>
                <a:cs typeface="Roboto"/>
              </a:rPr>
              <a:t>electrónica</a:t>
            </a:r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84298"/>
                </a:solidFill>
                <a:latin typeface="Roboto"/>
                <a:ea typeface="Roboto"/>
                <a:cs typeface="Roboto"/>
              </a:rPr>
              <a:t>utiliza</a:t>
            </a:r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84298"/>
                </a:solidFill>
                <a:latin typeface="Roboto"/>
                <a:ea typeface="Roboto"/>
                <a:cs typeface="Roboto"/>
              </a:rPr>
              <a:t>mecanismos</a:t>
            </a:r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dirty="0" err="1">
                <a:solidFill>
                  <a:srgbClr val="084298"/>
                </a:solidFill>
                <a:latin typeface="Roboto"/>
                <a:ea typeface="Roboto"/>
                <a:cs typeface="Roboto"/>
              </a:rPr>
              <a:t>seguridad</a:t>
            </a:r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84298"/>
                </a:solidFill>
                <a:latin typeface="Roboto"/>
                <a:ea typeface="Roboto"/>
                <a:cs typeface="Roboto"/>
              </a:rPr>
              <a:t>institucionales</a:t>
            </a:r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, </a:t>
            </a:r>
            <a:r>
              <a:rPr lang="en-US" dirty="0" err="1">
                <a:solidFill>
                  <a:srgbClr val="084298"/>
                </a:solidFill>
                <a:latin typeface="Roboto"/>
                <a:ea typeface="Roboto"/>
                <a:cs typeface="Roboto"/>
              </a:rPr>
              <a:t>además</a:t>
            </a:r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84298"/>
                </a:solidFill>
                <a:latin typeface="Roboto"/>
                <a:ea typeface="Roboto"/>
                <a:cs typeface="Roboto"/>
              </a:rPr>
              <a:t>contiene</a:t>
            </a:r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 un </a:t>
            </a:r>
            <a:r>
              <a:rPr lang="en-US" dirty="0" err="1">
                <a:solidFill>
                  <a:srgbClr val="084298"/>
                </a:solidFill>
                <a:latin typeface="Roboto"/>
                <a:ea typeface="Roboto"/>
                <a:cs typeface="Roboto"/>
              </a:rPr>
              <a:t>código</a:t>
            </a:r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 QR para </a:t>
            </a:r>
            <a:r>
              <a:rPr lang="en-US" dirty="0" err="1">
                <a:solidFill>
                  <a:srgbClr val="084298"/>
                </a:solidFill>
                <a:latin typeface="Roboto"/>
                <a:ea typeface="Roboto"/>
                <a:cs typeface="Roboto"/>
              </a:rPr>
              <a:t>su</a:t>
            </a:r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84298"/>
                </a:solidFill>
                <a:latin typeface="Roboto"/>
                <a:ea typeface="Roboto"/>
                <a:cs typeface="Roboto"/>
              </a:rPr>
              <a:t>verificación</a:t>
            </a:r>
            <a:r>
              <a:rPr lang="en-US" dirty="0">
                <a:solidFill>
                  <a:srgbClr val="084298"/>
                </a:solidFill>
                <a:latin typeface="Roboto"/>
                <a:ea typeface="Roboto"/>
                <a:cs typeface="Robot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978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{A945D58A-750D-FD42-9907-EB5C82D7CADA}tf10001120</Template>
  <TotalTime>16469</TotalTime>
  <Words>2108</Words>
  <Application>Microsoft Macintosh PowerPoint</Application>
  <PresentationFormat>Carta (216 x 279 mm)</PresentationFormat>
  <Paragraphs>205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Gill Sans MT</vt:lpstr>
      <vt:lpstr>Roboto</vt:lpstr>
      <vt:lpstr>Times</vt:lpstr>
      <vt:lpstr>Times New Roman</vt:lpstr>
      <vt:lpstr>TT Drugs</vt:lpstr>
      <vt:lpstr>TT Drugs Bold</vt:lpstr>
      <vt:lpstr>Retrospección</vt:lpstr>
      <vt:lpstr>Tema de Office</vt:lpstr>
      <vt:lpstr> Dirección de Servicios Escolares</vt:lpstr>
      <vt:lpstr>Presentación de PowerPoint</vt:lpstr>
      <vt:lpstr> Credenciales y Hologramas</vt:lpstr>
      <vt:lpstr>Presentación de PowerPoint</vt:lpstr>
      <vt:lpstr>Presentación de PowerPoint</vt:lpstr>
      <vt:lpstr>Presentación de PowerPoint</vt:lpstr>
      <vt:lpstr>Presentación de PowerPoint</vt:lpstr>
      <vt:lpstr> Re expedición Credenciales Físicas</vt:lpstr>
      <vt:lpstr>Presentación de PowerPoint</vt:lpstr>
      <vt:lpstr>Hologramas</vt:lpstr>
      <vt:lpstr>Presentación de PowerPoint</vt:lpstr>
      <vt:lpstr>Seguro Facultativo</vt:lpstr>
      <vt:lpstr>Presentación de PowerPoint</vt:lpstr>
      <vt:lpstr>Presentación de PowerPoint</vt:lpstr>
      <vt:lpstr>Alta Semestre Superior</vt:lpstr>
      <vt:lpstr>Presentación de PowerPoint</vt:lpstr>
      <vt:lpstr>Ejemplo Constancia Estudiante</vt:lpstr>
      <vt:lpstr>Baja del Seguro Facultativo </vt:lpstr>
      <vt:lpstr>Presentación de PowerPoint</vt:lpstr>
      <vt:lpstr>Sistema de Cotejo de Inscripción</vt:lpstr>
      <vt:lpstr>Incidencias Sistema de Cotejo</vt:lpstr>
      <vt:lpstr>Presentación de PowerPoint</vt:lpstr>
      <vt:lpstr>Portales Estudiantes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GENERAL DE ADMINISTRACION ESCOLAR  DGAE</dc:title>
  <dc:creator>Tercero Olvera Araceli</dc:creator>
  <cp:lastModifiedBy>Supervisión y Desarrollo Escolar</cp:lastModifiedBy>
  <cp:revision>226</cp:revision>
  <dcterms:created xsi:type="dcterms:W3CDTF">2018-06-05T17:49:36Z</dcterms:created>
  <dcterms:modified xsi:type="dcterms:W3CDTF">2024-10-16T00:32:12Z</dcterms:modified>
</cp:coreProperties>
</file>